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7"/>
  </p:notesMasterIdLst>
  <p:sldIdLst>
    <p:sldId id="887" r:id="rId3"/>
    <p:sldId id="888" r:id="rId4"/>
    <p:sldId id="889" r:id="rId5"/>
    <p:sldId id="689" r:id="rId6"/>
    <p:sldId id="274" r:id="rId7"/>
    <p:sldId id="273" r:id="rId8"/>
    <p:sldId id="258" r:id="rId9"/>
    <p:sldId id="259" r:id="rId10"/>
    <p:sldId id="261" r:id="rId11"/>
    <p:sldId id="260" r:id="rId12"/>
    <p:sldId id="263" r:id="rId13"/>
    <p:sldId id="269" r:id="rId14"/>
    <p:sldId id="268" r:id="rId15"/>
    <p:sldId id="300" r:id="rId16"/>
    <p:sldId id="891" r:id="rId17"/>
    <p:sldId id="305" r:id="rId18"/>
    <p:sldId id="303" r:id="rId19"/>
    <p:sldId id="264" r:id="rId20"/>
    <p:sldId id="267" r:id="rId21"/>
    <p:sldId id="266" r:id="rId22"/>
    <p:sldId id="270" r:id="rId23"/>
    <p:sldId id="265" r:id="rId24"/>
    <p:sldId id="307" r:id="rId25"/>
    <p:sldId id="275" r:id="rId26"/>
    <p:sldId id="272" r:id="rId27"/>
    <p:sldId id="292" r:id="rId28"/>
    <p:sldId id="277" r:id="rId29"/>
    <p:sldId id="310" r:id="rId30"/>
    <p:sldId id="278" r:id="rId31"/>
    <p:sldId id="308" r:id="rId32"/>
    <p:sldId id="293" r:id="rId33"/>
    <p:sldId id="294" r:id="rId34"/>
    <p:sldId id="295" r:id="rId35"/>
    <p:sldId id="276" r:id="rId36"/>
    <p:sldId id="1072" r:id="rId37"/>
    <p:sldId id="1073" r:id="rId38"/>
    <p:sldId id="1075" r:id="rId39"/>
    <p:sldId id="297" r:id="rId40"/>
    <p:sldId id="299" r:id="rId41"/>
    <p:sldId id="280" r:id="rId42"/>
    <p:sldId id="281" r:id="rId43"/>
    <p:sldId id="282" r:id="rId44"/>
    <p:sldId id="288" r:id="rId45"/>
    <p:sldId id="289" r:id="rId46"/>
    <p:sldId id="290" r:id="rId47"/>
    <p:sldId id="291" r:id="rId48"/>
    <p:sldId id="301" r:id="rId49"/>
    <p:sldId id="311" r:id="rId50"/>
    <p:sldId id="302" r:id="rId51"/>
    <p:sldId id="313" r:id="rId52"/>
    <p:sldId id="312" r:id="rId53"/>
    <p:sldId id="1110" r:id="rId54"/>
    <p:sldId id="1111" r:id="rId55"/>
    <p:sldId id="315" r:id="rId56"/>
    <p:sldId id="1098" r:id="rId57"/>
    <p:sldId id="316" r:id="rId58"/>
    <p:sldId id="1100" r:id="rId59"/>
    <p:sldId id="319" r:id="rId60"/>
    <p:sldId id="1101" r:id="rId61"/>
    <p:sldId id="321" r:id="rId62"/>
    <p:sldId id="322" r:id="rId63"/>
    <p:sldId id="323" r:id="rId64"/>
    <p:sldId id="324" r:id="rId65"/>
    <p:sldId id="1102" r:id="rId66"/>
    <p:sldId id="1103" r:id="rId67"/>
    <p:sldId id="1104" r:id="rId68"/>
    <p:sldId id="325" r:id="rId69"/>
    <p:sldId id="1105" r:id="rId70"/>
    <p:sldId id="326" r:id="rId71"/>
    <p:sldId id="1107" r:id="rId72"/>
    <p:sldId id="1106" r:id="rId73"/>
    <p:sldId id="331" r:id="rId74"/>
    <p:sldId id="330" r:id="rId75"/>
    <p:sldId id="1108" r:id="rId76"/>
    <p:sldId id="1115" r:id="rId77"/>
    <p:sldId id="1116" r:id="rId78"/>
    <p:sldId id="1114" r:id="rId79"/>
    <p:sldId id="1117" r:id="rId80"/>
    <p:sldId id="1112" r:id="rId81"/>
    <p:sldId id="1118" r:id="rId82"/>
    <p:sldId id="327" r:id="rId83"/>
    <p:sldId id="332" r:id="rId84"/>
    <p:sldId id="333" r:id="rId85"/>
    <p:sldId id="334" r:id="rId86"/>
    <p:sldId id="335" r:id="rId87"/>
    <p:sldId id="336" r:id="rId88"/>
    <p:sldId id="337" r:id="rId89"/>
    <p:sldId id="892" r:id="rId90"/>
    <p:sldId id="893" r:id="rId91"/>
    <p:sldId id="399" r:id="rId92"/>
    <p:sldId id="357" r:id="rId93"/>
    <p:sldId id="358" r:id="rId94"/>
    <p:sldId id="351" r:id="rId95"/>
    <p:sldId id="352" r:id="rId96"/>
    <p:sldId id="349" r:id="rId97"/>
    <p:sldId id="342" r:id="rId98"/>
    <p:sldId id="338" r:id="rId99"/>
    <p:sldId id="356" r:id="rId100"/>
    <p:sldId id="413" r:id="rId101"/>
    <p:sldId id="345" r:id="rId102"/>
    <p:sldId id="407" r:id="rId103"/>
    <p:sldId id="406" r:id="rId104"/>
    <p:sldId id="410" r:id="rId105"/>
    <p:sldId id="409" r:id="rId106"/>
    <p:sldId id="394" r:id="rId107"/>
    <p:sldId id="414" r:id="rId108"/>
    <p:sldId id="416" r:id="rId109"/>
    <p:sldId id="395" r:id="rId110"/>
    <p:sldId id="354" r:id="rId111"/>
    <p:sldId id="355" r:id="rId112"/>
    <p:sldId id="401" r:id="rId113"/>
    <p:sldId id="359" r:id="rId114"/>
    <p:sldId id="362" r:id="rId115"/>
    <p:sldId id="361" r:id="rId116"/>
    <p:sldId id="363" r:id="rId117"/>
    <p:sldId id="365" r:id="rId118"/>
    <p:sldId id="364" r:id="rId119"/>
    <p:sldId id="389" r:id="rId120"/>
    <p:sldId id="368" r:id="rId121"/>
    <p:sldId id="390" r:id="rId122"/>
    <p:sldId id="443" r:id="rId123"/>
    <p:sldId id="1090" r:id="rId124"/>
    <p:sldId id="1091" r:id="rId125"/>
    <p:sldId id="392" r:id="rId126"/>
    <p:sldId id="369" r:id="rId127"/>
    <p:sldId id="1080" r:id="rId128"/>
    <p:sldId id="1076" r:id="rId129"/>
    <p:sldId id="1077" r:id="rId130"/>
    <p:sldId id="370" r:id="rId131"/>
    <p:sldId id="1078" r:id="rId132"/>
    <p:sldId id="1079" r:id="rId133"/>
    <p:sldId id="441" r:id="rId134"/>
    <p:sldId id="373" r:id="rId135"/>
    <p:sldId id="1082" r:id="rId136"/>
    <p:sldId id="376" r:id="rId137"/>
    <p:sldId id="379" r:id="rId138"/>
    <p:sldId id="894" r:id="rId139"/>
    <p:sldId id="1084" r:id="rId140"/>
    <p:sldId id="1085" r:id="rId141"/>
    <p:sldId id="1086" r:id="rId142"/>
    <p:sldId id="1087" r:id="rId143"/>
    <p:sldId id="380" r:id="rId144"/>
    <p:sldId id="895" r:id="rId145"/>
    <p:sldId id="383" r:id="rId146"/>
    <p:sldId id="403" r:id="rId147"/>
    <p:sldId id="381" r:id="rId148"/>
    <p:sldId id="442" r:id="rId149"/>
    <p:sldId id="444" r:id="rId150"/>
    <p:sldId id="1089" r:id="rId151"/>
    <p:sldId id="1088" r:id="rId152"/>
    <p:sldId id="386" r:id="rId153"/>
    <p:sldId id="445" r:id="rId154"/>
    <p:sldId id="447" r:id="rId155"/>
    <p:sldId id="446" r:id="rId156"/>
    <p:sldId id="458" r:id="rId157"/>
    <p:sldId id="464" r:id="rId158"/>
    <p:sldId id="450" r:id="rId159"/>
    <p:sldId id="456" r:id="rId160"/>
    <p:sldId id="461" r:id="rId161"/>
    <p:sldId id="463" r:id="rId162"/>
    <p:sldId id="506" r:id="rId163"/>
    <p:sldId id="508" r:id="rId164"/>
    <p:sldId id="501" r:id="rId165"/>
    <p:sldId id="507" r:id="rId166"/>
    <p:sldId id="465" r:id="rId167"/>
    <p:sldId id="477" r:id="rId168"/>
    <p:sldId id="468" r:id="rId169"/>
    <p:sldId id="469" r:id="rId170"/>
    <p:sldId id="470" r:id="rId171"/>
    <p:sldId id="467" r:id="rId172"/>
    <p:sldId id="471" r:id="rId173"/>
    <p:sldId id="1125" r:id="rId174"/>
    <p:sldId id="472" r:id="rId175"/>
    <p:sldId id="476" r:id="rId176"/>
    <p:sldId id="1122" r:id="rId177"/>
    <p:sldId id="1124" r:id="rId178"/>
    <p:sldId id="478" r:id="rId179"/>
    <p:sldId id="509" r:id="rId180"/>
    <p:sldId id="479" r:id="rId181"/>
    <p:sldId id="890" r:id="rId182"/>
    <p:sldId id="481" r:id="rId183"/>
    <p:sldId id="480" r:id="rId184"/>
    <p:sldId id="482" r:id="rId185"/>
    <p:sldId id="489" r:id="rId186"/>
    <p:sldId id="490" r:id="rId187"/>
    <p:sldId id="900" r:id="rId188"/>
    <p:sldId id="904" r:id="rId189"/>
    <p:sldId id="902" r:id="rId190"/>
    <p:sldId id="901" r:id="rId191"/>
    <p:sldId id="385" r:id="rId192"/>
    <p:sldId id="483" r:id="rId193"/>
    <p:sldId id="484" r:id="rId194"/>
    <p:sldId id="485" r:id="rId195"/>
    <p:sldId id="486" r:id="rId196"/>
    <p:sldId id="487" r:id="rId197"/>
    <p:sldId id="537" r:id="rId198"/>
    <p:sldId id="538" r:id="rId199"/>
    <p:sldId id="903" r:id="rId200"/>
    <p:sldId id="905" r:id="rId201"/>
    <p:sldId id="491" r:id="rId202"/>
    <p:sldId id="514" r:id="rId203"/>
    <p:sldId id="513" r:id="rId204"/>
    <p:sldId id="494" r:id="rId205"/>
    <p:sldId id="515" r:id="rId206"/>
    <p:sldId id="519" r:id="rId207"/>
    <p:sldId id="521" r:id="rId208"/>
    <p:sldId id="520" r:id="rId209"/>
    <p:sldId id="529" r:id="rId210"/>
    <p:sldId id="493" r:id="rId211"/>
    <p:sldId id="531" r:id="rId212"/>
    <p:sldId id="530" r:id="rId213"/>
    <p:sldId id="495" r:id="rId214"/>
    <p:sldId id="540" r:id="rId215"/>
    <p:sldId id="541" r:id="rId216"/>
    <p:sldId id="543" r:id="rId217"/>
    <p:sldId id="548" r:id="rId218"/>
    <p:sldId id="906" r:id="rId219"/>
    <p:sldId id="539" r:id="rId220"/>
    <p:sldId id="497" r:id="rId221"/>
    <p:sldId id="498" r:id="rId222"/>
    <p:sldId id="503" r:id="rId223"/>
    <p:sldId id="546" r:id="rId224"/>
    <p:sldId id="547" r:id="rId225"/>
    <p:sldId id="542" r:id="rId226"/>
    <p:sldId id="549" r:id="rId227"/>
    <p:sldId id="550" r:id="rId228"/>
    <p:sldId id="561" r:id="rId229"/>
    <p:sldId id="562" r:id="rId230"/>
    <p:sldId id="552" r:id="rId231"/>
    <p:sldId id="555" r:id="rId232"/>
    <p:sldId id="554" r:id="rId233"/>
    <p:sldId id="556" r:id="rId234"/>
    <p:sldId id="908" r:id="rId235"/>
    <p:sldId id="907" r:id="rId236"/>
    <p:sldId id="557" r:id="rId237"/>
    <p:sldId id="558" r:id="rId238"/>
    <p:sldId id="565" r:id="rId239"/>
    <p:sldId id="574" r:id="rId240"/>
    <p:sldId id="566" r:id="rId241"/>
    <p:sldId id="568" r:id="rId242"/>
    <p:sldId id="569" r:id="rId243"/>
    <p:sldId id="570" r:id="rId244"/>
    <p:sldId id="572" r:id="rId245"/>
    <p:sldId id="576" r:id="rId246"/>
    <p:sldId id="577" r:id="rId247"/>
    <p:sldId id="578" r:id="rId248"/>
    <p:sldId id="579" r:id="rId249"/>
    <p:sldId id="652" r:id="rId250"/>
    <p:sldId id="575" r:id="rId251"/>
    <p:sldId id="580" r:id="rId252"/>
    <p:sldId id="581" r:id="rId253"/>
    <p:sldId id="582" r:id="rId254"/>
    <p:sldId id="583" r:id="rId255"/>
    <p:sldId id="584" r:id="rId256"/>
    <p:sldId id="593" r:id="rId257"/>
    <p:sldId id="594" r:id="rId258"/>
    <p:sldId id="595" r:id="rId259"/>
    <p:sldId id="602" r:id="rId260"/>
    <p:sldId id="596" r:id="rId261"/>
    <p:sldId id="598" r:id="rId262"/>
    <p:sldId id="617" r:id="rId263"/>
    <p:sldId id="618" r:id="rId264"/>
    <p:sldId id="599" r:id="rId265"/>
    <p:sldId id="600" r:id="rId266"/>
    <p:sldId id="681" r:id="rId267"/>
    <p:sldId id="680" r:id="rId268"/>
    <p:sldId id="683" r:id="rId269"/>
    <p:sldId id="682" r:id="rId270"/>
    <p:sldId id="684" r:id="rId271"/>
    <p:sldId id="685" r:id="rId272"/>
    <p:sldId id="686" r:id="rId273"/>
    <p:sldId id="1066" r:id="rId274"/>
    <p:sldId id="1065" r:id="rId275"/>
    <p:sldId id="687" r:id="rId276"/>
    <p:sldId id="688" r:id="rId277"/>
    <p:sldId id="756" r:id="rId278"/>
    <p:sldId id="760" r:id="rId279"/>
    <p:sldId id="758" r:id="rId280"/>
    <p:sldId id="695" r:id="rId281"/>
    <p:sldId id="696" r:id="rId282"/>
    <p:sldId id="697" r:id="rId283"/>
    <p:sldId id="431" r:id="rId284"/>
    <p:sldId id="932" r:id="rId285"/>
    <p:sldId id="432" r:id="rId286"/>
    <p:sldId id="934" r:id="rId287"/>
    <p:sldId id="433" r:id="rId288"/>
    <p:sldId id="435" r:id="rId289"/>
    <p:sldId id="692" r:id="rId290"/>
    <p:sldId id="693" r:id="rId291"/>
    <p:sldId id="694" r:id="rId292"/>
    <p:sldId id="762" r:id="rId293"/>
    <p:sldId id="769" r:id="rId294"/>
    <p:sldId id="698" r:id="rId295"/>
    <p:sldId id="699" r:id="rId296"/>
    <p:sldId id="704" r:id="rId297"/>
    <p:sldId id="396" r:id="rId298"/>
    <p:sldId id="840" r:id="rId299"/>
    <p:sldId id="931" r:id="rId300"/>
    <p:sldId id="422" r:id="rId301"/>
    <p:sldId id="522" r:id="rId302"/>
    <p:sldId id="518" r:id="rId303"/>
    <p:sldId id="524" r:id="rId304"/>
    <p:sldId id="1049" r:id="rId305"/>
    <p:sldId id="525" r:id="rId306"/>
    <p:sldId id="560" r:id="rId307"/>
    <p:sldId id="526" r:id="rId308"/>
    <p:sldId id="1050" r:id="rId309"/>
    <p:sldId id="1051" r:id="rId310"/>
    <p:sldId id="1052" r:id="rId311"/>
    <p:sldId id="1053" r:id="rId312"/>
    <p:sldId id="1055" r:id="rId313"/>
    <p:sldId id="1054" r:id="rId314"/>
    <p:sldId id="1056" r:id="rId315"/>
    <p:sldId id="1057" r:id="rId316"/>
    <p:sldId id="1058" r:id="rId317"/>
    <p:sldId id="1059" r:id="rId318"/>
    <p:sldId id="1060" r:id="rId319"/>
    <p:sldId id="1061" r:id="rId320"/>
    <p:sldId id="1062" r:id="rId321"/>
    <p:sldId id="1063" r:id="rId322"/>
    <p:sldId id="1064" r:id="rId323"/>
    <p:sldId id="730" r:id="rId324"/>
    <p:sldId id="1038" r:id="rId325"/>
    <p:sldId id="1039" r:id="rId326"/>
    <p:sldId id="1040" r:id="rId327"/>
    <p:sldId id="1041" r:id="rId328"/>
    <p:sldId id="1044" r:id="rId329"/>
    <p:sldId id="1045" r:id="rId330"/>
    <p:sldId id="1046" r:id="rId331"/>
    <p:sldId id="1037" r:id="rId332"/>
    <p:sldId id="989" r:id="rId333"/>
    <p:sldId id="990" r:id="rId334"/>
    <p:sldId id="731" r:id="rId335"/>
    <p:sldId id="733" r:id="rId336"/>
    <p:sldId id="935" r:id="rId337"/>
    <p:sldId id="1109" r:id="rId338"/>
    <p:sldId id="940" r:id="rId339"/>
    <p:sldId id="941" r:id="rId340"/>
    <p:sldId id="1023" r:id="rId341"/>
    <p:sldId id="734" r:id="rId342"/>
    <p:sldId id="735" r:id="rId343"/>
    <p:sldId id="939" r:id="rId344"/>
    <p:sldId id="1048" r:id="rId345"/>
    <p:sldId id="771" r:id="rId346"/>
    <p:sldId id="770" r:id="rId347"/>
    <p:sldId id="773" r:id="rId348"/>
    <p:sldId id="772" r:id="rId349"/>
    <p:sldId id="774" r:id="rId350"/>
    <p:sldId id="775" r:id="rId351"/>
    <p:sldId id="776" r:id="rId352"/>
    <p:sldId id="831" r:id="rId353"/>
    <p:sldId id="833" r:id="rId354"/>
    <p:sldId id="991" r:id="rId355"/>
    <p:sldId id="819" r:id="rId356"/>
    <p:sldId id="823" r:id="rId357"/>
    <p:sldId id="824" r:id="rId358"/>
    <p:sldId id="820" r:id="rId359"/>
    <p:sldId id="825" r:id="rId360"/>
    <p:sldId id="826" r:id="rId361"/>
    <p:sldId id="827" r:id="rId362"/>
    <p:sldId id="828" r:id="rId363"/>
    <p:sldId id="829" r:id="rId364"/>
    <p:sldId id="830" r:id="rId365"/>
    <p:sldId id="1026" r:id="rId366"/>
    <p:sldId id="1027" r:id="rId367"/>
    <p:sldId id="1025" r:id="rId368"/>
    <p:sldId id="350" r:id="rId369"/>
    <p:sldId id="1067" r:id="rId370"/>
    <p:sldId id="1068" r:id="rId371"/>
    <p:sldId id="1070" r:id="rId372"/>
    <p:sldId id="1069" r:id="rId373"/>
    <p:sldId id="1071" r:id="rId374"/>
    <p:sldId id="766" r:id="rId375"/>
    <p:sldId id="768" r:id="rId376"/>
    <p:sldId id="767" r:id="rId377"/>
    <p:sldId id="780" r:id="rId378"/>
    <p:sldId id="764" r:id="rId379"/>
    <p:sldId id="765" r:id="rId380"/>
    <p:sldId id="1002" r:id="rId381"/>
    <p:sldId id="703" r:id="rId382"/>
    <p:sldId id="942" r:id="rId383"/>
    <p:sldId id="701" r:id="rId384"/>
    <p:sldId id="706" r:id="rId385"/>
    <p:sldId id="708" r:id="rId386"/>
    <p:sldId id="437" r:id="rId387"/>
    <p:sldId id="916" r:id="rId388"/>
    <p:sldId id="918" r:id="rId389"/>
    <p:sldId id="919" r:id="rId390"/>
    <p:sldId id="613" r:id="rId391"/>
    <p:sldId id="610" r:id="rId392"/>
    <p:sldId id="612" r:id="rId393"/>
    <p:sldId id="609" r:id="rId394"/>
    <p:sldId id="921" r:id="rId395"/>
    <p:sldId id="922" r:id="rId396"/>
    <p:sldId id="923" r:id="rId397"/>
    <p:sldId id="930" r:id="rId398"/>
    <p:sldId id="924" r:id="rId399"/>
    <p:sldId id="615" r:id="rId400"/>
    <p:sldId id="925" r:id="rId401"/>
    <p:sldId id="926" r:id="rId402"/>
    <p:sldId id="927" r:id="rId403"/>
    <p:sldId id="928" r:id="rId404"/>
    <p:sldId id="929" r:id="rId405"/>
    <p:sldId id="1028" r:id="rId406"/>
    <p:sldId id="1029" r:id="rId407"/>
    <p:sldId id="1030" r:id="rId408"/>
    <p:sldId id="1031" r:id="rId409"/>
    <p:sldId id="787" r:id="rId410"/>
    <p:sldId id="788" r:id="rId411"/>
    <p:sldId id="428" r:id="rId412"/>
    <p:sldId id="439" r:id="rId413"/>
    <p:sldId id="797" r:id="rId414"/>
    <p:sldId id="798" r:id="rId415"/>
    <p:sldId id="799" r:id="rId416"/>
    <p:sldId id="994" r:id="rId417"/>
    <p:sldId id="995" r:id="rId418"/>
    <p:sldId id="996" r:id="rId419"/>
    <p:sldId id="1092" r:id="rId420"/>
    <p:sldId id="1007" r:id="rId421"/>
    <p:sldId id="1008" r:id="rId422"/>
    <p:sldId id="1009" r:id="rId423"/>
    <p:sldId id="1010" r:id="rId424"/>
    <p:sldId id="1015" r:id="rId425"/>
    <p:sldId id="791" r:id="rId426"/>
    <p:sldId id="792" r:id="rId427"/>
    <p:sldId id="875" r:id="rId428"/>
    <p:sldId id="624" r:id="rId429"/>
    <p:sldId id="625" r:id="rId430"/>
    <p:sldId id="1018" r:id="rId431"/>
    <p:sldId id="647" r:id="rId432"/>
    <p:sldId id="632" r:id="rId433"/>
    <p:sldId id="646" r:id="rId434"/>
    <p:sldId id="1020" r:id="rId435"/>
    <p:sldId id="690" r:id="rId436"/>
    <p:sldId id="838" r:id="rId437"/>
    <p:sldId id="626" r:id="rId438"/>
    <p:sldId id="627" r:id="rId439"/>
    <p:sldId id="629" r:id="rId440"/>
    <p:sldId id="1032" r:id="rId441"/>
    <p:sldId id="671" r:id="rId442"/>
    <p:sldId id="878" r:id="rId443"/>
    <p:sldId id="1036" r:id="rId444"/>
    <p:sldId id="882" r:id="rId445"/>
    <p:sldId id="1022" r:id="rId446"/>
    <p:sldId id="1033" r:id="rId447"/>
    <p:sldId id="866" r:id="rId448"/>
    <p:sldId id="867" r:id="rId449"/>
    <p:sldId id="868" r:id="rId450"/>
    <p:sldId id="1034" r:id="rId451"/>
    <p:sldId id="1035" r:id="rId452"/>
    <p:sldId id="804" r:id="rId453"/>
    <p:sldId id="805" r:id="rId454"/>
    <p:sldId id="713" r:id="rId455"/>
    <p:sldId id="726" r:id="rId456"/>
    <p:sldId id="943" r:id="rId457"/>
    <p:sldId id="945" r:id="rId458"/>
    <p:sldId id="946" r:id="rId459"/>
    <p:sldId id="947" r:id="rId460"/>
    <p:sldId id="948" r:id="rId461"/>
    <p:sldId id="949" r:id="rId462"/>
    <p:sldId id="950" r:id="rId463"/>
    <p:sldId id="951" r:id="rId464"/>
    <p:sldId id="952" r:id="rId465"/>
    <p:sldId id="961" r:id="rId466"/>
    <p:sldId id="962" r:id="rId467"/>
    <p:sldId id="963" r:id="rId468"/>
    <p:sldId id="964" r:id="rId469"/>
    <p:sldId id="965" r:id="rId470"/>
    <p:sldId id="966" r:id="rId471"/>
    <p:sldId id="967" r:id="rId472"/>
    <p:sldId id="960" r:id="rId473"/>
    <p:sldId id="953" r:id="rId474"/>
    <p:sldId id="1119" r:id="rId475"/>
    <p:sldId id="955" r:id="rId476"/>
    <p:sldId id="956" r:id="rId477"/>
    <p:sldId id="725" r:id="rId478"/>
    <p:sldId id="729" r:id="rId479"/>
    <p:sldId id="739" r:id="rId480"/>
    <p:sldId id="957" r:id="rId481"/>
    <p:sldId id="958" r:id="rId482"/>
    <p:sldId id="959" r:id="rId483"/>
    <p:sldId id="778" r:id="rId484"/>
    <p:sldId id="1047" r:id="rId485"/>
    <p:sldId id="997" r:id="rId486"/>
    <p:sldId id="1096" r:id="rId487"/>
    <p:sldId id="1097" r:id="rId488"/>
    <p:sldId id="1095" r:id="rId489"/>
    <p:sldId id="763" r:id="rId490"/>
    <p:sldId id="795" r:id="rId491"/>
    <p:sldId id="999" r:id="rId492"/>
    <p:sldId id="1000" r:id="rId493"/>
    <p:sldId id="1001" r:id="rId494"/>
    <p:sldId id="438" r:id="rId495"/>
    <p:sldId id="886" r:id="rId496"/>
    <p:sldId id="801" r:id="rId497"/>
    <p:sldId id="808" r:id="rId498"/>
    <p:sldId id="809" r:id="rId499"/>
    <p:sldId id="810" r:id="rId500"/>
    <p:sldId id="811" r:id="rId501"/>
    <p:sldId id="815" r:id="rId502"/>
    <p:sldId id="816" r:id="rId503"/>
    <p:sldId id="812" r:id="rId504"/>
    <p:sldId id="818" r:id="rId505"/>
    <p:sldId id="817" r:id="rId506"/>
    <p:sldId id="800" r:id="rId507"/>
    <p:sldId id="807" r:id="rId508"/>
    <p:sldId id="806" r:id="rId509"/>
    <p:sldId id="1120" r:id="rId510"/>
    <p:sldId id="1121" r:id="rId511"/>
    <p:sldId id="424" r:id="rId512"/>
    <p:sldId id="423" r:id="rId513"/>
    <p:sldId id="936" r:id="rId514"/>
    <p:sldId id="425" r:id="rId515"/>
    <p:sldId id="937" r:id="rId516"/>
    <p:sldId id="427" r:id="rId517"/>
    <p:sldId id="938" r:id="rId518"/>
    <p:sldId id="738" r:id="rId519"/>
    <p:sldId id="971" r:id="rId520"/>
    <p:sldId id="970" r:id="rId521"/>
    <p:sldId id="973" r:id="rId522"/>
    <p:sldId id="975" r:id="rId523"/>
    <p:sldId id="976" r:id="rId524"/>
    <p:sldId id="977" r:id="rId525"/>
    <p:sldId id="978" r:id="rId526"/>
    <p:sldId id="979" r:id="rId527"/>
    <p:sldId id="987" r:id="rId528"/>
    <p:sldId id="980" r:id="rId529"/>
    <p:sldId id="981" r:id="rId530"/>
    <p:sldId id="984" r:id="rId531"/>
    <p:sldId id="983" r:id="rId532"/>
    <p:sldId id="985" r:id="rId533"/>
    <p:sldId id="988" r:id="rId534"/>
    <p:sldId id="1042" r:id="rId535"/>
    <p:sldId id="1043" r:id="rId536"/>
  </p:sldIdLst>
  <p:sldSz cx="12192000" cy="6858000"/>
  <p:notesSz cx="9926638"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40FE"/>
    <a:srgbClr val="BC8600"/>
    <a:srgbClr val="009900"/>
    <a:srgbClr val="000000"/>
    <a:srgbClr val="30BE30"/>
    <a:srgbClr val="0000CC"/>
    <a:srgbClr val="996633"/>
    <a:srgbClr val="FFCC00"/>
    <a:srgbClr val="FF99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238" autoAdjust="0"/>
    <p:restoredTop sz="94660"/>
  </p:normalViewPr>
  <p:slideViewPr>
    <p:cSldViewPr snapToGrid="0">
      <p:cViewPr varScale="1">
        <p:scale>
          <a:sx n="83" d="100"/>
          <a:sy n="83" d="100"/>
        </p:scale>
        <p:origin x="126" y="4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324" Type="http://schemas.openxmlformats.org/officeDocument/2006/relationships/slide" Target="slides/slide322.xml"/><Relationship Id="rId531" Type="http://schemas.openxmlformats.org/officeDocument/2006/relationships/slide" Target="slides/slide529.xml"/><Relationship Id="rId170" Type="http://schemas.openxmlformats.org/officeDocument/2006/relationships/slide" Target="slides/slide168.xml"/><Relationship Id="rId268" Type="http://schemas.openxmlformats.org/officeDocument/2006/relationships/slide" Target="slides/slide266.xml"/><Relationship Id="rId475" Type="http://schemas.openxmlformats.org/officeDocument/2006/relationships/slide" Target="slides/slide473.xml"/><Relationship Id="rId32" Type="http://schemas.openxmlformats.org/officeDocument/2006/relationships/slide" Target="slides/slide30.xml"/><Relationship Id="rId128" Type="http://schemas.openxmlformats.org/officeDocument/2006/relationships/slide" Target="slides/slide126.xml"/><Relationship Id="rId335" Type="http://schemas.openxmlformats.org/officeDocument/2006/relationships/slide" Target="slides/slide333.xml"/><Relationship Id="rId181" Type="http://schemas.openxmlformats.org/officeDocument/2006/relationships/slide" Target="slides/slide179.xml"/><Relationship Id="rId402" Type="http://schemas.openxmlformats.org/officeDocument/2006/relationships/slide" Target="slides/slide400.xml"/><Relationship Id="rId279" Type="http://schemas.openxmlformats.org/officeDocument/2006/relationships/slide" Target="slides/slide277.xml"/><Relationship Id="rId486" Type="http://schemas.openxmlformats.org/officeDocument/2006/relationships/slide" Target="slides/slide484.xml"/><Relationship Id="rId43" Type="http://schemas.openxmlformats.org/officeDocument/2006/relationships/slide" Target="slides/slide41.xml"/><Relationship Id="rId139" Type="http://schemas.openxmlformats.org/officeDocument/2006/relationships/slide" Target="slides/slide137.xml"/><Relationship Id="rId346" Type="http://schemas.openxmlformats.org/officeDocument/2006/relationships/slide" Target="slides/slide344.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413" Type="http://schemas.openxmlformats.org/officeDocument/2006/relationships/slide" Target="slides/slide411.xml"/><Relationship Id="rId248" Type="http://schemas.openxmlformats.org/officeDocument/2006/relationships/slide" Target="slides/slide246.xml"/><Relationship Id="rId455" Type="http://schemas.openxmlformats.org/officeDocument/2006/relationships/slide" Target="slides/slide453.xml"/><Relationship Id="rId497" Type="http://schemas.openxmlformats.org/officeDocument/2006/relationships/slide" Target="slides/slide495.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357" Type="http://schemas.openxmlformats.org/officeDocument/2006/relationships/slide" Target="slides/slide355.xml"/><Relationship Id="rId522" Type="http://schemas.openxmlformats.org/officeDocument/2006/relationships/slide" Target="slides/slide520.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399" Type="http://schemas.openxmlformats.org/officeDocument/2006/relationships/slide" Target="slides/slide397.xml"/><Relationship Id="rId259" Type="http://schemas.openxmlformats.org/officeDocument/2006/relationships/slide" Target="slides/slide257.xml"/><Relationship Id="rId424" Type="http://schemas.openxmlformats.org/officeDocument/2006/relationships/slide" Target="slides/slide422.xml"/><Relationship Id="rId466" Type="http://schemas.openxmlformats.org/officeDocument/2006/relationships/slide" Target="slides/slide464.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533" Type="http://schemas.openxmlformats.org/officeDocument/2006/relationships/slide" Target="slides/slide531.xml"/><Relationship Id="rId65" Type="http://schemas.openxmlformats.org/officeDocument/2006/relationships/slide" Target="slides/slide63.xml"/><Relationship Id="rId130" Type="http://schemas.openxmlformats.org/officeDocument/2006/relationships/slide" Target="slides/slide128.xml"/><Relationship Id="rId368" Type="http://schemas.openxmlformats.org/officeDocument/2006/relationships/slide" Target="slides/slide366.xml"/><Relationship Id="rId172" Type="http://schemas.openxmlformats.org/officeDocument/2006/relationships/slide" Target="slides/slide170.xml"/><Relationship Id="rId228" Type="http://schemas.openxmlformats.org/officeDocument/2006/relationships/slide" Target="slides/slide226.xml"/><Relationship Id="rId435" Type="http://schemas.openxmlformats.org/officeDocument/2006/relationships/slide" Target="slides/slide433.xml"/><Relationship Id="rId477" Type="http://schemas.openxmlformats.org/officeDocument/2006/relationships/slide" Target="slides/slide475.xml"/><Relationship Id="rId281" Type="http://schemas.openxmlformats.org/officeDocument/2006/relationships/slide" Target="slides/slide279.xml"/><Relationship Id="rId337" Type="http://schemas.openxmlformats.org/officeDocument/2006/relationships/slide" Target="slides/slide335.xml"/><Relationship Id="rId502" Type="http://schemas.openxmlformats.org/officeDocument/2006/relationships/slide" Target="slides/slide500.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379" Type="http://schemas.openxmlformats.org/officeDocument/2006/relationships/slide" Target="slides/slide377.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390" Type="http://schemas.openxmlformats.org/officeDocument/2006/relationships/slide" Target="slides/slide388.xml"/><Relationship Id="rId404" Type="http://schemas.openxmlformats.org/officeDocument/2006/relationships/slide" Target="slides/slide402.xml"/><Relationship Id="rId446" Type="http://schemas.openxmlformats.org/officeDocument/2006/relationships/slide" Target="slides/slide444.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88" Type="http://schemas.openxmlformats.org/officeDocument/2006/relationships/slide" Target="slides/slide486.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348" Type="http://schemas.openxmlformats.org/officeDocument/2006/relationships/slide" Target="slides/slide346.xml"/><Relationship Id="rId513" Type="http://schemas.openxmlformats.org/officeDocument/2006/relationships/slide" Target="slides/slide511.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415" Type="http://schemas.openxmlformats.org/officeDocument/2006/relationships/slide" Target="slides/slide413.xml"/><Relationship Id="rId457" Type="http://schemas.openxmlformats.org/officeDocument/2006/relationships/slide" Target="slides/slide455.xml"/><Relationship Id="rId261" Type="http://schemas.openxmlformats.org/officeDocument/2006/relationships/slide" Target="slides/slide259.xml"/><Relationship Id="rId499" Type="http://schemas.openxmlformats.org/officeDocument/2006/relationships/slide" Target="slides/slide497.xml"/><Relationship Id="rId14" Type="http://schemas.openxmlformats.org/officeDocument/2006/relationships/slide" Target="slides/slide12.xml"/><Relationship Id="rId56" Type="http://schemas.openxmlformats.org/officeDocument/2006/relationships/slide" Target="slides/slide54.xml"/><Relationship Id="rId317" Type="http://schemas.openxmlformats.org/officeDocument/2006/relationships/slide" Target="slides/slide315.xml"/><Relationship Id="rId359" Type="http://schemas.openxmlformats.org/officeDocument/2006/relationships/slide" Target="slides/slide357.xml"/><Relationship Id="rId524" Type="http://schemas.openxmlformats.org/officeDocument/2006/relationships/slide" Target="slides/slide522.xml"/><Relationship Id="rId98" Type="http://schemas.openxmlformats.org/officeDocument/2006/relationships/slide" Target="slides/slide96.xml"/><Relationship Id="rId121" Type="http://schemas.openxmlformats.org/officeDocument/2006/relationships/slide" Target="slides/slide119.xml"/><Relationship Id="rId163" Type="http://schemas.openxmlformats.org/officeDocument/2006/relationships/slide" Target="slides/slide161.xml"/><Relationship Id="rId219" Type="http://schemas.openxmlformats.org/officeDocument/2006/relationships/slide" Target="slides/slide217.xml"/><Relationship Id="rId370" Type="http://schemas.openxmlformats.org/officeDocument/2006/relationships/slide" Target="slides/slide368.xml"/><Relationship Id="rId426" Type="http://schemas.openxmlformats.org/officeDocument/2006/relationships/slide" Target="slides/slide424.xml"/><Relationship Id="rId230" Type="http://schemas.openxmlformats.org/officeDocument/2006/relationships/slide" Target="slides/slide228.xml"/><Relationship Id="rId468" Type="http://schemas.openxmlformats.org/officeDocument/2006/relationships/slide" Target="slides/slide466.xml"/><Relationship Id="rId25" Type="http://schemas.openxmlformats.org/officeDocument/2006/relationships/slide" Target="slides/slide23.xml"/><Relationship Id="rId67" Type="http://schemas.openxmlformats.org/officeDocument/2006/relationships/slide" Target="slides/slide65.xml"/><Relationship Id="rId272" Type="http://schemas.openxmlformats.org/officeDocument/2006/relationships/slide" Target="slides/slide270.xml"/><Relationship Id="rId328" Type="http://schemas.openxmlformats.org/officeDocument/2006/relationships/slide" Target="slides/slide326.xml"/><Relationship Id="rId535" Type="http://schemas.openxmlformats.org/officeDocument/2006/relationships/slide" Target="slides/slide533.xml"/><Relationship Id="rId132" Type="http://schemas.openxmlformats.org/officeDocument/2006/relationships/slide" Target="slides/slide130.xml"/><Relationship Id="rId174" Type="http://schemas.openxmlformats.org/officeDocument/2006/relationships/slide" Target="slides/slide172.xml"/><Relationship Id="rId381" Type="http://schemas.openxmlformats.org/officeDocument/2006/relationships/slide" Target="slides/slide379.xml"/><Relationship Id="rId241" Type="http://schemas.openxmlformats.org/officeDocument/2006/relationships/slide" Target="slides/slide239.xml"/><Relationship Id="rId437" Type="http://schemas.openxmlformats.org/officeDocument/2006/relationships/slide" Target="slides/slide435.xml"/><Relationship Id="rId479" Type="http://schemas.openxmlformats.org/officeDocument/2006/relationships/slide" Target="slides/slide477.xml"/><Relationship Id="rId36" Type="http://schemas.openxmlformats.org/officeDocument/2006/relationships/slide" Target="slides/slide34.xml"/><Relationship Id="rId283" Type="http://schemas.openxmlformats.org/officeDocument/2006/relationships/slide" Target="slides/slide281.xml"/><Relationship Id="rId339" Type="http://schemas.openxmlformats.org/officeDocument/2006/relationships/slide" Target="slides/slide337.xml"/><Relationship Id="rId490" Type="http://schemas.openxmlformats.org/officeDocument/2006/relationships/slide" Target="slides/slide488.xml"/><Relationship Id="rId504" Type="http://schemas.openxmlformats.org/officeDocument/2006/relationships/slide" Target="slides/slide502.xml"/><Relationship Id="rId78" Type="http://schemas.openxmlformats.org/officeDocument/2006/relationships/slide" Target="slides/slide76.xml"/><Relationship Id="rId101" Type="http://schemas.openxmlformats.org/officeDocument/2006/relationships/slide" Target="slides/slide99.xml"/><Relationship Id="rId143" Type="http://schemas.openxmlformats.org/officeDocument/2006/relationships/slide" Target="slides/slide141.xml"/><Relationship Id="rId185" Type="http://schemas.openxmlformats.org/officeDocument/2006/relationships/slide" Target="slides/slide183.xml"/><Relationship Id="rId350" Type="http://schemas.openxmlformats.org/officeDocument/2006/relationships/slide" Target="slides/slide348.xml"/><Relationship Id="rId406" Type="http://schemas.openxmlformats.org/officeDocument/2006/relationships/slide" Target="slides/slide404.xml"/><Relationship Id="rId9" Type="http://schemas.openxmlformats.org/officeDocument/2006/relationships/slide" Target="slides/slide7.xml"/><Relationship Id="rId210" Type="http://schemas.openxmlformats.org/officeDocument/2006/relationships/slide" Target="slides/slide208.xml"/><Relationship Id="rId392" Type="http://schemas.openxmlformats.org/officeDocument/2006/relationships/slide" Target="slides/slide390.xml"/><Relationship Id="rId448" Type="http://schemas.openxmlformats.org/officeDocument/2006/relationships/slide" Target="slides/slide446.xml"/><Relationship Id="rId252" Type="http://schemas.openxmlformats.org/officeDocument/2006/relationships/slide" Target="slides/slide250.xml"/><Relationship Id="rId294" Type="http://schemas.openxmlformats.org/officeDocument/2006/relationships/slide" Target="slides/slide292.xml"/><Relationship Id="rId308" Type="http://schemas.openxmlformats.org/officeDocument/2006/relationships/slide" Target="slides/slide306.xml"/><Relationship Id="rId515" Type="http://schemas.openxmlformats.org/officeDocument/2006/relationships/slide" Target="slides/slide513.xml"/><Relationship Id="rId47" Type="http://schemas.openxmlformats.org/officeDocument/2006/relationships/slide" Target="slides/slide45.xml"/><Relationship Id="rId89" Type="http://schemas.openxmlformats.org/officeDocument/2006/relationships/slide" Target="slides/slide87.xml"/><Relationship Id="rId112" Type="http://schemas.openxmlformats.org/officeDocument/2006/relationships/slide" Target="slides/slide110.xml"/><Relationship Id="rId154" Type="http://schemas.openxmlformats.org/officeDocument/2006/relationships/slide" Target="slides/slide152.xml"/><Relationship Id="rId361" Type="http://schemas.openxmlformats.org/officeDocument/2006/relationships/slide" Target="slides/slide359.xml"/><Relationship Id="rId196" Type="http://schemas.openxmlformats.org/officeDocument/2006/relationships/slide" Target="slides/slide194.xml"/><Relationship Id="rId417" Type="http://schemas.openxmlformats.org/officeDocument/2006/relationships/slide" Target="slides/slide415.xml"/><Relationship Id="rId459" Type="http://schemas.openxmlformats.org/officeDocument/2006/relationships/slide" Target="slides/slide457.xml"/><Relationship Id="rId16" Type="http://schemas.openxmlformats.org/officeDocument/2006/relationships/slide" Target="slides/slide14.xml"/><Relationship Id="rId221" Type="http://schemas.openxmlformats.org/officeDocument/2006/relationships/slide" Target="slides/slide219.xml"/><Relationship Id="rId263" Type="http://schemas.openxmlformats.org/officeDocument/2006/relationships/slide" Target="slides/slide261.xml"/><Relationship Id="rId319" Type="http://schemas.openxmlformats.org/officeDocument/2006/relationships/slide" Target="slides/slide317.xml"/><Relationship Id="rId470" Type="http://schemas.openxmlformats.org/officeDocument/2006/relationships/slide" Target="slides/slide468.xml"/><Relationship Id="rId526" Type="http://schemas.openxmlformats.org/officeDocument/2006/relationships/slide" Target="slides/slide524.xml"/><Relationship Id="rId58" Type="http://schemas.openxmlformats.org/officeDocument/2006/relationships/slide" Target="slides/slide56.xml"/><Relationship Id="rId123" Type="http://schemas.openxmlformats.org/officeDocument/2006/relationships/slide" Target="slides/slide121.xml"/><Relationship Id="rId330" Type="http://schemas.openxmlformats.org/officeDocument/2006/relationships/slide" Target="slides/slide328.xml"/><Relationship Id="rId165" Type="http://schemas.openxmlformats.org/officeDocument/2006/relationships/slide" Target="slides/slide163.xml"/><Relationship Id="rId372" Type="http://schemas.openxmlformats.org/officeDocument/2006/relationships/slide" Target="slides/slide370.xml"/><Relationship Id="rId428" Type="http://schemas.openxmlformats.org/officeDocument/2006/relationships/slide" Target="slides/slide426.xml"/><Relationship Id="rId232" Type="http://schemas.openxmlformats.org/officeDocument/2006/relationships/slide" Target="slides/slide230.xml"/><Relationship Id="rId274" Type="http://schemas.openxmlformats.org/officeDocument/2006/relationships/slide" Target="slides/slide272.xml"/><Relationship Id="rId481" Type="http://schemas.openxmlformats.org/officeDocument/2006/relationships/slide" Target="slides/slide479.xml"/><Relationship Id="rId27" Type="http://schemas.openxmlformats.org/officeDocument/2006/relationships/slide" Target="slides/slide25.xml"/><Relationship Id="rId69" Type="http://schemas.openxmlformats.org/officeDocument/2006/relationships/slide" Target="slides/slide67.xml"/><Relationship Id="rId134" Type="http://schemas.openxmlformats.org/officeDocument/2006/relationships/slide" Target="slides/slide132.xml"/><Relationship Id="rId537" Type="http://schemas.openxmlformats.org/officeDocument/2006/relationships/notesMaster" Target="notesMasters/notesMaster1.xml"/><Relationship Id="rId80" Type="http://schemas.openxmlformats.org/officeDocument/2006/relationships/slide" Target="slides/slide78.xml"/><Relationship Id="rId176" Type="http://schemas.openxmlformats.org/officeDocument/2006/relationships/slide" Target="slides/slide174.xml"/><Relationship Id="rId341" Type="http://schemas.openxmlformats.org/officeDocument/2006/relationships/slide" Target="slides/slide339.xml"/><Relationship Id="rId383" Type="http://schemas.openxmlformats.org/officeDocument/2006/relationships/slide" Target="slides/slide381.xml"/><Relationship Id="rId439" Type="http://schemas.openxmlformats.org/officeDocument/2006/relationships/slide" Target="slides/slide437.xml"/><Relationship Id="rId201" Type="http://schemas.openxmlformats.org/officeDocument/2006/relationships/slide" Target="slides/slide199.xml"/><Relationship Id="rId243" Type="http://schemas.openxmlformats.org/officeDocument/2006/relationships/slide" Target="slides/slide241.xml"/><Relationship Id="rId285" Type="http://schemas.openxmlformats.org/officeDocument/2006/relationships/slide" Target="slides/slide283.xml"/><Relationship Id="rId450" Type="http://schemas.openxmlformats.org/officeDocument/2006/relationships/slide" Target="slides/slide448.xml"/><Relationship Id="rId506" Type="http://schemas.openxmlformats.org/officeDocument/2006/relationships/slide" Target="slides/slide504.xml"/><Relationship Id="rId38" Type="http://schemas.openxmlformats.org/officeDocument/2006/relationships/slide" Target="slides/slide36.xml"/><Relationship Id="rId103" Type="http://schemas.openxmlformats.org/officeDocument/2006/relationships/slide" Target="slides/slide101.xml"/><Relationship Id="rId310" Type="http://schemas.openxmlformats.org/officeDocument/2006/relationships/slide" Target="slides/slide308.xml"/><Relationship Id="rId492" Type="http://schemas.openxmlformats.org/officeDocument/2006/relationships/slide" Target="slides/slide490.xml"/><Relationship Id="rId91" Type="http://schemas.openxmlformats.org/officeDocument/2006/relationships/slide" Target="slides/slide89.xml"/><Relationship Id="rId145" Type="http://schemas.openxmlformats.org/officeDocument/2006/relationships/slide" Target="slides/slide143.xml"/><Relationship Id="rId187" Type="http://schemas.openxmlformats.org/officeDocument/2006/relationships/slide" Target="slides/slide185.xml"/><Relationship Id="rId352" Type="http://schemas.openxmlformats.org/officeDocument/2006/relationships/slide" Target="slides/slide350.xml"/><Relationship Id="rId394" Type="http://schemas.openxmlformats.org/officeDocument/2006/relationships/slide" Target="slides/slide392.xml"/><Relationship Id="rId408" Type="http://schemas.openxmlformats.org/officeDocument/2006/relationships/slide" Target="slides/slide406.xml"/><Relationship Id="rId212" Type="http://schemas.openxmlformats.org/officeDocument/2006/relationships/slide" Target="slides/slide210.xml"/><Relationship Id="rId254" Type="http://schemas.openxmlformats.org/officeDocument/2006/relationships/slide" Target="slides/slide252.xml"/><Relationship Id="rId49" Type="http://schemas.openxmlformats.org/officeDocument/2006/relationships/slide" Target="slides/slide47.xml"/><Relationship Id="rId114" Type="http://schemas.openxmlformats.org/officeDocument/2006/relationships/slide" Target="slides/slide112.xml"/><Relationship Id="rId296" Type="http://schemas.openxmlformats.org/officeDocument/2006/relationships/slide" Target="slides/slide294.xml"/><Relationship Id="rId461" Type="http://schemas.openxmlformats.org/officeDocument/2006/relationships/slide" Target="slides/slide459.xml"/><Relationship Id="rId517" Type="http://schemas.openxmlformats.org/officeDocument/2006/relationships/slide" Target="slides/slide515.xml"/><Relationship Id="rId60" Type="http://schemas.openxmlformats.org/officeDocument/2006/relationships/slide" Target="slides/slide58.xml"/><Relationship Id="rId156" Type="http://schemas.openxmlformats.org/officeDocument/2006/relationships/slide" Target="slides/slide154.xml"/><Relationship Id="rId198" Type="http://schemas.openxmlformats.org/officeDocument/2006/relationships/slide" Target="slides/slide196.xml"/><Relationship Id="rId321" Type="http://schemas.openxmlformats.org/officeDocument/2006/relationships/slide" Target="slides/slide319.xml"/><Relationship Id="rId363" Type="http://schemas.openxmlformats.org/officeDocument/2006/relationships/slide" Target="slides/slide361.xml"/><Relationship Id="rId419" Type="http://schemas.openxmlformats.org/officeDocument/2006/relationships/slide" Target="slides/slide417.xml"/><Relationship Id="rId223" Type="http://schemas.openxmlformats.org/officeDocument/2006/relationships/slide" Target="slides/slide221.xml"/><Relationship Id="rId430" Type="http://schemas.openxmlformats.org/officeDocument/2006/relationships/slide" Target="slides/slide428.xml"/><Relationship Id="rId18" Type="http://schemas.openxmlformats.org/officeDocument/2006/relationships/slide" Target="slides/slide16.xml"/><Relationship Id="rId265" Type="http://schemas.openxmlformats.org/officeDocument/2006/relationships/slide" Target="slides/slide263.xml"/><Relationship Id="rId472" Type="http://schemas.openxmlformats.org/officeDocument/2006/relationships/slide" Target="slides/slide470.xml"/><Relationship Id="rId528" Type="http://schemas.openxmlformats.org/officeDocument/2006/relationships/slide" Target="slides/slide526.xml"/><Relationship Id="rId125" Type="http://schemas.openxmlformats.org/officeDocument/2006/relationships/slide" Target="slides/slide123.xml"/><Relationship Id="rId167" Type="http://schemas.openxmlformats.org/officeDocument/2006/relationships/slide" Target="slides/slide165.xml"/><Relationship Id="rId332" Type="http://schemas.openxmlformats.org/officeDocument/2006/relationships/slide" Target="slides/slide330.xml"/><Relationship Id="rId374" Type="http://schemas.openxmlformats.org/officeDocument/2006/relationships/slide" Target="slides/slide372.xml"/><Relationship Id="rId71" Type="http://schemas.openxmlformats.org/officeDocument/2006/relationships/slide" Target="slides/slide69.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76" Type="http://schemas.openxmlformats.org/officeDocument/2006/relationships/slide" Target="slides/slide274.xml"/><Relationship Id="rId441" Type="http://schemas.openxmlformats.org/officeDocument/2006/relationships/slide" Target="slides/slide439.xml"/><Relationship Id="rId483" Type="http://schemas.openxmlformats.org/officeDocument/2006/relationships/slide" Target="slides/slide481.xml"/><Relationship Id="rId539" Type="http://schemas.openxmlformats.org/officeDocument/2006/relationships/viewProps" Target="viewProps.xml"/><Relationship Id="rId40" Type="http://schemas.openxmlformats.org/officeDocument/2006/relationships/slide" Target="slides/slide38.xml"/><Relationship Id="rId136" Type="http://schemas.openxmlformats.org/officeDocument/2006/relationships/slide" Target="slides/slide134.xml"/><Relationship Id="rId178" Type="http://schemas.openxmlformats.org/officeDocument/2006/relationships/slide" Target="slides/slide176.xml"/><Relationship Id="rId301" Type="http://schemas.openxmlformats.org/officeDocument/2006/relationships/slide" Target="slides/slide299.xml"/><Relationship Id="rId343" Type="http://schemas.openxmlformats.org/officeDocument/2006/relationships/slide" Target="slides/slide341.xml"/><Relationship Id="rId82" Type="http://schemas.openxmlformats.org/officeDocument/2006/relationships/slide" Target="slides/slide80.xml"/><Relationship Id="rId203" Type="http://schemas.openxmlformats.org/officeDocument/2006/relationships/slide" Target="slides/slide201.xml"/><Relationship Id="rId385" Type="http://schemas.openxmlformats.org/officeDocument/2006/relationships/slide" Target="slides/slide383.xml"/><Relationship Id="rId245" Type="http://schemas.openxmlformats.org/officeDocument/2006/relationships/slide" Target="slides/slide243.xml"/><Relationship Id="rId287" Type="http://schemas.openxmlformats.org/officeDocument/2006/relationships/slide" Target="slides/slide285.xml"/><Relationship Id="rId410" Type="http://schemas.openxmlformats.org/officeDocument/2006/relationships/slide" Target="slides/slide408.xml"/><Relationship Id="rId452" Type="http://schemas.openxmlformats.org/officeDocument/2006/relationships/slide" Target="slides/slide450.xml"/><Relationship Id="rId494" Type="http://schemas.openxmlformats.org/officeDocument/2006/relationships/slide" Target="slides/slide492.xml"/><Relationship Id="rId508" Type="http://schemas.openxmlformats.org/officeDocument/2006/relationships/slide" Target="slides/slide506.xml"/><Relationship Id="rId105" Type="http://schemas.openxmlformats.org/officeDocument/2006/relationships/slide" Target="slides/slide103.xml"/><Relationship Id="rId147" Type="http://schemas.openxmlformats.org/officeDocument/2006/relationships/slide" Target="slides/slide145.xml"/><Relationship Id="rId312" Type="http://schemas.openxmlformats.org/officeDocument/2006/relationships/slide" Target="slides/slide310.xml"/><Relationship Id="rId354" Type="http://schemas.openxmlformats.org/officeDocument/2006/relationships/slide" Target="slides/slide352.xml"/><Relationship Id="rId51" Type="http://schemas.openxmlformats.org/officeDocument/2006/relationships/slide" Target="slides/slide49.xml"/><Relationship Id="rId93" Type="http://schemas.openxmlformats.org/officeDocument/2006/relationships/slide" Target="slides/slide91.xml"/><Relationship Id="rId189" Type="http://schemas.openxmlformats.org/officeDocument/2006/relationships/slide" Target="slides/slide187.xml"/><Relationship Id="rId396" Type="http://schemas.openxmlformats.org/officeDocument/2006/relationships/slide" Target="slides/slide394.xml"/><Relationship Id="rId214" Type="http://schemas.openxmlformats.org/officeDocument/2006/relationships/slide" Target="slides/slide212.xml"/><Relationship Id="rId256" Type="http://schemas.openxmlformats.org/officeDocument/2006/relationships/slide" Target="slides/slide254.xml"/><Relationship Id="rId298" Type="http://schemas.openxmlformats.org/officeDocument/2006/relationships/slide" Target="slides/slide296.xml"/><Relationship Id="rId421" Type="http://schemas.openxmlformats.org/officeDocument/2006/relationships/slide" Target="slides/slide419.xml"/><Relationship Id="rId463" Type="http://schemas.openxmlformats.org/officeDocument/2006/relationships/slide" Target="slides/slide461.xml"/><Relationship Id="rId519" Type="http://schemas.openxmlformats.org/officeDocument/2006/relationships/slide" Target="slides/slide517.xml"/><Relationship Id="rId116" Type="http://schemas.openxmlformats.org/officeDocument/2006/relationships/slide" Target="slides/slide114.xml"/><Relationship Id="rId158" Type="http://schemas.openxmlformats.org/officeDocument/2006/relationships/slide" Target="slides/slide156.xml"/><Relationship Id="rId323" Type="http://schemas.openxmlformats.org/officeDocument/2006/relationships/slide" Target="slides/slide321.xml"/><Relationship Id="rId530" Type="http://schemas.openxmlformats.org/officeDocument/2006/relationships/slide" Target="slides/slide528.xml"/><Relationship Id="rId20" Type="http://schemas.openxmlformats.org/officeDocument/2006/relationships/slide" Target="slides/slide18.xml"/><Relationship Id="rId62" Type="http://schemas.openxmlformats.org/officeDocument/2006/relationships/slide" Target="slides/slide60.xml"/><Relationship Id="rId365" Type="http://schemas.openxmlformats.org/officeDocument/2006/relationships/slide" Target="slides/slide363.xml"/><Relationship Id="rId225" Type="http://schemas.openxmlformats.org/officeDocument/2006/relationships/slide" Target="slides/slide223.xml"/><Relationship Id="rId267" Type="http://schemas.openxmlformats.org/officeDocument/2006/relationships/slide" Target="slides/slide265.xml"/><Relationship Id="rId432" Type="http://schemas.openxmlformats.org/officeDocument/2006/relationships/slide" Target="slides/slide430.xml"/><Relationship Id="rId474" Type="http://schemas.openxmlformats.org/officeDocument/2006/relationships/slide" Target="slides/slide472.xml"/><Relationship Id="rId127" Type="http://schemas.openxmlformats.org/officeDocument/2006/relationships/slide" Target="slides/slide125.xml"/><Relationship Id="rId31" Type="http://schemas.openxmlformats.org/officeDocument/2006/relationships/slide" Target="slides/slide29.xml"/><Relationship Id="rId73" Type="http://schemas.openxmlformats.org/officeDocument/2006/relationships/slide" Target="slides/slide71.xml"/><Relationship Id="rId169" Type="http://schemas.openxmlformats.org/officeDocument/2006/relationships/slide" Target="slides/slide167.xml"/><Relationship Id="rId334" Type="http://schemas.openxmlformats.org/officeDocument/2006/relationships/slide" Target="slides/slide332.xml"/><Relationship Id="rId376" Type="http://schemas.openxmlformats.org/officeDocument/2006/relationships/slide" Target="slides/slide374.xml"/><Relationship Id="rId541" Type="http://schemas.openxmlformats.org/officeDocument/2006/relationships/tableStyles" Target="tableStyles.xml"/><Relationship Id="rId4" Type="http://schemas.openxmlformats.org/officeDocument/2006/relationships/slide" Target="slides/slide2.xml"/><Relationship Id="rId180" Type="http://schemas.openxmlformats.org/officeDocument/2006/relationships/slide" Target="slides/slide178.xml"/><Relationship Id="rId236" Type="http://schemas.openxmlformats.org/officeDocument/2006/relationships/slide" Target="slides/slide234.xml"/><Relationship Id="rId278" Type="http://schemas.openxmlformats.org/officeDocument/2006/relationships/slide" Target="slides/slide276.xml"/><Relationship Id="rId401" Type="http://schemas.openxmlformats.org/officeDocument/2006/relationships/slide" Target="slides/slide399.xml"/><Relationship Id="rId443" Type="http://schemas.openxmlformats.org/officeDocument/2006/relationships/slide" Target="slides/slide441.xml"/><Relationship Id="rId303" Type="http://schemas.openxmlformats.org/officeDocument/2006/relationships/slide" Target="slides/slide301.xml"/><Relationship Id="rId485" Type="http://schemas.openxmlformats.org/officeDocument/2006/relationships/slide" Target="slides/slide483.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345" Type="http://schemas.openxmlformats.org/officeDocument/2006/relationships/slide" Target="slides/slide343.xml"/><Relationship Id="rId387" Type="http://schemas.openxmlformats.org/officeDocument/2006/relationships/slide" Target="slides/slide385.xml"/><Relationship Id="rId510" Type="http://schemas.openxmlformats.org/officeDocument/2006/relationships/slide" Target="slides/slide508.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412" Type="http://schemas.openxmlformats.org/officeDocument/2006/relationships/slide" Target="slides/slide410.xml"/><Relationship Id="rId107" Type="http://schemas.openxmlformats.org/officeDocument/2006/relationships/slide" Target="slides/slide105.xml"/><Relationship Id="rId289" Type="http://schemas.openxmlformats.org/officeDocument/2006/relationships/slide" Target="slides/slide287.xml"/><Relationship Id="rId454" Type="http://schemas.openxmlformats.org/officeDocument/2006/relationships/slide" Target="slides/slide452.xml"/><Relationship Id="rId496" Type="http://schemas.openxmlformats.org/officeDocument/2006/relationships/slide" Target="slides/slide494.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356" Type="http://schemas.openxmlformats.org/officeDocument/2006/relationships/slide" Target="slides/slide354.xml"/><Relationship Id="rId398" Type="http://schemas.openxmlformats.org/officeDocument/2006/relationships/slide" Target="slides/slide396.xml"/><Relationship Id="rId521" Type="http://schemas.openxmlformats.org/officeDocument/2006/relationships/slide" Target="slides/slide519.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423" Type="http://schemas.openxmlformats.org/officeDocument/2006/relationships/slide" Target="slides/slide421.xml"/><Relationship Id="rId258" Type="http://schemas.openxmlformats.org/officeDocument/2006/relationships/slide" Target="slides/slide256.xml"/><Relationship Id="rId465" Type="http://schemas.openxmlformats.org/officeDocument/2006/relationships/slide" Target="slides/slide463.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367" Type="http://schemas.openxmlformats.org/officeDocument/2006/relationships/slide" Target="slides/slide365.xml"/><Relationship Id="rId532" Type="http://schemas.openxmlformats.org/officeDocument/2006/relationships/slide" Target="slides/slide530.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434" Type="http://schemas.openxmlformats.org/officeDocument/2006/relationships/slide" Target="slides/slide432.xml"/><Relationship Id="rId476" Type="http://schemas.openxmlformats.org/officeDocument/2006/relationships/slide" Target="slides/slide474.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501" Type="http://schemas.openxmlformats.org/officeDocument/2006/relationships/slide" Target="slides/slide499.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378" Type="http://schemas.openxmlformats.org/officeDocument/2006/relationships/slide" Target="slides/slide376.xml"/><Relationship Id="rId403" Type="http://schemas.openxmlformats.org/officeDocument/2006/relationships/slide" Target="slides/slide401.xml"/><Relationship Id="rId6" Type="http://schemas.openxmlformats.org/officeDocument/2006/relationships/slide" Target="slides/slide4.xml"/><Relationship Id="rId238" Type="http://schemas.openxmlformats.org/officeDocument/2006/relationships/slide" Target="slides/slide236.xml"/><Relationship Id="rId445" Type="http://schemas.openxmlformats.org/officeDocument/2006/relationships/slide" Target="slides/slide443.xml"/><Relationship Id="rId487" Type="http://schemas.openxmlformats.org/officeDocument/2006/relationships/slide" Target="slides/slide485.xml"/><Relationship Id="rId291" Type="http://schemas.openxmlformats.org/officeDocument/2006/relationships/slide" Target="slides/slide289.xml"/><Relationship Id="rId305" Type="http://schemas.openxmlformats.org/officeDocument/2006/relationships/slide" Target="slides/slide303.xml"/><Relationship Id="rId347" Type="http://schemas.openxmlformats.org/officeDocument/2006/relationships/slide" Target="slides/slide345.xml"/><Relationship Id="rId512" Type="http://schemas.openxmlformats.org/officeDocument/2006/relationships/slide" Target="slides/slide510.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389" Type="http://schemas.openxmlformats.org/officeDocument/2006/relationships/slide" Target="slides/slide387.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414" Type="http://schemas.openxmlformats.org/officeDocument/2006/relationships/slide" Target="slides/slide412.xml"/><Relationship Id="rId456" Type="http://schemas.openxmlformats.org/officeDocument/2006/relationships/slide" Target="slides/slide454.xml"/><Relationship Id="rId498" Type="http://schemas.openxmlformats.org/officeDocument/2006/relationships/slide" Target="slides/slide496.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23" Type="http://schemas.openxmlformats.org/officeDocument/2006/relationships/slide" Target="slides/slide521.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358" Type="http://schemas.openxmlformats.org/officeDocument/2006/relationships/slide" Target="slides/slide356.xml"/><Relationship Id="rId162" Type="http://schemas.openxmlformats.org/officeDocument/2006/relationships/slide" Target="slides/slide160.xml"/><Relationship Id="rId218" Type="http://schemas.openxmlformats.org/officeDocument/2006/relationships/slide" Target="slides/slide216.xml"/><Relationship Id="rId425" Type="http://schemas.openxmlformats.org/officeDocument/2006/relationships/slide" Target="slides/slide423.xml"/><Relationship Id="rId467" Type="http://schemas.openxmlformats.org/officeDocument/2006/relationships/slide" Target="slides/slide465.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369" Type="http://schemas.openxmlformats.org/officeDocument/2006/relationships/slide" Target="slides/slide367.xml"/><Relationship Id="rId534" Type="http://schemas.openxmlformats.org/officeDocument/2006/relationships/slide" Target="slides/slide532.xml"/><Relationship Id="rId173" Type="http://schemas.openxmlformats.org/officeDocument/2006/relationships/slide" Target="slides/slide171.xml"/><Relationship Id="rId229" Type="http://schemas.openxmlformats.org/officeDocument/2006/relationships/slide" Target="slides/slide227.xml"/><Relationship Id="rId380" Type="http://schemas.openxmlformats.org/officeDocument/2006/relationships/slide" Target="slides/slide378.xml"/><Relationship Id="rId436" Type="http://schemas.openxmlformats.org/officeDocument/2006/relationships/slide" Target="slides/slide434.xml"/><Relationship Id="rId240" Type="http://schemas.openxmlformats.org/officeDocument/2006/relationships/slide" Target="slides/slide238.xml"/><Relationship Id="rId478" Type="http://schemas.openxmlformats.org/officeDocument/2006/relationships/slide" Target="slides/slide476.xml"/><Relationship Id="rId35" Type="http://schemas.openxmlformats.org/officeDocument/2006/relationships/slide" Target="slides/slide33.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38" Type="http://schemas.openxmlformats.org/officeDocument/2006/relationships/slide" Target="slides/slide336.xml"/><Relationship Id="rId503" Type="http://schemas.openxmlformats.org/officeDocument/2006/relationships/slide" Target="slides/slide501.xml"/><Relationship Id="rId8" Type="http://schemas.openxmlformats.org/officeDocument/2006/relationships/slide" Target="slides/slide6.xml"/><Relationship Id="rId142" Type="http://schemas.openxmlformats.org/officeDocument/2006/relationships/slide" Target="slides/slide140.xml"/><Relationship Id="rId184" Type="http://schemas.openxmlformats.org/officeDocument/2006/relationships/slide" Target="slides/slide182.xml"/><Relationship Id="rId391" Type="http://schemas.openxmlformats.org/officeDocument/2006/relationships/slide" Target="slides/slide389.xml"/><Relationship Id="rId405" Type="http://schemas.openxmlformats.org/officeDocument/2006/relationships/slide" Target="slides/slide403.xml"/><Relationship Id="rId447" Type="http://schemas.openxmlformats.org/officeDocument/2006/relationships/slide" Target="slides/slide445.xml"/><Relationship Id="rId251" Type="http://schemas.openxmlformats.org/officeDocument/2006/relationships/slide" Target="slides/slide249.xml"/><Relationship Id="rId489" Type="http://schemas.openxmlformats.org/officeDocument/2006/relationships/slide" Target="slides/slide487.xml"/><Relationship Id="rId46" Type="http://schemas.openxmlformats.org/officeDocument/2006/relationships/slide" Target="slides/slide44.xml"/><Relationship Id="rId293" Type="http://schemas.openxmlformats.org/officeDocument/2006/relationships/slide" Target="slides/slide291.xml"/><Relationship Id="rId307" Type="http://schemas.openxmlformats.org/officeDocument/2006/relationships/slide" Target="slides/slide305.xml"/><Relationship Id="rId349" Type="http://schemas.openxmlformats.org/officeDocument/2006/relationships/slide" Target="slides/slide347.xml"/><Relationship Id="rId514" Type="http://schemas.openxmlformats.org/officeDocument/2006/relationships/slide" Target="slides/slide512.xml"/><Relationship Id="rId88" Type="http://schemas.openxmlformats.org/officeDocument/2006/relationships/slide" Target="slides/slide86.xml"/><Relationship Id="rId111" Type="http://schemas.openxmlformats.org/officeDocument/2006/relationships/slide" Target="slides/slide109.xml"/><Relationship Id="rId153" Type="http://schemas.openxmlformats.org/officeDocument/2006/relationships/slide" Target="slides/slide151.xml"/><Relationship Id="rId195" Type="http://schemas.openxmlformats.org/officeDocument/2006/relationships/slide" Target="slides/slide193.xml"/><Relationship Id="rId209" Type="http://schemas.openxmlformats.org/officeDocument/2006/relationships/slide" Target="slides/slide207.xml"/><Relationship Id="rId360" Type="http://schemas.openxmlformats.org/officeDocument/2006/relationships/slide" Target="slides/slide358.xml"/><Relationship Id="rId416" Type="http://schemas.openxmlformats.org/officeDocument/2006/relationships/slide" Target="slides/slide414.xml"/><Relationship Id="rId220" Type="http://schemas.openxmlformats.org/officeDocument/2006/relationships/slide" Target="slides/slide218.xml"/><Relationship Id="rId458" Type="http://schemas.openxmlformats.org/officeDocument/2006/relationships/slide" Target="slides/slide456.xml"/><Relationship Id="rId15" Type="http://schemas.openxmlformats.org/officeDocument/2006/relationships/slide" Target="slides/slide13.xml"/><Relationship Id="rId57" Type="http://schemas.openxmlformats.org/officeDocument/2006/relationships/slide" Target="slides/slide55.xml"/><Relationship Id="rId262" Type="http://schemas.openxmlformats.org/officeDocument/2006/relationships/slide" Target="slides/slide260.xml"/><Relationship Id="rId318" Type="http://schemas.openxmlformats.org/officeDocument/2006/relationships/slide" Target="slides/slide316.xml"/><Relationship Id="rId525" Type="http://schemas.openxmlformats.org/officeDocument/2006/relationships/slide" Target="slides/slide523.xml"/><Relationship Id="rId99" Type="http://schemas.openxmlformats.org/officeDocument/2006/relationships/slide" Target="slides/slide97.xml"/><Relationship Id="rId122" Type="http://schemas.openxmlformats.org/officeDocument/2006/relationships/slide" Target="slides/slide120.xml"/><Relationship Id="rId164" Type="http://schemas.openxmlformats.org/officeDocument/2006/relationships/slide" Target="slides/slide162.xml"/><Relationship Id="rId371" Type="http://schemas.openxmlformats.org/officeDocument/2006/relationships/slide" Target="slides/slide369.xml"/><Relationship Id="rId427" Type="http://schemas.openxmlformats.org/officeDocument/2006/relationships/slide" Target="slides/slide425.xml"/><Relationship Id="rId469" Type="http://schemas.openxmlformats.org/officeDocument/2006/relationships/slide" Target="slides/slide467.xml"/><Relationship Id="rId26" Type="http://schemas.openxmlformats.org/officeDocument/2006/relationships/slide" Target="slides/slide24.xml"/><Relationship Id="rId231" Type="http://schemas.openxmlformats.org/officeDocument/2006/relationships/slide" Target="slides/slide229.xml"/><Relationship Id="rId273" Type="http://schemas.openxmlformats.org/officeDocument/2006/relationships/slide" Target="slides/slide271.xml"/><Relationship Id="rId329" Type="http://schemas.openxmlformats.org/officeDocument/2006/relationships/slide" Target="slides/slide327.xml"/><Relationship Id="rId480" Type="http://schemas.openxmlformats.org/officeDocument/2006/relationships/slide" Target="slides/slide478.xml"/><Relationship Id="rId536" Type="http://schemas.openxmlformats.org/officeDocument/2006/relationships/slide" Target="slides/slide534.xml"/><Relationship Id="rId68" Type="http://schemas.openxmlformats.org/officeDocument/2006/relationships/slide" Target="slides/slide66.xml"/><Relationship Id="rId133" Type="http://schemas.openxmlformats.org/officeDocument/2006/relationships/slide" Target="slides/slide131.xml"/><Relationship Id="rId175" Type="http://schemas.openxmlformats.org/officeDocument/2006/relationships/slide" Target="slides/slide173.xml"/><Relationship Id="rId340" Type="http://schemas.openxmlformats.org/officeDocument/2006/relationships/slide" Target="slides/slide338.xml"/><Relationship Id="rId200" Type="http://schemas.openxmlformats.org/officeDocument/2006/relationships/slide" Target="slides/slide198.xml"/><Relationship Id="rId382" Type="http://schemas.openxmlformats.org/officeDocument/2006/relationships/slide" Target="slides/slide380.xml"/><Relationship Id="rId438" Type="http://schemas.openxmlformats.org/officeDocument/2006/relationships/slide" Target="slides/slide436.xml"/><Relationship Id="rId242" Type="http://schemas.openxmlformats.org/officeDocument/2006/relationships/slide" Target="slides/slide240.xml"/><Relationship Id="rId284" Type="http://schemas.openxmlformats.org/officeDocument/2006/relationships/slide" Target="slides/slide282.xml"/><Relationship Id="rId491" Type="http://schemas.openxmlformats.org/officeDocument/2006/relationships/slide" Target="slides/slide489.xml"/><Relationship Id="rId505" Type="http://schemas.openxmlformats.org/officeDocument/2006/relationships/slide" Target="slides/slide503.xml"/><Relationship Id="rId37" Type="http://schemas.openxmlformats.org/officeDocument/2006/relationships/slide" Target="slides/slide35.xml"/><Relationship Id="rId79" Type="http://schemas.openxmlformats.org/officeDocument/2006/relationships/slide" Target="slides/slide77.xml"/><Relationship Id="rId102" Type="http://schemas.openxmlformats.org/officeDocument/2006/relationships/slide" Target="slides/slide100.xml"/><Relationship Id="rId144" Type="http://schemas.openxmlformats.org/officeDocument/2006/relationships/slide" Target="slides/slide142.xml"/><Relationship Id="rId90" Type="http://schemas.openxmlformats.org/officeDocument/2006/relationships/slide" Target="slides/slide88.xml"/><Relationship Id="rId186" Type="http://schemas.openxmlformats.org/officeDocument/2006/relationships/slide" Target="slides/slide184.xml"/><Relationship Id="rId351" Type="http://schemas.openxmlformats.org/officeDocument/2006/relationships/slide" Target="slides/slide349.xml"/><Relationship Id="rId393" Type="http://schemas.openxmlformats.org/officeDocument/2006/relationships/slide" Target="slides/slide391.xml"/><Relationship Id="rId407" Type="http://schemas.openxmlformats.org/officeDocument/2006/relationships/slide" Target="slides/slide405.xml"/><Relationship Id="rId449" Type="http://schemas.openxmlformats.org/officeDocument/2006/relationships/slide" Target="slides/slide447.xml"/><Relationship Id="rId211" Type="http://schemas.openxmlformats.org/officeDocument/2006/relationships/slide" Target="slides/slide209.xml"/><Relationship Id="rId253" Type="http://schemas.openxmlformats.org/officeDocument/2006/relationships/slide" Target="slides/slide251.xml"/><Relationship Id="rId295" Type="http://schemas.openxmlformats.org/officeDocument/2006/relationships/slide" Target="slides/slide293.xml"/><Relationship Id="rId309" Type="http://schemas.openxmlformats.org/officeDocument/2006/relationships/slide" Target="slides/slide307.xml"/><Relationship Id="rId460" Type="http://schemas.openxmlformats.org/officeDocument/2006/relationships/slide" Target="slides/slide458.xml"/><Relationship Id="rId516" Type="http://schemas.openxmlformats.org/officeDocument/2006/relationships/slide" Target="slides/slide514.xml"/><Relationship Id="rId48" Type="http://schemas.openxmlformats.org/officeDocument/2006/relationships/slide" Target="slides/slide46.xml"/><Relationship Id="rId113" Type="http://schemas.openxmlformats.org/officeDocument/2006/relationships/slide" Target="slides/slide111.xml"/><Relationship Id="rId320" Type="http://schemas.openxmlformats.org/officeDocument/2006/relationships/slide" Target="slides/slide318.xml"/><Relationship Id="rId155" Type="http://schemas.openxmlformats.org/officeDocument/2006/relationships/slide" Target="slides/slide153.xml"/><Relationship Id="rId197" Type="http://schemas.openxmlformats.org/officeDocument/2006/relationships/slide" Target="slides/slide195.xml"/><Relationship Id="rId362" Type="http://schemas.openxmlformats.org/officeDocument/2006/relationships/slide" Target="slides/slide360.xml"/><Relationship Id="rId418" Type="http://schemas.openxmlformats.org/officeDocument/2006/relationships/slide" Target="slides/slide416.xml"/><Relationship Id="rId222" Type="http://schemas.openxmlformats.org/officeDocument/2006/relationships/slide" Target="slides/slide220.xml"/><Relationship Id="rId264" Type="http://schemas.openxmlformats.org/officeDocument/2006/relationships/slide" Target="slides/slide262.xml"/><Relationship Id="rId471" Type="http://schemas.openxmlformats.org/officeDocument/2006/relationships/slide" Target="slides/slide469.xml"/><Relationship Id="rId17" Type="http://schemas.openxmlformats.org/officeDocument/2006/relationships/slide" Target="slides/slide15.xml"/><Relationship Id="rId59" Type="http://schemas.openxmlformats.org/officeDocument/2006/relationships/slide" Target="slides/slide57.xml"/><Relationship Id="rId124" Type="http://schemas.openxmlformats.org/officeDocument/2006/relationships/slide" Target="slides/slide122.xml"/><Relationship Id="rId527" Type="http://schemas.openxmlformats.org/officeDocument/2006/relationships/slide" Target="slides/slide525.xml"/><Relationship Id="rId70" Type="http://schemas.openxmlformats.org/officeDocument/2006/relationships/slide" Target="slides/slide68.xml"/><Relationship Id="rId166" Type="http://schemas.openxmlformats.org/officeDocument/2006/relationships/slide" Target="slides/slide164.xml"/><Relationship Id="rId331" Type="http://schemas.openxmlformats.org/officeDocument/2006/relationships/slide" Target="slides/slide329.xml"/><Relationship Id="rId373" Type="http://schemas.openxmlformats.org/officeDocument/2006/relationships/slide" Target="slides/slide371.xml"/><Relationship Id="rId429" Type="http://schemas.openxmlformats.org/officeDocument/2006/relationships/slide" Target="slides/slide427.xml"/><Relationship Id="rId1" Type="http://schemas.openxmlformats.org/officeDocument/2006/relationships/slideMaster" Target="slideMasters/slideMaster1.xml"/><Relationship Id="rId233" Type="http://schemas.openxmlformats.org/officeDocument/2006/relationships/slide" Target="slides/slide231.xml"/><Relationship Id="rId440" Type="http://schemas.openxmlformats.org/officeDocument/2006/relationships/slide" Target="slides/slide438.xml"/><Relationship Id="rId28" Type="http://schemas.openxmlformats.org/officeDocument/2006/relationships/slide" Target="slides/slide26.xml"/><Relationship Id="rId275" Type="http://schemas.openxmlformats.org/officeDocument/2006/relationships/slide" Target="slides/slide273.xml"/><Relationship Id="rId300" Type="http://schemas.openxmlformats.org/officeDocument/2006/relationships/slide" Target="slides/slide298.xml"/><Relationship Id="rId482" Type="http://schemas.openxmlformats.org/officeDocument/2006/relationships/slide" Target="slides/slide480.xml"/><Relationship Id="rId538" Type="http://schemas.openxmlformats.org/officeDocument/2006/relationships/presProps" Target="presProps.xml"/><Relationship Id="rId81" Type="http://schemas.openxmlformats.org/officeDocument/2006/relationships/slide" Target="slides/slide79.xml"/><Relationship Id="rId135" Type="http://schemas.openxmlformats.org/officeDocument/2006/relationships/slide" Target="slides/slide133.xml"/><Relationship Id="rId177" Type="http://schemas.openxmlformats.org/officeDocument/2006/relationships/slide" Target="slides/slide175.xml"/><Relationship Id="rId342" Type="http://schemas.openxmlformats.org/officeDocument/2006/relationships/slide" Target="slides/slide340.xml"/><Relationship Id="rId384" Type="http://schemas.openxmlformats.org/officeDocument/2006/relationships/slide" Target="slides/slide382.xml"/><Relationship Id="rId202" Type="http://schemas.openxmlformats.org/officeDocument/2006/relationships/slide" Target="slides/slide200.xml"/><Relationship Id="rId244" Type="http://schemas.openxmlformats.org/officeDocument/2006/relationships/slide" Target="slides/slide242.xml"/><Relationship Id="rId39" Type="http://schemas.openxmlformats.org/officeDocument/2006/relationships/slide" Target="slides/slide37.xml"/><Relationship Id="rId286" Type="http://schemas.openxmlformats.org/officeDocument/2006/relationships/slide" Target="slides/slide284.xml"/><Relationship Id="rId451" Type="http://schemas.openxmlformats.org/officeDocument/2006/relationships/slide" Target="slides/slide449.xml"/><Relationship Id="rId493" Type="http://schemas.openxmlformats.org/officeDocument/2006/relationships/slide" Target="slides/slide491.xml"/><Relationship Id="rId507" Type="http://schemas.openxmlformats.org/officeDocument/2006/relationships/slide" Target="slides/slide505.xml"/><Relationship Id="rId50" Type="http://schemas.openxmlformats.org/officeDocument/2006/relationships/slide" Target="slides/slide48.xml"/><Relationship Id="rId104" Type="http://schemas.openxmlformats.org/officeDocument/2006/relationships/slide" Target="slides/slide102.xml"/><Relationship Id="rId146" Type="http://schemas.openxmlformats.org/officeDocument/2006/relationships/slide" Target="slides/slide144.xml"/><Relationship Id="rId188" Type="http://schemas.openxmlformats.org/officeDocument/2006/relationships/slide" Target="slides/slide186.xml"/><Relationship Id="rId311" Type="http://schemas.openxmlformats.org/officeDocument/2006/relationships/slide" Target="slides/slide309.xml"/><Relationship Id="rId353" Type="http://schemas.openxmlformats.org/officeDocument/2006/relationships/slide" Target="slides/slide351.xml"/><Relationship Id="rId395" Type="http://schemas.openxmlformats.org/officeDocument/2006/relationships/slide" Target="slides/slide393.xml"/><Relationship Id="rId409" Type="http://schemas.openxmlformats.org/officeDocument/2006/relationships/slide" Target="slides/slide407.xml"/><Relationship Id="rId92" Type="http://schemas.openxmlformats.org/officeDocument/2006/relationships/slide" Target="slides/slide90.xml"/><Relationship Id="rId213" Type="http://schemas.openxmlformats.org/officeDocument/2006/relationships/slide" Target="slides/slide211.xml"/><Relationship Id="rId420" Type="http://schemas.openxmlformats.org/officeDocument/2006/relationships/slide" Target="slides/slide418.xml"/><Relationship Id="rId255" Type="http://schemas.openxmlformats.org/officeDocument/2006/relationships/slide" Target="slides/slide253.xml"/><Relationship Id="rId297" Type="http://schemas.openxmlformats.org/officeDocument/2006/relationships/slide" Target="slides/slide295.xml"/><Relationship Id="rId462" Type="http://schemas.openxmlformats.org/officeDocument/2006/relationships/slide" Target="slides/slide460.xml"/><Relationship Id="rId518" Type="http://schemas.openxmlformats.org/officeDocument/2006/relationships/slide" Target="slides/slide516.xml"/><Relationship Id="rId115" Type="http://schemas.openxmlformats.org/officeDocument/2006/relationships/slide" Target="slides/slide113.xml"/><Relationship Id="rId157" Type="http://schemas.openxmlformats.org/officeDocument/2006/relationships/slide" Target="slides/slide155.xml"/><Relationship Id="rId322" Type="http://schemas.openxmlformats.org/officeDocument/2006/relationships/slide" Target="slides/slide320.xml"/><Relationship Id="rId364" Type="http://schemas.openxmlformats.org/officeDocument/2006/relationships/slide" Target="slides/slide362.xml"/><Relationship Id="rId61" Type="http://schemas.openxmlformats.org/officeDocument/2006/relationships/slide" Target="slides/slide59.xml"/><Relationship Id="rId199" Type="http://schemas.openxmlformats.org/officeDocument/2006/relationships/slide" Target="slides/slide197.xml"/><Relationship Id="rId19" Type="http://schemas.openxmlformats.org/officeDocument/2006/relationships/slide" Target="slides/slide17.xml"/><Relationship Id="rId224" Type="http://schemas.openxmlformats.org/officeDocument/2006/relationships/slide" Target="slides/slide222.xml"/><Relationship Id="rId266" Type="http://schemas.openxmlformats.org/officeDocument/2006/relationships/slide" Target="slides/slide264.xml"/><Relationship Id="rId431" Type="http://schemas.openxmlformats.org/officeDocument/2006/relationships/slide" Target="slides/slide429.xml"/><Relationship Id="rId473" Type="http://schemas.openxmlformats.org/officeDocument/2006/relationships/slide" Target="slides/slide471.xml"/><Relationship Id="rId529" Type="http://schemas.openxmlformats.org/officeDocument/2006/relationships/slide" Target="slides/slide527.xml"/><Relationship Id="rId30" Type="http://schemas.openxmlformats.org/officeDocument/2006/relationships/slide" Target="slides/slide28.xml"/><Relationship Id="rId126" Type="http://schemas.openxmlformats.org/officeDocument/2006/relationships/slide" Target="slides/slide124.xml"/><Relationship Id="rId168" Type="http://schemas.openxmlformats.org/officeDocument/2006/relationships/slide" Target="slides/slide166.xml"/><Relationship Id="rId333" Type="http://schemas.openxmlformats.org/officeDocument/2006/relationships/slide" Target="slides/slide331.xml"/><Relationship Id="rId540" Type="http://schemas.openxmlformats.org/officeDocument/2006/relationships/theme" Target="theme/theme1.xml"/><Relationship Id="rId72" Type="http://schemas.openxmlformats.org/officeDocument/2006/relationships/slide" Target="slides/slide70.xml"/><Relationship Id="rId375" Type="http://schemas.openxmlformats.org/officeDocument/2006/relationships/slide" Target="slides/slide373.xml"/><Relationship Id="rId3" Type="http://schemas.openxmlformats.org/officeDocument/2006/relationships/slide" Target="slides/slide1.xml"/><Relationship Id="rId235" Type="http://schemas.openxmlformats.org/officeDocument/2006/relationships/slide" Target="slides/slide233.xml"/><Relationship Id="rId277" Type="http://schemas.openxmlformats.org/officeDocument/2006/relationships/slide" Target="slides/slide275.xml"/><Relationship Id="rId400" Type="http://schemas.openxmlformats.org/officeDocument/2006/relationships/slide" Target="slides/slide398.xml"/><Relationship Id="rId442" Type="http://schemas.openxmlformats.org/officeDocument/2006/relationships/slide" Target="slides/slide440.xml"/><Relationship Id="rId484" Type="http://schemas.openxmlformats.org/officeDocument/2006/relationships/slide" Target="slides/slide482.xml"/><Relationship Id="rId137" Type="http://schemas.openxmlformats.org/officeDocument/2006/relationships/slide" Target="slides/slide135.xml"/><Relationship Id="rId302" Type="http://schemas.openxmlformats.org/officeDocument/2006/relationships/slide" Target="slides/slide300.xml"/><Relationship Id="rId344" Type="http://schemas.openxmlformats.org/officeDocument/2006/relationships/slide" Target="slides/slide342.xml"/><Relationship Id="rId41" Type="http://schemas.openxmlformats.org/officeDocument/2006/relationships/slide" Target="slides/slide39.xml"/><Relationship Id="rId83" Type="http://schemas.openxmlformats.org/officeDocument/2006/relationships/slide" Target="slides/slide81.xml"/><Relationship Id="rId179" Type="http://schemas.openxmlformats.org/officeDocument/2006/relationships/slide" Target="slides/slide177.xml"/><Relationship Id="rId386" Type="http://schemas.openxmlformats.org/officeDocument/2006/relationships/slide" Target="slides/slide384.xml"/><Relationship Id="rId190" Type="http://schemas.openxmlformats.org/officeDocument/2006/relationships/slide" Target="slides/slide188.xml"/><Relationship Id="rId204" Type="http://schemas.openxmlformats.org/officeDocument/2006/relationships/slide" Target="slides/slide202.xml"/><Relationship Id="rId246" Type="http://schemas.openxmlformats.org/officeDocument/2006/relationships/slide" Target="slides/slide244.xml"/><Relationship Id="rId288" Type="http://schemas.openxmlformats.org/officeDocument/2006/relationships/slide" Target="slides/slide286.xml"/><Relationship Id="rId411" Type="http://schemas.openxmlformats.org/officeDocument/2006/relationships/slide" Target="slides/slide409.xml"/><Relationship Id="rId453" Type="http://schemas.openxmlformats.org/officeDocument/2006/relationships/slide" Target="slides/slide451.xml"/><Relationship Id="rId509" Type="http://schemas.openxmlformats.org/officeDocument/2006/relationships/slide" Target="slides/slide507.xml"/><Relationship Id="rId106" Type="http://schemas.openxmlformats.org/officeDocument/2006/relationships/slide" Target="slides/slide104.xml"/><Relationship Id="rId313" Type="http://schemas.openxmlformats.org/officeDocument/2006/relationships/slide" Target="slides/slide311.xml"/><Relationship Id="rId495" Type="http://schemas.openxmlformats.org/officeDocument/2006/relationships/slide" Target="slides/slide493.xml"/><Relationship Id="rId10" Type="http://schemas.openxmlformats.org/officeDocument/2006/relationships/slide" Target="slides/slide8.xml"/><Relationship Id="rId52" Type="http://schemas.openxmlformats.org/officeDocument/2006/relationships/slide" Target="slides/slide50.xml"/><Relationship Id="rId94" Type="http://schemas.openxmlformats.org/officeDocument/2006/relationships/slide" Target="slides/slide92.xml"/><Relationship Id="rId148" Type="http://schemas.openxmlformats.org/officeDocument/2006/relationships/slide" Target="slides/slide146.xml"/><Relationship Id="rId355" Type="http://schemas.openxmlformats.org/officeDocument/2006/relationships/slide" Target="slides/slide353.xml"/><Relationship Id="rId397" Type="http://schemas.openxmlformats.org/officeDocument/2006/relationships/slide" Target="slides/slide395.xml"/><Relationship Id="rId520" Type="http://schemas.openxmlformats.org/officeDocument/2006/relationships/slide" Target="slides/slide518.xml"/><Relationship Id="rId215" Type="http://schemas.openxmlformats.org/officeDocument/2006/relationships/slide" Target="slides/slide213.xml"/><Relationship Id="rId257" Type="http://schemas.openxmlformats.org/officeDocument/2006/relationships/slide" Target="slides/slide255.xml"/><Relationship Id="rId422" Type="http://schemas.openxmlformats.org/officeDocument/2006/relationships/slide" Target="slides/slide420.xml"/><Relationship Id="rId464" Type="http://schemas.openxmlformats.org/officeDocument/2006/relationships/slide" Target="slides/slide462.xml"/><Relationship Id="rId299" Type="http://schemas.openxmlformats.org/officeDocument/2006/relationships/slide" Target="slides/slide297.xml"/><Relationship Id="rId63" Type="http://schemas.openxmlformats.org/officeDocument/2006/relationships/slide" Target="slides/slide61.xml"/><Relationship Id="rId159" Type="http://schemas.openxmlformats.org/officeDocument/2006/relationships/slide" Target="slides/slide157.xml"/><Relationship Id="rId366" Type="http://schemas.openxmlformats.org/officeDocument/2006/relationships/slide" Target="slides/slide364.xml"/><Relationship Id="rId226" Type="http://schemas.openxmlformats.org/officeDocument/2006/relationships/slide" Target="slides/slide224.xml"/><Relationship Id="rId433" Type="http://schemas.openxmlformats.org/officeDocument/2006/relationships/slide" Target="slides/slide431.xml"/><Relationship Id="rId74" Type="http://schemas.openxmlformats.org/officeDocument/2006/relationships/slide" Target="slides/slide72.xml"/><Relationship Id="rId377" Type="http://schemas.openxmlformats.org/officeDocument/2006/relationships/slide" Target="slides/slide375.xml"/><Relationship Id="rId500" Type="http://schemas.openxmlformats.org/officeDocument/2006/relationships/slide" Target="slides/slide498.xml"/><Relationship Id="rId5" Type="http://schemas.openxmlformats.org/officeDocument/2006/relationships/slide" Target="slides/slide3.xml"/><Relationship Id="rId237" Type="http://schemas.openxmlformats.org/officeDocument/2006/relationships/slide" Target="slides/slide235.xml"/><Relationship Id="rId444" Type="http://schemas.openxmlformats.org/officeDocument/2006/relationships/slide" Target="slides/slide442.xml"/><Relationship Id="rId290" Type="http://schemas.openxmlformats.org/officeDocument/2006/relationships/slide" Target="slides/slide288.xml"/><Relationship Id="rId304" Type="http://schemas.openxmlformats.org/officeDocument/2006/relationships/slide" Target="slides/slide302.xml"/><Relationship Id="rId388" Type="http://schemas.openxmlformats.org/officeDocument/2006/relationships/slide" Target="slides/slide386.xml"/><Relationship Id="rId511" Type="http://schemas.openxmlformats.org/officeDocument/2006/relationships/slide" Target="slides/slide50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1543" cy="343284"/>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5622798" y="0"/>
            <a:ext cx="4301543" cy="343284"/>
          </a:xfrm>
          <a:prstGeom prst="rect">
            <a:avLst/>
          </a:prstGeom>
        </p:spPr>
        <p:txBody>
          <a:bodyPr vert="horz" lIns="91440" tIns="45720" rIns="91440" bIns="45720" rtlCol="0"/>
          <a:lstStyle>
            <a:lvl1pPr algn="r">
              <a:defRPr sz="1200"/>
            </a:lvl1pPr>
          </a:lstStyle>
          <a:p>
            <a:fld id="{0D06CA5B-966F-4299-A923-C5AE9F7DF42B}" type="datetimeFigureOut">
              <a:rPr lang="fr-FR" smtClean="0"/>
              <a:t>09/11/2020</a:t>
            </a:fld>
            <a:endParaRPr lang="fr-FR" dirty="0"/>
          </a:p>
        </p:txBody>
      </p:sp>
      <p:sp>
        <p:nvSpPr>
          <p:cNvPr id="4" name="Espace réservé de l'image des diapositives 3"/>
          <p:cNvSpPr>
            <a:spLocks noGrp="1" noRot="1" noChangeAspect="1"/>
          </p:cNvSpPr>
          <p:nvPr>
            <p:ph type="sldImg" idx="2"/>
          </p:nvPr>
        </p:nvSpPr>
        <p:spPr>
          <a:xfrm>
            <a:off x="2905125" y="857250"/>
            <a:ext cx="4116388" cy="231457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992664" y="3300133"/>
            <a:ext cx="7941310" cy="2700207"/>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4716"/>
            <a:ext cx="4301543" cy="343284"/>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5622798" y="6514716"/>
            <a:ext cx="4301543" cy="343284"/>
          </a:xfrm>
          <a:prstGeom prst="rect">
            <a:avLst/>
          </a:prstGeom>
        </p:spPr>
        <p:txBody>
          <a:bodyPr vert="horz" lIns="91440" tIns="45720" rIns="91440" bIns="45720" rtlCol="0" anchor="b"/>
          <a:lstStyle>
            <a:lvl1pPr algn="r">
              <a:defRPr sz="1200"/>
            </a:lvl1pPr>
          </a:lstStyle>
          <a:p>
            <a:fld id="{54FFBC24-0462-4AAD-8705-3D319D8767B7}" type="slidenum">
              <a:rPr lang="fr-FR" smtClean="0"/>
              <a:t>‹N°›</a:t>
            </a:fld>
            <a:endParaRPr lang="fr-FR" dirty="0"/>
          </a:p>
        </p:txBody>
      </p:sp>
    </p:spTree>
    <p:extLst>
      <p:ext uri="{BB962C8B-B14F-4D97-AF65-F5344CB8AC3E}">
        <p14:creationId xmlns:p14="http://schemas.microsoft.com/office/powerpoint/2010/main" val="237088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9319D-F25F-4E69-BB6B-37B3980B2D9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B31D091-7171-41CA-A463-97D8FE6F02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65119D2-7EAF-4807-ACD5-E8574B3EB8AB}"/>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A9EBE868-567B-4ADB-9C9A-0E4A515B054A}"/>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41F5BE9D-2907-4A50-A177-D4A0A3F4A296}"/>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48463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2A195D-CE88-4BB6-A82A-6199AA3677E7}"/>
              </a:ext>
            </a:extLst>
          </p:cNvPr>
          <p:cNvSpPr>
            <a:spLocks noGrp="1"/>
          </p:cNvSpPr>
          <p:nvPr>
            <p:ph type="title"/>
          </p:nvPr>
        </p:nvSpPr>
        <p:spPr>
          <a:ln>
            <a:solidFill>
              <a:srgbClr val="0000CC"/>
            </a:solidFill>
          </a:ln>
        </p:spPr>
        <p:txBody>
          <a:bodyPr/>
          <a:lstStyle>
            <a:lvl1pPr>
              <a:defRPr>
                <a:solidFill>
                  <a:srgbClr val="0000CC"/>
                </a:solidFill>
              </a:defRPr>
            </a:lvl1pPr>
          </a:lstStyle>
          <a:p>
            <a:r>
              <a:rPr lang="fr-FR" dirty="0"/>
              <a:t>Modifiez le style du titre</a:t>
            </a:r>
          </a:p>
        </p:txBody>
      </p:sp>
      <p:sp>
        <p:nvSpPr>
          <p:cNvPr id="4" name="Espace réservé de la date 3">
            <a:extLst>
              <a:ext uri="{FF2B5EF4-FFF2-40B4-BE49-F238E27FC236}">
                <a16:creationId xmlns:a16="http://schemas.microsoft.com/office/drawing/2014/main" id="{EACED45F-EE68-411B-A860-1D9AB4B0602A}"/>
              </a:ext>
            </a:extLst>
          </p:cNvPr>
          <p:cNvSpPr>
            <a:spLocks noGrp="1"/>
          </p:cNvSpPr>
          <p:nvPr>
            <p:ph type="dt" sz="half" idx="10"/>
          </p:nvPr>
        </p:nvSpPr>
        <p:spPr/>
        <p:txBody>
          <a:bodyPr/>
          <a:lstStyle/>
          <a:p>
            <a:r>
              <a:rPr lang="fr-FR"/>
              <a:t>09/11/2020</a:t>
            </a:r>
            <a:endParaRPr lang="fr-FR" dirty="0"/>
          </a:p>
        </p:txBody>
      </p:sp>
      <p:sp>
        <p:nvSpPr>
          <p:cNvPr id="6" name="Espace réservé du numéro de diapositive 5">
            <a:extLst>
              <a:ext uri="{FF2B5EF4-FFF2-40B4-BE49-F238E27FC236}">
                <a16:creationId xmlns:a16="http://schemas.microsoft.com/office/drawing/2014/main" id="{FC7889E0-ECF9-408F-907F-43C7825066CF}"/>
              </a:ext>
            </a:extLst>
          </p:cNvPr>
          <p:cNvSpPr>
            <a:spLocks noGrp="1"/>
          </p:cNvSpPr>
          <p:nvPr>
            <p:ph type="sldNum" sz="quarter" idx="12"/>
          </p:nvPr>
        </p:nvSpPr>
        <p:spPr/>
        <p:txBody>
          <a:bodyPr/>
          <a:lstStyle/>
          <a:p>
            <a:fld id="{E57ECC14-826B-42E9-A453-4280D060BAD6}" type="slidenum">
              <a:rPr lang="fr-FR" smtClean="0"/>
              <a:t>‹N°›</a:t>
            </a:fld>
            <a:endParaRPr lang="fr-FR" dirty="0"/>
          </a:p>
        </p:txBody>
      </p:sp>
      <p:sp>
        <p:nvSpPr>
          <p:cNvPr id="8" name="Espace réservé du texte 2">
            <a:extLst>
              <a:ext uri="{FF2B5EF4-FFF2-40B4-BE49-F238E27FC236}">
                <a16:creationId xmlns:a16="http://schemas.microsoft.com/office/drawing/2014/main" id="{E426BE25-ACEF-4E4D-B71E-9417626892AE}"/>
              </a:ext>
            </a:extLst>
          </p:cNvPr>
          <p:cNvSpPr>
            <a:spLocks noGrp="1"/>
          </p:cNvSpPr>
          <p:nvPr>
            <p:ph idx="1" hasCustomPrompt="1"/>
          </p:nvPr>
        </p:nvSpPr>
        <p:spPr>
          <a:xfrm>
            <a:off x="0" y="1608880"/>
            <a:ext cx="12192000" cy="5239131"/>
          </a:xfrm>
          <a:prstGeom prst="rect">
            <a:avLst/>
          </a:prstGeom>
        </p:spPr>
        <p:txBody>
          <a:bodyPr vert="horz" lIns="91440" tIns="45720" rIns="91440" bIns="45720" rtlCol="0">
            <a:normAutofit/>
          </a:bodyPr>
          <a:lstStyle>
            <a:lvl1pPr>
              <a:buClr>
                <a:srgbClr val="0000CC"/>
              </a:buClr>
              <a:defRPr>
                <a:solidFill>
                  <a:srgbClr val="0000CC"/>
                </a:solidFill>
              </a:defRPr>
            </a:lvl1pPr>
            <a:lvl3pPr>
              <a:defRPr>
                <a:solidFill>
                  <a:srgbClr val="009900"/>
                </a:solidFill>
              </a:defRPr>
            </a:lvl3pPr>
            <a:lvl6pPr>
              <a:buClr>
                <a:srgbClr val="CD973F"/>
              </a:buClr>
              <a:defRPr/>
            </a:lvl6pPr>
            <a:lvl7pPr>
              <a:buClr>
                <a:srgbClr val="8C8C8C"/>
              </a:buClr>
              <a:defRPr>
                <a:solidFill>
                  <a:srgbClr val="8C8C8C"/>
                </a:solidFill>
              </a:defRPr>
            </a:lvl7pPr>
            <a:lvl8pPr marL="288000" indent="0">
              <a:defRPr sz="2000" baseline="0">
                <a:latin typeface="Arial Narrow" panose="020B0606020202030204" pitchFamily="34" charset="0"/>
              </a:defRPr>
            </a:lvl8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 niveau</a:t>
            </a:r>
          </a:p>
        </p:txBody>
      </p:sp>
    </p:spTree>
    <p:extLst>
      <p:ext uri="{BB962C8B-B14F-4D97-AF65-F5344CB8AC3E}">
        <p14:creationId xmlns:p14="http://schemas.microsoft.com/office/powerpoint/2010/main" val="1115260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AD716-8C46-49B8-AB33-41530F632C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6B2F1F9-1746-4A28-BADA-E7E0837944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EAF2C7B-7FFA-4CA0-A7E9-C73E4C50DA0F}"/>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6C02531E-22F1-4FD4-AD54-DA7FE51BB17E}"/>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A07F9B9D-41F1-4B76-8C14-9F28D72F55CF}"/>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73142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77521B-30AE-46B9-A350-24B4842724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296D61-5A37-4CD9-9F79-50D35B6A266E}"/>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232B1F-55E8-4DC9-917E-7DA2E76ECB03}"/>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682E70A-0C5B-495D-95CC-BED5F355F74F}"/>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19D30503-B843-455B-8637-DA0154EABFB0}"/>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DF5BB704-8E6D-4779-8D3B-6E22A08DAE03}"/>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28706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32D67-BCEE-4049-981E-25F691AB6AA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7588AA3-786C-4546-8FC2-88A443F11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B89BE429-076F-4DF3-8328-B88A1D2BB1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2A16C60-D41D-4FA3-9CC3-FF9FFE9DE2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78EDB83F-72E6-4ADA-BAF5-C533C7515D3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DE5F279-11A4-4CD3-9D53-9D72C87C7036}"/>
              </a:ext>
            </a:extLst>
          </p:cNvPr>
          <p:cNvSpPr>
            <a:spLocks noGrp="1"/>
          </p:cNvSpPr>
          <p:nvPr>
            <p:ph type="dt" sz="half" idx="10"/>
          </p:nvPr>
        </p:nvSpPr>
        <p:spPr/>
        <p:txBody>
          <a:bodyPr/>
          <a:lstStyle/>
          <a:p>
            <a:r>
              <a:rPr lang="fr-FR"/>
              <a:t>09/11/2020</a:t>
            </a:r>
            <a:endParaRPr lang="fr-FR" dirty="0"/>
          </a:p>
        </p:txBody>
      </p:sp>
      <p:sp>
        <p:nvSpPr>
          <p:cNvPr id="8" name="Espace réservé du pied de page 7">
            <a:extLst>
              <a:ext uri="{FF2B5EF4-FFF2-40B4-BE49-F238E27FC236}">
                <a16:creationId xmlns:a16="http://schemas.microsoft.com/office/drawing/2014/main" id="{04C7A952-8EDC-4F8B-B297-EAEF736724EC}"/>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9" name="Espace réservé du numéro de diapositive 8">
            <a:extLst>
              <a:ext uri="{FF2B5EF4-FFF2-40B4-BE49-F238E27FC236}">
                <a16:creationId xmlns:a16="http://schemas.microsoft.com/office/drawing/2014/main" id="{7136D9E8-146F-4EF8-BFC1-46098955F1E9}"/>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650032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C8902A-5007-4DDE-B2C5-CCEEA4AE72A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61511F5-2D64-4635-95DA-33FB38FD6CB7}"/>
              </a:ext>
            </a:extLst>
          </p:cNvPr>
          <p:cNvSpPr>
            <a:spLocks noGrp="1"/>
          </p:cNvSpPr>
          <p:nvPr>
            <p:ph type="dt" sz="half" idx="10"/>
          </p:nvPr>
        </p:nvSpPr>
        <p:spPr/>
        <p:txBody>
          <a:bodyPr/>
          <a:lstStyle/>
          <a:p>
            <a:r>
              <a:rPr lang="fr-FR"/>
              <a:t>09/11/2020</a:t>
            </a:r>
            <a:endParaRPr lang="fr-FR" dirty="0"/>
          </a:p>
        </p:txBody>
      </p:sp>
      <p:sp>
        <p:nvSpPr>
          <p:cNvPr id="4" name="Espace réservé du pied de page 3">
            <a:extLst>
              <a:ext uri="{FF2B5EF4-FFF2-40B4-BE49-F238E27FC236}">
                <a16:creationId xmlns:a16="http://schemas.microsoft.com/office/drawing/2014/main" id="{64210552-85F1-4925-971B-2D84FFCF6938}"/>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5" name="Espace réservé du numéro de diapositive 4">
            <a:extLst>
              <a:ext uri="{FF2B5EF4-FFF2-40B4-BE49-F238E27FC236}">
                <a16:creationId xmlns:a16="http://schemas.microsoft.com/office/drawing/2014/main" id="{05FE4AA8-713A-4933-B258-94011CF89ECA}"/>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55696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2403343-23A3-4E60-B59F-130E7E9F9179}"/>
              </a:ext>
            </a:extLst>
          </p:cNvPr>
          <p:cNvSpPr>
            <a:spLocks noGrp="1"/>
          </p:cNvSpPr>
          <p:nvPr>
            <p:ph type="dt" sz="half" idx="10"/>
          </p:nvPr>
        </p:nvSpPr>
        <p:spPr/>
        <p:txBody>
          <a:bodyPr/>
          <a:lstStyle/>
          <a:p>
            <a:r>
              <a:rPr lang="fr-FR"/>
              <a:t>09/11/2020</a:t>
            </a:r>
            <a:endParaRPr lang="fr-FR" dirty="0"/>
          </a:p>
        </p:txBody>
      </p:sp>
      <p:sp>
        <p:nvSpPr>
          <p:cNvPr id="3" name="Espace réservé du pied de page 2">
            <a:extLst>
              <a:ext uri="{FF2B5EF4-FFF2-40B4-BE49-F238E27FC236}">
                <a16:creationId xmlns:a16="http://schemas.microsoft.com/office/drawing/2014/main" id="{61512C4D-AEDB-4D08-BB88-4DA878EF444B}"/>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4" name="Espace réservé du numéro de diapositive 3">
            <a:extLst>
              <a:ext uri="{FF2B5EF4-FFF2-40B4-BE49-F238E27FC236}">
                <a16:creationId xmlns:a16="http://schemas.microsoft.com/office/drawing/2014/main" id="{CEF5CC26-0E3F-4840-9D51-A373481BCD02}"/>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294360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41374D-DDED-45FA-A5BF-6708D478A0A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323BCFB-686D-4A01-819F-3664D5515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5223728-37AF-4DF8-BD16-F10A3737F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125D3D8-54A6-4ACB-8651-C472CD42462F}"/>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5E6C55C7-2F80-49F1-A691-074F98F2007D}"/>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1901FFAE-D0E4-4C8D-BE10-42877256270D}"/>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1243213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C8A830-A382-4415-BC0A-A1689C2DDEA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B44B817-D748-44AB-A6E9-6CA95ADE91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77455989-052C-4A55-BE04-ED1D609F0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7F3E05E2-7AC4-4E08-A815-CD864AF73F85}"/>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3FC7841A-4EDC-4368-A801-A4B128C7A276}"/>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6EAEAED9-AE56-4E46-94DD-E0B9040DBFB7}"/>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32113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5EA3B-D599-4855-9D00-EDEE11BE9E1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7AFE743-1006-4D09-A161-2A2D2FF27259}"/>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9A29A6-8E7A-435C-908D-D4BDB9736D7B}"/>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BDFA905E-AAF2-4CB7-B5DB-516042355987}"/>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10739FD3-E21E-49C5-AA5B-3AA517B1EE4D}"/>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50372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FA2D64-B7D3-4866-84BD-7D0F04B9B74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2AEFC82-99E2-46D4-A685-9CEA482565F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5E8EA7-D28E-4E7A-A65F-33594EFC038C}"/>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1540DE0B-A946-476D-8BC8-0E1C782DB9AD}"/>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66285DE8-7A23-48BF-A638-5F70299383EA}"/>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2597108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9319D-F25F-4E69-BB6B-37B3980B2D9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B31D091-7171-41CA-A463-97D8FE6F02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65119D2-7EAF-4807-ACD5-E8574B3EB8AB}"/>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A9EBE868-567B-4ADB-9C9A-0E4A515B054A}"/>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41F5BE9D-2907-4A50-A177-D4A0A3F4A296}"/>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385775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2A195D-CE88-4BB6-A82A-6199AA3677E7}"/>
              </a:ext>
            </a:extLst>
          </p:cNvPr>
          <p:cNvSpPr>
            <a:spLocks noGrp="1"/>
          </p:cNvSpPr>
          <p:nvPr>
            <p:ph type="title"/>
          </p:nvPr>
        </p:nvSpPr>
        <p:spPr>
          <a:ln>
            <a:solidFill>
              <a:srgbClr val="0000D7"/>
            </a:solidFill>
          </a:ln>
        </p:spPr>
        <p:txBody>
          <a:bodyPr/>
          <a:lstStyle>
            <a:lvl1pPr>
              <a:defRPr>
                <a:solidFill>
                  <a:srgbClr val="0000D7"/>
                </a:solidFill>
              </a:defRPr>
            </a:lvl1pPr>
          </a:lstStyle>
          <a:p>
            <a:r>
              <a:rPr lang="fr-FR" dirty="0"/>
              <a:t>Modifiez le style du titre</a:t>
            </a:r>
          </a:p>
        </p:txBody>
      </p:sp>
      <p:sp>
        <p:nvSpPr>
          <p:cNvPr id="4" name="Espace réservé de la date 3">
            <a:extLst>
              <a:ext uri="{FF2B5EF4-FFF2-40B4-BE49-F238E27FC236}">
                <a16:creationId xmlns:a16="http://schemas.microsoft.com/office/drawing/2014/main" id="{EACED45F-EE68-411B-A860-1D9AB4B0602A}"/>
              </a:ext>
            </a:extLst>
          </p:cNvPr>
          <p:cNvSpPr>
            <a:spLocks noGrp="1"/>
          </p:cNvSpPr>
          <p:nvPr>
            <p:ph type="dt" sz="half" idx="10"/>
          </p:nvPr>
        </p:nvSpPr>
        <p:spPr/>
        <p:txBody>
          <a:bodyPr/>
          <a:lstStyle/>
          <a:p>
            <a:r>
              <a:rPr lang="fr-FR"/>
              <a:t>09/11/2020</a:t>
            </a:r>
            <a:endParaRPr lang="fr-FR" dirty="0"/>
          </a:p>
        </p:txBody>
      </p:sp>
      <p:sp>
        <p:nvSpPr>
          <p:cNvPr id="6" name="Espace réservé du numéro de diapositive 5">
            <a:extLst>
              <a:ext uri="{FF2B5EF4-FFF2-40B4-BE49-F238E27FC236}">
                <a16:creationId xmlns:a16="http://schemas.microsoft.com/office/drawing/2014/main" id="{FC7889E0-ECF9-408F-907F-43C7825066CF}"/>
              </a:ext>
            </a:extLst>
          </p:cNvPr>
          <p:cNvSpPr>
            <a:spLocks noGrp="1"/>
          </p:cNvSpPr>
          <p:nvPr>
            <p:ph type="sldNum" sz="quarter" idx="12"/>
          </p:nvPr>
        </p:nvSpPr>
        <p:spPr/>
        <p:txBody>
          <a:bodyPr/>
          <a:lstStyle/>
          <a:p>
            <a:fld id="{E57ECC14-826B-42E9-A453-4280D060BAD6}" type="slidenum">
              <a:rPr lang="fr-FR" smtClean="0"/>
              <a:t>‹N°›</a:t>
            </a:fld>
            <a:endParaRPr lang="fr-FR" dirty="0"/>
          </a:p>
        </p:txBody>
      </p:sp>
      <p:sp>
        <p:nvSpPr>
          <p:cNvPr id="8" name="Espace réservé du texte 2">
            <a:extLst>
              <a:ext uri="{FF2B5EF4-FFF2-40B4-BE49-F238E27FC236}">
                <a16:creationId xmlns:a16="http://schemas.microsoft.com/office/drawing/2014/main" id="{E426BE25-ACEF-4E4D-B71E-9417626892AE}"/>
              </a:ext>
            </a:extLst>
          </p:cNvPr>
          <p:cNvSpPr>
            <a:spLocks noGrp="1"/>
          </p:cNvSpPr>
          <p:nvPr>
            <p:ph idx="1"/>
          </p:nvPr>
        </p:nvSpPr>
        <p:spPr>
          <a:xfrm>
            <a:off x="0" y="1608880"/>
            <a:ext cx="12192000" cy="5239131"/>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p:txBody>
      </p:sp>
    </p:spTree>
    <p:extLst>
      <p:ext uri="{BB962C8B-B14F-4D97-AF65-F5344CB8AC3E}">
        <p14:creationId xmlns:p14="http://schemas.microsoft.com/office/powerpoint/2010/main" val="3544617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AD716-8C46-49B8-AB33-41530F632C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6B2F1F9-1746-4A28-BADA-E7E0837944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EAF2C7B-7FFA-4CA0-A7E9-C73E4C50DA0F}"/>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6C02531E-22F1-4FD4-AD54-DA7FE51BB17E}"/>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A07F9B9D-41F1-4B76-8C14-9F28D72F55CF}"/>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472339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77521B-30AE-46B9-A350-24B4842724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296D61-5A37-4CD9-9F79-50D35B6A266E}"/>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232B1F-55E8-4DC9-917E-7DA2E76ECB03}"/>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682E70A-0C5B-495D-95CC-BED5F355F74F}"/>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19D30503-B843-455B-8637-DA0154EABFB0}"/>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DF5BB704-8E6D-4779-8D3B-6E22A08DAE03}"/>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644667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32D67-BCEE-4049-981E-25F691AB6AA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7588AA3-786C-4546-8FC2-88A443F11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B89BE429-076F-4DF3-8328-B88A1D2BB1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2A16C60-D41D-4FA3-9CC3-FF9FFE9DE2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78EDB83F-72E6-4ADA-BAF5-C533C7515D3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DE5F279-11A4-4CD3-9D53-9D72C87C7036}"/>
              </a:ext>
            </a:extLst>
          </p:cNvPr>
          <p:cNvSpPr>
            <a:spLocks noGrp="1"/>
          </p:cNvSpPr>
          <p:nvPr>
            <p:ph type="dt" sz="half" idx="10"/>
          </p:nvPr>
        </p:nvSpPr>
        <p:spPr/>
        <p:txBody>
          <a:bodyPr/>
          <a:lstStyle/>
          <a:p>
            <a:r>
              <a:rPr lang="fr-FR"/>
              <a:t>09/11/2020</a:t>
            </a:r>
            <a:endParaRPr lang="fr-FR" dirty="0"/>
          </a:p>
        </p:txBody>
      </p:sp>
      <p:sp>
        <p:nvSpPr>
          <p:cNvPr id="8" name="Espace réservé du pied de page 7">
            <a:extLst>
              <a:ext uri="{FF2B5EF4-FFF2-40B4-BE49-F238E27FC236}">
                <a16:creationId xmlns:a16="http://schemas.microsoft.com/office/drawing/2014/main" id="{04C7A952-8EDC-4F8B-B297-EAEF736724EC}"/>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9" name="Espace réservé du numéro de diapositive 8">
            <a:extLst>
              <a:ext uri="{FF2B5EF4-FFF2-40B4-BE49-F238E27FC236}">
                <a16:creationId xmlns:a16="http://schemas.microsoft.com/office/drawing/2014/main" id="{7136D9E8-146F-4EF8-BFC1-46098955F1E9}"/>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1890208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C8902A-5007-4DDE-B2C5-CCEEA4AE72A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61511F5-2D64-4635-95DA-33FB38FD6CB7}"/>
              </a:ext>
            </a:extLst>
          </p:cNvPr>
          <p:cNvSpPr>
            <a:spLocks noGrp="1"/>
          </p:cNvSpPr>
          <p:nvPr>
            <p:ph type="dt" sz="half" idx="10"/>
          </p:nvPr>
        </p:nvSpPr>
        <p:spPr/>
        <p:txBody>
          <a:bodyPr/>
          <a:lstStyle/>
          <a:p>
            <a:r>
              <a:rPr lang="fr-FR"/>
              <a:t>09/11/2020</a:t>
            </a:r>
            <a:endParaRPr lang="fr-FR" dirty="0"/>
          </a:p>
        </p:txBody>
      </p:sp>
      <p:sp>
        <p:nvSpPr>
          <p:cNvPr id="4" name="Espace réservé du pied de page 3">
            <a:extLst>
              <a:ext uri="{FF2B5EF4-FFF2-40B4-BE49-F238E27FC236}">
                <a16:creationId xmlns:a16="http://schemas.microsoft.com/office/drawing/2014/main" id="{64210552-85F1-4925-971B-2D84FFCF6938}"/>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5" name="Espace réservé du numéro de diapositive 4">
            <a:extLst>
              <a:ext uri="{FF2B5EF4-FFF2-40B4-BE49-F238E27FC236}">
                <a16:creationId xmlns:a16="http://schemas.microsoft.com/office/drawing/2014/main" id="{05FE4AA8-713A-4933-B258-94011CF89ECA}"/>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704755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2403343-23A3-4E60-B59F-130E7E9F9179}"/>
              </a:ext>
            </a:extLst>
          </p:cNvPr>
          <p:cNvSpPr>
            <a:spLocks noGrp="1"/>
          </p:cNvSpPr>
          <p:nvPr>
            <p:ph type="dt" sz="half" idx="10"/>
          </p:nvPr>
        </p:nvSpPr>
        <p:spPr/>
        <p:txBody>
          <a:bodyPr/>
          <a:lstStyle/>
          <a:p>
            <a:r>
              <a:rPr lang="fr-FR"/>
              <a:t>09/11/2020</a:t>
            </a:r>
            <a:endParaRPr lang="fr-FR" dirty="0"/>
          </a:p>
        </p:txBody>
      </p:sp>
      <p:sp>
        <p:nvSpPr>
          <p:cNvPr id="3" name="Espace réservé du pied de page 2">
            <a:extLst>
              <a:ext uri="{FF2B5EF4-FFF2-40B4-BE49-F238E27FC236}">
                <a16:creationId xmlns:a16="http://schemas.microsoft.com/office/drawing/2014/main" id="{61512C4D-AEDB-4D08-BB88-4DA878EF444B}"/>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4" name="Espace réservé du numéro de diapositive 3">
            <a:extLst>
              <a:ext uri="{FF2B5EF4-FFF2-40B4-BE49-F238E27FC236}">
                <a16:creationId xmlns:a16="http://schemas.microsoft.com/office/drawing/2014/main" id="{CEF5CC26-0E3F-4840-9D51-A373481BCD02}"/>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41572391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41374D-DDED-45FA-A5BF-6708D478A0A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323BCFB-686D-4A01-819F-3664D5515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5223728-37AF-4DF8-BD16-F10A3737F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125D3D8-54A6-4ACB-8651-C472CD42462F}"/>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5E6C55C7-2F80-49F1-A691-074F98F2007D}"/>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1901FFAE-D0E4-4C8D-BE10-42877256270D}"/>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196659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C8A830-A382-4415-BC0A-A1689C2DDEA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B44B817-D748-44AB-A6E9-6CA95ADE91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77455989-052C-4A55-BE04-ED1D609F0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7F3E05E2-7AC4-4E08-A815-CD864AF73F85}"/>
              </a:ext>
            </a:extLst>
          </p:cNvPr>
          <p:cNvSpPr>
            <a:spLocks noGrp="1"/>
          </p:cNvSpPr>
          <p:nvPr>
            <p:ph type="dt" sz="half" idx="10"/>
          </p:nvPr>
        </p:nvSpPr>
        <p:spPr/>
        <p:txBody>
          <a:bodyPr/>
          <a:lstStyle/>
          <a:p>
            <a:r>
              <a:rPr lang="fr-FR"/>
              <a:t>09/11/2020</a:t>
            </a:r>
            <a:endParaRPr lang="fr-FR" dirty="0"/>
          </a:p>
        </p:txBody>
      </p:sp>
      <p:sp>
        <p:nvSpPr>
          <p:cNvPr id="6" name="Espace réservé du pied de page 5">
            <a:extLst>
              <a:ext uri="{FF2B5EF4-FFF2-40B4-BE49-F238E27FC236}">
                <a16:creationId xmlns:a16="http://schemas.microsoft.com/office/drawing/2014/main" id="{3FC7841A-4EDC-4368-A801-A4B128C7A276}"/>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7" name="Espace réservé du numéro de diapositive 6">
            <a:extLst>
              <a:ext uri="{FF2B5EF4-FFF2-40B4-BE49-F238E27FC236}">
                <a16:creationId xmlns:a16="http://schemas.microsoft.com/office/drawing/2014/main" id="{6EAEAED9-AE56-4E46-94DD-E0B9040DBFB7}"/>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3766565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5EA3B-D599-4855-9D00-EDEE11BE9E1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7AFE743-1006-4D09-A161-2A2D2FF27259}"/>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9A29A6-8E7A-435C-908D-D4BDB9736D7B}"/>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BDFA905E-AAF2-4CB7-B5DB-516042355987}"/>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10739FD3-E21E-49C5-AA5B-3AA517B1EE4D}"/>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1904480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FA2D64-B7D3-4866-84BD-7D0F04B9B74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2AEFC82-99E2-46D4-A685-9CEA482565F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5E8EA7-D28E-4E7A-A65F-33594EFC038C}"/>
              </a:ext>
            </a:extLst>
          </p:cNvPr>
          <p:cNvSpPr>
            <a:spLocks noGrp="1"/>
          </p:cNvSpPr>
          <p:nvPr>
            <p:ph type="dt" sz="half" idx="10"/>
          </p:nvPr>
        </p:nvSpPr>
        <p:spPr/>
        <p:txBody>
          <a:bodyPr/>
          <a:lstStyle/>
          <a:p>
            <a:r>
              <a:rPr lang="fr-FR"/>
              <a:t>09/11/2020</a:t>
            </a:r>
            <a:endParaRPr lang="fr-FR" dirty="0"/>
          </a:p>
        </p:txBody>
      </p:sp>
      <p:sp>
        <p:nvSpPr>
          <p:cNvPr id="5" name="Espace réservé du pied de page 4">
            <a:extLst>
              <a:ext uri="{FF2B5EF4-FFF2-40B4-BE49-F238E27FC236}">
                <a16:creationId xmlns:a16="http://schemas.microsoft.com/office/drawing/2014/main" id="{1540DE0B-A946-476D-8BC8-0E1C782DB9AD}"/>
              </a:ext>
            </a:extLst>
          </p:cNvPr>
          <p:cNvSpPr>
            <a:spLocks noGrp="1"/>
          </p:cNvSpPr>
          <p:nvPr>
            <p:ph type="ftr" sz="quarter" idx="11"/>
          </p:nvPr>
        </p:nvSpPr>
        <p:spPr>
          <a:xfrm>
            <a:off x="4038600" y="6356350"/>
            <a:ext cx="4114800" cy="365125"/>
          </a:xfrm>
          <a:prstGeom prst="rect">
            <a:avLst/>
          </a:prstGeom>
        </p:spPr>
        <p:txBody>
          <a:bodyPr/>
          <a:lstStyle/>
          <a:p>
            <a:endParaRPr lang="fr-FR" dirty="0"/>
          </a:p>
        </p:txBody>
      </p:sp>
      <p:sp>
        <p:nvSpPr>
          <p:cNvPr id="6" name="Espace réservé du numéro de diapositive 5">
            <a:extLst>
              <a:ext uri="{FF2B5EF4-FFF2-40B4-BE49-F238E27FC236}">
                <a16:creationId xmlns:a16="http://schemas.microsoft.com/office/drawing/2014/main" id="{66285DE8-7A23-48BF-A638-5F70299383EA}"/>
              </a:ext>
            </a:extLst>
          </p:cNvPr>
          <p:cNvSpPr>
            <a:spLocks noGrp="1"/>
          </p:cNvSpPr>
          <p:nvPr>
            <p:ph type="sldNum" sz="quarter" idx="12"/>
          </p:nvPr>
        </p:nvSpPr>
        <p:spPr/>
        <p:txBody>
          <a:bodyPr/>
          <a:lstStyle/>
          <a:p>
            <a:fld id="{E57ECC14-826B-42E9-A453-4280D060BAD6}" type="slidenum">
              <a:rPr lang="fr-FR" smtClean="0"/>
              <a:t>‹N°›</a:t>
            </a:fld>
            <a:endParaRPr lang="fr-FR" dirty="0"/>
          </a:p>
        </p:txBody>
      </p:sp>
    </p:spTree>
    <p:extLst>
      <p:ext uri="{BB962C8B-B14F-4D97-AF65-F5344CB8AC3E}">
        <p14:creationId xmlns:p14="http://schemas.microsoft.com/office/powerpoint/2010/main" val="2182496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8B3C3C3-8040-4F4A-9DB5-A85C0E7487E5}"/>
              </a:ext>
            </a:extLst>
          </p:cNvPr>
          <p:cNvSpPr>
            <a:spLocks noGrp="1"/>
          </p:cNvSpPr>
          <p:nvPr>
            <p:ph type="title"/>
          </p:nvPr>
        </p:nvSpPr>
        <p:spPr>
          <a:xfrm>
            <a:off x="119742" y="49188"/>
            <a:ext cx="11952515" cy="1060656"/>
          </a:xfrm>
          <a:prstGeom prst="rect">
            <a:avLst/>
          </a:prstGeom>
          <a:ln w="38100">
            <a:solidFill>
              <a:srgbClr val="0000CC"/>
            </a:solidFill>
          </a:ln>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257A7CAA-FC43-43ED-87A9-389C259549EA}"/>
              </a:ext>
            </a:extLst>
          </p:cNvPr>
          <p:cNvSpPr>
            <a:spLocks noGrp="1"/>
          </p:cNvSpPr>
          <p:nvPr>
            <p:ph type="body" idx="1"/>
          </p:nvPr>
        </p:nvSpPr>
        <p:spPr>
          <a:xfrm>
            <a:off x="0" y="1608880"/>
            <a:ext cx="12192000" cy="5239131"/>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 niveau</a:t>
            </a:r>
          </a:p>
          <a:p>
            <a:pPr lvl="6"/>
            <a:endParaRPr lang="fr-FR" dirty="0"/>
          </a:p>
        </p:txBody>
      </p:sp>
      <p:sp>
        <p:nvSpPr>
          <p:cNvPr id="4" name="Espace réservé de la date 3">
            <a:extLst>
              <a:ext uri="{FF2B5EF4-FFF2-40B4-BE49-F238E27FC236}">
                <a16:creationId xmlns:a16="http://schemas.microsoft.com/office/drawing/2014/main" id="{7359C9EE-291C-41B4-BBA8-27515EC4A235}"/>
              </a:ext>
            </a:extLst>
          </p:cNvPr>
          <p:cNvSpPr>
            <a:spLocks noGrp="1"/>
          </p:cNvSpPr>
          <p:nvPr>
            <p:ph type="dt" sz="half" idx="2"/>
          </p:nvPr>
        </p:nvSpPr>
        <p:spPr>
          <a:xfrm>
            <a:off x="0" y="6482887"/>
            <a:ext cx="1328057" cy="365125"/>
          </a:xfrm>
          <a:prstGeom prst="rect">
            <a:avLst/>
          </a:prstGeom>
        </p:spPr>
        <p:txBody>
          <a:bodyPr vert="horz" lIns="91440" tIns="45720" rIns="91440" bIns="45720" rtlCol="0" anchor="ctr"/>
          <a:lstStyle>
            <a:lvl1pPr algn="l">
              <a:defRPr sz="1200" b="0">
                <a:solidFill>
                  <a:srgbClr val="000000"/>
                </a:solidFill>
              </a:defRPr>
            </a:lvl1pPr>
          </a:lstStyle>
          <a:p>
            <a:r>
              <a:rPr lang="fr-FR"/>
              <a:t>09/11/2020</a:t>
            </a:r>
            <a:endParaRPr lang="fr-FR" dirty="0"/>
          </a:p>
        </p:txBody>
      </p:sp>
      <p:sp>
        <p:nvSpPr>
          <p:cNvPr id="6" name="Espace réservé du numéro de diapositive 5">
            <a:extLst>
              <a:ext uri="{FF2B5EF4-FFF2-40B4-BE49-F238E27FC236}">
                <a16:creationId xmlns:a16="http://schemas.microsoft.com/office/drawing/2014/main" id="{884B561F-DCCD-40EA-95FE-1AE0DD358C62}"/>
              </a:ext>
            </a:extLst>
          </p:cNvPr>
          <p:cNvSpPr>
            <a:spLocks noGrp="1"/>
          </p:cNvSpPr>
          <p:nvPr>
            <p:ph type="sldNum" sz="quarter" idx="4"/>
          </p:nvPr>
        </p:nvSpPr>
        <p:spPr>
          <a:xfrm>
            <a:off x="11591081" y="6492875"/>
            <a:ext cx="600919" cy="365125"/>
          </a:xfrm>
          <a:prstGeom prst="rect">
            <a:avLst/>
          </a:prstGeom>
        </p:spPr>
        <p:txBody>
          <a:bodyPr vert="horz" lIns="91440" tIns="45720" rIns="91440" bIns="45720" rtlCol="0" anchor="ctr"/>
          <a:lstStyle>
            <a:lvl1pPr algn="r">
              <a:defRPr sz="1400" b="1">
                <a:solidFill>
                  <a:srgbClr val="000000"/>
                </a:solidFill>
              </a:defRPr>
            </a:lvl1pPr>
          </a:lstStyle>
          <a:p>
            <a:fld id="{E57ECC14-826B-42E9-A453-4280D060BAD6}" type="slidenum">
              <a:rPr lang="fr-FR" smtClean="0"/>
              <a:pPr/>
              <a:t>‹N°›</a:t>
            </a:fld>
            <a:endParaRPr lang="fr-FR" dirty="0"/>
          </a:p>
        </p:txBody>
      </p:sp>
    </p:spTree>
    <p:extLst>
      <p:ext uri="{BB962C8B-B14F-4D97-AF65-F5344CB8AC3E}">
        <p14:creationId xmlns:p14="http://schemas.microsoft.com/office/powerpoint/2010/main" val="2856837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lnSpc>
          <a:spcPct val="90000"/>
        </a:lnSpc>
        <a:spcBef>
          <a:spcPct val="0"/>
        </a:spcBef>
        <a:buNone/>
        <a:defRPr sz="4000" b="1" kern="1200">
          <a:solidFill>
            <a:srgbClr val="0000CC"/>
          </a:solidFill>
          <a:latin typeface="+mn-lt"/>
          <a:ea typeface="+mj-ea"/>
          <a:cs typeface="+mj-cs"/>
        </a:defRPr>
      </a:lvl1pPr>
    </p:titleStyle>
    <p:bodyStyle>
      <a:lvl1pPr marL="0" indent="-432000" algn="l" defTabSz="914400" rtl="0" eaLnBrk="1" latinLnBrk="0" hangingPunct="1">
        <a:lnSpc>
          <a:spcPct val="100000"/>
        </a:lnSpc>
        <a:spcBef>
          <a:spcPts val="0"/>
        </a:spcBef>
        <a:buClr>
          <a:srgbClr val="0000CC"/>
        </a:buClr>
        <a:buFont typeface="Wingdings" panose="05000000000000000000" pitchFamily="2" charset="2"/>
        <a:buChar char="t"/>
        <a:defRPr sz="3200" b="1" kern="1200">
          <a:solidFill>
            <a:srgbClr val="0000CC"/>
          </a:solidFill>
          <a:latin typeface="+mn-lt"/>
          <a:ea typeface="+mn-ea"/>
          <a:cs typeface="+mn-cs"/>
        </a:defRPr>
      </a:lvl1pPr>
      <a:lvl2pPr marL="882000" indent="-432000" algn="l" defTabSz="914400" rtl="0" eaLnBrk="1" latinLnBrk="0" hangingPunct="1">
        <a:lnSpc>
          <a:spcPct val="100000"/>
        </a:lnSpc>
        <a:spcBef>
          <a:spcPts val="0"/>
        </a:spcBef>
        <a:buFont typeface="Calibri" panose="020F0502020204030204" pitchFamily="34" charset="0"/>
        <a:buChar char="→"/>
        <a:defRPr sz="3200" b="1" kern="1200">
          <a:solidFill>
            <a:srgbClr val="FF3300"/>
          </a:solidFill>
          <a:latin typeface="+mn-lt"/>
          <a:ea typeface="+mn-ea"/>
          <a:cs typeface="+mn-cs"/>
        </a:defRPr>
      </a:lvl2pPr>
      <a:lvl3pPr marL="1188000" indent="-288000" algn="l" defTabSz="914400" rtl="0" eaLnBrk="1" latinLnBrk="0" hangingPunct="1">
        <a:lnSpc>
          <a:spcPct val="100000"/>
        </a:lnSpc>
        <a:spcBef>
          <a:spcPts val="0"/>
        </a:spcBef>
        <a:buClr>
          <a:srgbClr val="009900"/>
        </a:buClr>
        <a:buFont typeface="Wingdings" panose="05000000000000000000" pitchFamily="2" charset="2"/>
        <a:buChar char="§"/>
        <a:defRPr sz="3200" b="1" kern="1200">
          <a:solidFill>
            <a:srgbClr val="009900"/>
          </a:solidFill>
          <a:latin typeface="+mn-lt"/>
          <a:ea typeface="+mn-ea"/>
          <a:cs typeface="+mn-cs"/>
        </a:defRPr>
      </a:lvl3pPr>
      <a:lvl4pPr marL="1476000" indent="-252000" algn="l" defTabSz="914400" rtl="0" eaLnBrk="1" latinLnBrk="0" hangingPunct="1">
        <a:lnSpc>
          <a:spcPct val="100000"/>
        </a:lnSpc>
        <a:spcBef>
          <a:spcPts val="0"/>
        </a:spcBef>
        <a:buFont typeface="Arial" panose="020B0604020202020204" pitchFamily="34" charset="0"/>
        <a:buChar char="•"/>
        <a:defRPr sz="3200" b="1" kern="1200">
          <a:solidFill>
            <a:srgbClr val="000000"/>
          </a:solidFill>
          <a:latin typeface="+mn-lt"/>
          <a:ea typeface="+mn-ea"/>
          <a:cs typeface="+mn-cs"/>
        </a:defRPr>
      </a:lvl4pPr>
      <a:lvl5pPr marL="1728000" indent="-228600" algn="l" defTabSz="914400" rtl="0" eaLnBrk="1" latinLnBrk="0" hangingPunct="1">
        <a:lnSpc>
          <a:spcPct val="100000"/>
        </a:lnSpc>
        <a:spcBef>
          <a:spcPts val="0"/>
        </a:spcBef>
        <a:buClr>
          <a:srgbClr val="D75CFE"/>
        </a:buClr>
        <a:buFont typeface="Calibri" panose="020F0502020204030204" pitchFamily="34" charset="0"/>
        <a:buChar char="‐"/>
        <a:defRPr sz="3200" b="1" kern="1200">
          <a:solidFill>
            <a:srgbClr val="D140FE"/>
          </a:solidFill>
          <a:latin typeface="+mn-lt"/>
          <a:ea typeface="+mn-ea"/>
          <a:cs typeface="+mn-cs"/>
        </a:defRPr>
      </a:lvl5pPr>
      <a:lvl6pPr marL="1944000" indent="-180000" algn="l" defTabSz="914400" rtl="0" eaLnBrk="1" latinLnBrk="0" hangingPunct="1">
        <a:lnSpc>
          <a:spcPct val="100000"/>
        </a:lnSpc>
        <a:spcBef>
          <a:spcPts val="0"/>
        </a:spcBef>
        <a:buSzPct val="55000"/>
        <a:buFont typeface="SymbolPS" panose="05050102010607020607" pitchFamily="18" charset="2"/>
        <a:buChar char=""/>
        <a:defRPr lang="fr-FR" sz="3200" b="1" kern="1200" dirty="0" smtClean="0">
          <a:solidFill>
            <a:srgbClr val="CD973F"/>
          </a:solidFill>
          <a:latin typeface="+mn-lt"/>
          <a:ea typeface="+mn-ea"/>
          <a:cs typeface="+mn-cs"/>
        </a:defRPr>
      </a:lvl6pPr>
      <a:lvl7pPr marL="2160000" indent="-180000" algn="l" defTabSz="914400" rtl="0" eaLnBrk="1" latinLnBrk="0" hangingPunct="1">
        <a:lnSpc>
          <a:spcPct val="100000"/>
        </a:lnSpc>
        <a:spcBef>
          <a:spcPts val="0"/>
        </a:spcBef>
        <a:buClr>
          <a:srgbClr val="808080"/>
        </a:buClr>
        <a:buFont typeface="Calibri" panose="020F0502020204030204" pitchFamily="34" charset="0"/>
        <a:buChar char="."/>
        <a:defRPr sz="3200" b="1" kern="1200">
          <a:solidFill>
            <a:srgbClr val="808080"/>
          </a:solidFill>
          <a:latin typeface="+mn-lt"/>
          <a:ea typeface="+mn-ea"/>
          <a:cs typeface="+mn-cs"/>
        </a:defRPr>
      </a:lvl7pPr>
      <a:lvl8pPr marL="2520000" indent="-180000" algn="l" defTabSz="914400" rtl="0" eaLnBrk="1" latinLnBrk="0" hangingPunct="1">
        <a:lnSpc>
          <a:spcPct val="100000"/>
        </a:lnSpc>
        <a:spcBef>
          <a:spcPts val="0"/>
        </a:spcBef>
        <a:buFont typeface="Arial" panose="020B0604020202020204" pitchFamily="34" charset="0"/>
        <a:buNone/>
        <a:defRPr sz="3000" b="1"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8B3C3C3-8040-4F4A-9DB5-A85C0E7487E5}"/>
              </a:ext>
            </a:extLst>
          </p:cNvPr>
          <p:cNvSpPr>
            <a:spLocks noGrp="1"/>
          </p:cNvSpPr>
          <p:nvPr>
            <p:ph type="title"/>
          </p:nvPr>
        </p:nvSpPr>
        <p:spPr>
          <a:xfrm>
            <a:off x="119742" y="49188"/>
            <a:ext cx="11952515" cy="1060656"/>
          </a:xfrm>
          <a:prstGeom prst="rect">
            <a:avLst/>
          </a:prstGeom>
          <a:ln w="38100">
            <a:solidFill>
              <a:srgbClr val="0000CC"/>
            </a:solidFill>
          </a:ln>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257A7CAA-FC43-43ED-87A9-389C259549EA}"/>
              </a:ext>
            </a:extLst>
          </p:cNvPr>
          <p:cNvSpPr>
            <a:spLocks noGrp="1"/>
          </p:cNvSpPr>
          <p:nvPr>
            <p:ph type="body" idx="1"/>
          </p:nvPr>
        </p:nvSpPr>
        <p:spPr>
          <a:xfrm>
            <a:off x="0" y="1608880"/>
            <a:ext cx="12192000" cy="5239131"/>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 niveau</a:t>
            </a:r>
          </a:p>
          <a:p>
            <a:pPr lvl="6"/>
            <a:endParaRPr lang="fr-FR" dirty="0"/>
          </a:p>
        </p:txBody>
      </p:sp>
      <p:sp>
        <p:nvSpPr>
          <p:cNvPr id="4" name="Espace réservé de la date 3">
            <a:extLst>
              <a:ext uri="{FF2B5EF4-FFF2-40B4-BE49-F238E27FC236}">
                <a16:creationId xmlns:a16="http://schemas.microsoft.com/office/drawing/2014/main" id="{7359C9EE-291C-41B4-BBA8-27515EC4A235}"/>
              </a:ext>
            </a:extLst>
          </p:cNvPr>
          <p:cNvSpPr>
            <a:spLocks noGrp="1"/>
          </p:cNvSpPr>
          <p:nvPr>
            <p:ph type="dt" sz="half" idx="2"/>
          </p:nvPr>
        </p:nvSpPr>
        <p:spPr>
          <a:xfrm>
            <a:off x="0" y="6482887"/>
            <a:ext cx="1328057" cy="365125"/>
          </a:xfrm>
          <a:prstGeom prst="rect">
            <a:avLst/>
          </a:prstGeom>
        </p:spPr>
        <p:txBody>
          <a:bodyPr vert="horz" lIns="91440" tIns="45720" rIns="91440" bIns="45720" rtlCol="0" anchor="ctr"/>
          <a:lstStyle>
            <a:lvl1pPr algn="l">
              <a:defRPr sz="1200" b="0">
                <a:solidFill>
                  <a:srgbClr val="000000"/>
                </a:solidFill>
              </a:defRPr>
            </a:lvl1pPr>
          </a:lstStyle>
          <a:p>
            <a:r>
              <a:rPr lang="fr-FR"/>
              <a:t>09/11/2020</a:t>
            </a:r>
            <a:endParaRPr lang="fr-FR" dirty="0"/>
          </a:p>
        </p:txBody>
      </p:sp>
      <p:sp>
        <p:nvSpPr>
          <p:cNvPr id="6" name="Espace réservé du numéro de diapositive 5">
            <a:extLst>
              <a:ext uri="{FF2B5EF4-FFF2-40B4-BE49-F238E27FC236}">
                <a16:creationId xmlns:a16="http://schemas.microsoft.com/office/drawing/2014/main" id="{884B561F-DCCD-40EA-95FE-1AE0DD358C62}"/>
              </a:ext>
            </a:extLst>
          </p:cNvPr>
          <p:cNvSpPr>
            <a:spLocks noGrp="1"/>
          </p:cNvSpPr>
          <p:nvPr>
            <p:ph type="sldNum" sz="quarter" idx="4"/>
          </p:nvPr>
        </p:nvSpPr>
        <p:spPr>
          <a:xfrm>
            <a:off x="11591081" y="6492875"/>
            <a:ext cx="600919" cy="365125"/>
          </a:xfrm>
          <a:prstGeom prst="rect">
            <a:avLst/>
          </a:prstGeom>
        </p:spPr>
        <p:txBody>
          <a:bodyPr vert="horz" lIns="91440" tIns="45720" rIns="91440" bIns="45720" rtlCol="0" anchor="ctr"/>
          <a:lstStyle>
            <a:lvl1pPr algn="r">
              <a:defRPr sz="1400" b="1">
                <a:solidFill>
                  <a:srgbClr val="000000"/>
                </a:solidFill>
              </a:defRPr>
            </a:lvl1pPr>
          </a:lstStyle>
          <a:p>
            <a:fld id="{E57ECC14-826B-42E9-A453-4280D060BAD6}" type="slidenum">
              <a:rPr lang="fr-FR" smtClean="0"/>
              <a:pPr/>
              <a:t>‹N°›</a:t>
            </a:fld>
            <a:endParaRPr lang="fr-FR" dirty="0"/>
          </a:p>
        </p:txBody>
      </p:sp>
    </p:spTree>
    <p:extLst>
      <p:ext uri="{BB962C8B-B14F-4D97-AF65-F5344CB8AC3E}">
        <p14:creationId xmlns:p14="http://schemas.microsoft.com/office/powerpoint/2010/main" val="395708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400" rtl="0" eaLnBrk="1" latinLnBrk="0" hangingPunct="1">
        <a:lnSpc>
          <a:spcPct val="90000"/>
        </a:lnSpc>
        <a:spcBef>
          <a:spcPct val="0"/>
        </a:spcBef>
        <a:buNone/>
        <a:defRPr sz="4000" b="1" kern="1200">
          <a:solidFill>
            <a:srgbClr val="0000CC"/>
          </a:solidFill>
          <a:latin typeface="+mn-lt"/>
          <a:ea typeface="+mj-ea"/>
          <a:cs typeface="+mj-cs"/>
        </a:defRPr>
      </a:lvl1pPr>
    </p:titleStyle>
    <p:bodyStyle>
      <a:lvl1pPr marL="0" indent="-432000" algn="l" defTabSz="914400" rtl="0" eaLnBrk="1" latinLnBrk="0" hangingPunct="1">
        <a:lnSpc>
          <a:spcPct val="100000"/>
        </a:lnSpc>
        <a:spcBef>
          <a:spcPts val="0"/>
        </a:spcBef>
        <a:buClr>
          <a:srgbClr val="0000CC"/>
        </a:buClr>
        <a:buFont typeface="Wingdings" panose="05000000000000000000" pitchFamily="2" charset="2"/>
        <a:buChar char="t"/>
        <a:defRPr sz="3200" b="1" kern="1200">
          <a:solidFill>
            <a:srgbClr val="0000CC"/>
          </a:solidFill>
          <a:latin typeface="+mn-lt"/>
          <a:ea typeface="+mn-ea"/>
          <a:cs typeface="+mn-cs"/>
        </a:defRPr>
      </a:lvl1pPr>
      <a:lvl2pPr marL="882000" indent="-432000" algn="l" defTabSz="914400" rtl="0" eaLnBrk="1" latinLnBrk="0" hangingPunct="1">
        <a:lnSpc>
          <a:spcPct val="100000"/>
        </a:lnSpc>
        <a:spcBef>
          <a:spcPts val="0"/>
        </a:spcBef>
        <a:buFont typeface="Calibri" panose="020F0502020204030204" pitchFamily="34" charset="0"/>
        <a:buChar char="→"/>
        <a:defRPr sz="3200" b="1" kern="1200">
          <a:solidFill>
            <a:srgbClr val="FF3300"/>
          </a:solidFill>
          <a:latin typeface="+mn-lt"/>
          <a:ea typeface="+mn-ea"/>
          <a:cs typeface="+mn-cs"/>
        </a:defRPr>
      </a:lvl2pPr>
      <a:lvl3pPr marL="1188000" indent="-288000" algn="l" defTabSz="914400" rtl="0" eaLnBrk="1" latinLnBrk="0" hangingPunct="1">
        <a:lnSpc>
          <a:spcPct val="100000"/>
        </a:lnSpc>
        <a:spcBef>
          <a:spcPts val="0"/>
        </a:spcBef>
        <a:buClr>
          <a:srgbClr val="32C832"/>
        </a:buClr>
        <a:buFont typeface="Wingdings" panose="05000000000000000000" pitchFamily="2" charset="2"/>
        <a:buChar char="§"/>
        <a:defRPr sz="3200" b="1" kern="1200">
          <a:solidFill>
            <a:srgbClr val="32C832"/>
          </a:solidFill>
          <a:latin typeface="+mn-lt"/>
          <a:ea typeface="+mn-ea"/>
          <a:cs typeface="+mn-cs"/>
        </a:defRPr>
      </a:lvl3pPr>
      <a:lvl4pPr marL="1476000" indent="-252000" algn="l" defTabSz="914400" rtl="0" eaLnBrk="1" latinLnBrk="0" hangingPunct="1">
        <a:lnSpc>
          <a:spcPct val="100000"/>
        </a:lnSpc>
        <a:spcBef>
          <a:spcPts val="0"/>
        </a:spcBef>
        <a:buFont typeface="Arial" panose="020B0604020202020204" pitchFamily="34" charset="0"/>
        <a:buChar char="•"/>
        <a:defRPr sz="3200" b="1" kern="1200">
          <a:solidFill>
            <a:srgbClr val="000000"/>
          </a:solidFill>
          <a:latin typeface="+mn-lt"/>
          <a:ea typeface="+mn-ea"/>
          <a:cs typeface="+mn-cs"/>
        </a:defRPr>
      </a:lvl4pPr>
      <a:lvl5pPr marL="1728000" indent="-228600" algn="l" defTabSz="914400" rtl="0" eaLnBrk="1" latinLnBrk="0" hangingPunct="1">
        <a:lnSpc>
          <a:spcPct val="100000"/>
        </a:lnSpc>
        <a:spcBef>
          <a:spcPts val="0"/>
        </a:spcBef>
        <a:buClr>
          <a:srgbClr val="D75CFE"/>
        </a:buClr>
        <a:buFont typeface="Calibri" panose="020F0502020204030204" pitchFamily="34" charset="0"/>
        <a:buChar char="‐"/>
        <a:defRPr sz="3200" b="1" kern="1200">
          <a:solidFill>
            <a:srgbClr val="D140FE"/>
          </a:solidFill>
          <a:latin typeface="+mn-lt"/>
          <a:ea typeface="+mn-ea"/>
          <a:cs typeface="+mn-cs"/>
        </a:defRPr>
      </a:lvl5pPr>
      <a:lvl6pPr marL="1944000" indent="-180000" algn="l" defTabSz="914400" rtl="0" eaLnBrk="1" latinLnBrk="0" hangingPunct="1">
        <a:lnSpc>
          <a:spcPct val="100000"/>
        </a:lnSpc>
        <a:spcBef>
          <a:spcPts val="0"/>
        </a:spcBef>
        <a:buSzPct val="55000"/>
        <a:buFont typeface="SymbolPS" panose="05050102010607020607" pitchFamily="18" charset="2"/>
        <a:buChar char=""/>
        <a:defRPr lang="fr-FR" sz="3200" b="1" kern="1200" dirty="0" smtClean="0">
          <a:solidFill>
            <a:srgbClr val="CD973F"/>
          </a:solidFill>
          <a:latin typeface="+mn-lt"/>
          <a:ea typeface="+mn-ea"/>
          <a:cs typeface="+mn-cs"/>
        </a:defRPr>
      </a:lvl6pPr>
      <a:lvl7pPr marL="2160000" indent="-180000" algn="l" defTabSz="914400" rtl="0" eaLnBrk="1" latinLnBrk="0" hangingPunct="1">
        <a:lnSpc>
          <a:spcPct val="100000"/>
        </a:lnSpc>
        <a:spcBef>
          <a:spcPts val="0"/>
        </a:spcBef>
        <a:buClr>
          <a:srgbClr val="808080"/>
        </a:buClr>
        <a:buFont typeface="Calibri" panose="020F0502020204030204" pitchFamily="34" charset="0"/>
        <a:buChar char="."/>
        <a:defRPr sz="3200" b="1" kern="1200">
          <a:solidFill>
            <a:srgbClr val="808080"/>
          </a:solidFill>
          <a:latin typeface="+mn-lt"/>
          <a:ea typeface="+mn-ea"/>
          <a:cs typeface="+mn-cs"/>
        </a:defRPr>
      </a:lvl7pPr>
      <a:lvl8pPr marL="914400" indent="0" algn="l" defTabSz="914400" rtl="0" eaLnBrk="1" latinLnBrk="0" hangingPunct="1">
        <a:lnSpc>
          <a:spcPct val="100000"/>
        </a:lnSpc>
        <a:spcBef>
          <a:spcPts val="0"/>
        </a:spcBef>
        <a:buFont typeface="Arial" panose="020B0604020202020204" pitchFamily="34" charset="0"/>
        <a:buNone/>
        <a:defRPr sz="3000" b="1"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dlvgc01.fr/formation-catholique.html" TargetMode="External"/><Relationship Id="rId2" Type="http://schemas.openxmlformats.org/officeDocument/2006/relationships/hyperlink" Target="mailto:gabriel.ceccato@yahoo.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rdlvgc01.fr/formation-catholiqu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rdlvgc01.fr/"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www.aed-france.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www.rdlvgc01.fr/solidite-des-raisons-de-croire.html"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http://w2.vatican.va/content/vatican/fr.html" TargetMode="External"/><Relationship Id="rId2" Type="http://schemas.openxmlformats.org/officeDocument/2006/relationships/hyperlink" Target="https://fr.zenit.org/" TargetMode="External"/><Relationship Id="rId1" Type="http://schemas.openxmlformats.org/officeDocument/2006/relationships/slideLayout" Target="../slideLayouts/slideLayout2.xml"/><Relationship Id="rId4" Type="http://schemas.openxmlformats.org/officeDocument/2006/relationships/hyperlink" Target="https://fr.aleteia.org/"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hyperlink" Target="http://www.rdlvgc01.fr/_iserv/dlfiles/dl.php?ddl=catalogue-audio-mdp-fevrier-2009-2019-06-20.pdf" TargetMode="Externa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hyperlink" Target="http://www.rdlvgc01.fr/" TargetMode="Externa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hyperlink" Target="http://www.rdlvgc01.fr/" TargetMode="Externa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2" Type="http://schemas.openxmlformats.org/officeDocument/2006/relationships/hyperlink" Target="http://www.final-age.net/" TargetMode="External"/><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3" Type="http://schemas.openxmlformats.org/officeDocument/2006/relationships/hyperlink" Target="http://occultismedanger.free.fr/640_e_books.phpL" TargetMode="External"/><Relationship Id="rId2" Type="http://schemas.openxmlformats.org/officeDocument/2006/relationships/hyperlink" Target="http://d.auzenet.free.fr/" TargetMode="External"/><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3" Type="http://schemas.openxmlformats.org/officeDocument/2006/relationships/hyperlink" Target="http://occultismedanger.free.fr/640_e_books.phpL" TargetMode="External"/><Relationship Id="rId2" Type="http://schemas.openxmlformats.org/officeDocument/2006/relationships/hyperlink" Target="http://d.auzenet.free.fr/" TargetMode="External"/><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88CE517C-4083-4680-BEDF-B4C81CD9F4EC}"/>
              </a:ext>
            </a:extLst>
          </p:cNvPr>
          <p:cNvSpPr>
            <a:spLocks noGrp="1"/>
          </p:cNvSpPr>
          <p:nvPr>
            <p:ph type="subTitle" idx="1"/>
          </p:nvPr>
        </p:nvSpPr>
        <p:spPr>
          <a:xfrm>
            <a:off x="1017142" y="4380712"/>
            <a:ext cx="9842641" cy="436882"/>
          </a:xfrm>
        </p:spPr>
        <p:txBody>
          <a:bodyPr>
            <a:normAutofit fontScale="92500"/>
          </a:bodyPr>
          <a:lstStyle/>
          <a:p>
            <a:r>
              <a:rPr lang="fr-FR" dirty="0">
                <a:solidFill>
                  <a:srgbClr val="000000"/>
                </a:solidFill>
              </a:rPr>
              <a:t>(Dans ce document il y a une Partie II : "Compléments", à la suite de cette Partie I)</a:t>
            </a:r>
          </a:p>
          <a:p>
            <a:endParaRPr lang="fr-FR" sz="3200" dirty="0"/>
          </a:p>
        </p:txBody>
      </p:sp>
      <p:sp>
        <p:nvSpPr>
          <p:cNvPr id="4" name="Espace réservé du numéro de diapositive 3">
            <a:extLst>
              <a:ext uri="{FF2B5EF4-FFF2-40B4-BE49-F238E27FC236}">
                <a16:creationId xmlns:a16="http://schemas.microsoft.com/office/drawing/2014/main" id="{B6116041-8F2C-45B8-A64A-D4A69D486351}"/>
              </a:ext>
            </a:extLst>
          </p:cNvPr>
          <p:cNvSpPr>
            <a:spLocks noGrp="1"/>
          </p:cNvSpPr>
          <p:nvPr>
            <p:ph type="sldNum" sz="quarter" idx="12"/>
          </p:nvPr>
        </p:nvSpPr>
        <p:spPr/>
        <p:txBody>
          <a:bodyPr/>
          <a:lstStyle/>
          <a:p>
            <a:fld id="{E57ECC14-826B-42E9-A453-4280D060BAD6}" type="slidenum">
              <a:rPr lang="fr-FR" smtClean="0"/>
              <a:t>1</a:t>
            </a:fld>
            <a:endParaRPr lang="fr-FR" dirty="0"/>
          </a:p>
        </p:txBody>
      </p:sp>
      <p:sp>
        <p:nvSpPr>
          <p:cNvPr id="5" name="Espace réservé de la date 4">
            <a:extLst>
              <a:ext uri="{FF2B5EF4-FFF2-40B4-BE49-F238E27FC236}">
                <a16:creationId xmlns:a16="http://schemas.microsoft.com/office/drawing/2014/main" id="{3029E771-C1E6-4322-A243-5BE0D7DFE4F1}"/>
              </a:ext>
            </a:extLst>
          </p:cNvPr>
          <p:cNvSpPr>
            <a:spLocks noGrp="1"/>
          </p:cNvSpPr>
          <p:nvPr>
            <p:ph type="dt" sz="half" idx="10"/>
          </p:nvPr>
        </p:nvSpPr>
        <p:spPr/>
        <p:txBody>
          <a:bodyPr/>
          <a:lstStyle/>
          <a:p>
            <a:r>
              <a:rPr lang="fr-FR"/>
              <a:t>09/11/2020</a:t>
            </a:r>
            <a:endParaRPr lang="fr-FR" dirty="0"/>
          </a:p>
        </p:txBody>
      </p:sp>
      <p:graphicFrame>
        <p:nvGraphicFramePr>
          <p:cNvPr id="9" name="Tableau 8">
            <a:extLst>
              <a:ext uri="{FF2B5EF4-FFF2-40B4-BE49-F238E27FC236}">
                <a16:creationId xmlns:a16="http://schemas.microsoft.com/office/drawing/2014/main" id="{C58D5288-1930-48C8-AD5A-3B74C79DE94B}"/>
              </a:ext>
            </a:extLst>
          </p:cNvPr>
          <p:cNvGraphicFramePr>
            <a:graphicFrameLocks noGrp="1"/>
          </p:cNvGraphicFramePr>
          <p:nvPr>
            <p:extLst>
              <p:ext uri="{D42A27DB-BD31-4B8C-83A1-F6EECF244321}">
                <p14:modId xmlns:p14="http://schemas.microsoft.com/office/powerpoint/2010/main" val="2709202048"/>
              </p:ext>
            </p:extLst>
          </p:nvPr>
        </p:nvGraphicFramePr>
        <p:xfrm>
          <a:off x="1605915" y="509774"/>
          <a:ext cx="8980170" cy="3210818"/>
        </p:xfrm>
        <a:graphic>
          <a:graphicData uri="http://schemas.openxmlformats.org/drawingml/2006/table">
            <a:tbl>
              <a:tblPr firstRow="1" firstCol="1" bandRow="1"/>
              <a:tblGrid>
                <a:gridCol w="2993390">
                  <a:extLst>
                    <a:ext uri="{9D8B030D-6E8A-4147-A177-3AD203B41FA5}">
                      <a16:colId xmlns:a16="http://schemas.microsoft.com/office/drawing/2014/main" val="780484686"/>
                    </a:ext>
                  </a:extLst>
                </a:gridCol>
                <a:gridCol w="2993390">
                  <a:extLst>
                    <a:ext uri="{9D8B030D-6E8A-4147-A177-3AD203B41FA5}">
                      <a16:colId xmlns:a16="http://schemas.microsoft.com/office/drawing/2014/main" val="2429296959"/>
                    </a:ext>
                  </a:extLst>
                </a:gridCol>
                <a:gridCol w="2993390">
                  <a:extLst>
                    <a:ext uri="{9D8B030D-6E8A-4147-A177-3AD203B41FA5}">
                      <a16:colId xmlns:a16="http://schemas.microsoft.com/office/drawing/2014/main" val="636017156"/>
                    </a:ext>
                  </a:extLst>
                </a:gridCol>
              </a:tblGrid>
              <a:tr h="1318878">
                <a:tc gridSpan="3">
                  <a:txBody>
                    <a:bodyPr/>
                    <a:lstStyle/>
                    <a:p>
                      <a:pPr algn="ctr">
                        <a:lnSpc>
                          <a:spcPct val="115000"/>
                        </a:lnSpc>
                        <a:spcAft>
                          <a:spcPts val="0"/>
                        </a:spcAft>
                      </a:pPr>
                      <a:r>
                        <a:rPr lang="fr-FR" sz="4800" b="1" dirty="0">
                          <a:solidFill>
                            <a:srgbClr val="0000D7"/>
                          </a:solidFill>
                          <a:effectLst/>
                          <a:latin typeface="Calibri" panose="020F0502020204030204" pitchFamily="34" charset="0"/>
                          <a:ea typeface="Calibri" panose="020F0502020204030204" pitchFamily="34" charset="0"/>
                          <a:cs typeface="Arial" panose="020B0604020202020204" pitchFamily="34" charset="0"/>
                        </a:rPr>
                        <a:t>Kit de survie catholique</a:t>
                      </a:r>
                    </a:p>
                    <a:p>
                      <a:pPr algn="ctr">
                        <a:lnSpc>
                          <a:spcPct val="115000"/>
                        </a:lnSpc>
                        <a:spcAft>
                          <a:spcPts val="0"/>
                        </a:spcAft>
                      </a:pPr>
                      <a:r>
                        <a:rPr lang="fr-FR" sz="4000" b="1" dirty="0">
                          <a:solidFill>
                            <a:srgbClr val="0000D7"/>
                          </a:solidFill>
                          <a:effectLst/>
                          <a:latin typeface="Calibri" panose="020F0502020204030204" pitchFamily="34" charset="0"/>
                          <a:ea typeface="Calibri" panose="020F0502020204030204" pitchFamily="34" charset="0"/>
                          <a:cs typeface="Arial" panose="020B0604020202020204" pitchFamily="34" charset="0"/>
                        </a:rPr>
                        <a:t>(Vues)</a:t>
                      </a:r>
                      <a:endParaRPr lang="fr-FR" sz="4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0000D7"/>
                      </a:solidFill>
                      <a:prstDash val="solid"/>
                      <a:round/>
                      <a:headEnd type="none" w="med" len="med"/>
                      <a:tailEnd type="none" w="med" len="med"/>
                    </a:lnL>
                    <a:lnR w="38100" cap="flat" cmpd="sng" algn="ctr">
                      <a:solidFill>
                        <a:srgbClr val="0000D7"/>
                      </a:solidFill>
                      <a:prstDash val="solid"/>
                      <a:round/>
                      <a:headEnd type="none" w="med" len="med"/>
                      <a:tailEnd type="none" w="med" len="med"/>
                    </a:lnR>
                    <a:lnT w="38100" cap="flat" cmpd="sng" algn="ctr">
                      <a:solidFill>
                        <a:srgbClr val="0000D7"/>
                      </a:solidFill>
                      <a:prstDash val="solid"/>
                      <a:round/>
                      <a:headEnd type="none" w="med" len="med"/>
                      <a:tailEnd type="none" w="med" len="med"/>
                    </a:lnT>
                    <a:lnB>
                      <a:noFill/>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264930116"/>
                  </a:ext>
                </a:extLst>
              </a:tr>
              <a:tr h="268682">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38100" cap="flat" cmpd="sng" algn="ctr">
                      <a:solidFill>
                        <a:srgbClr val="0000D7"/>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a:noFill/>
                    </a:lnL>
                    <a:lnR>
                      <a:noFill/>
                    </a:lnR>
                    <a:lnT>
                      <a:noFill/>
                    </a:lnT>
                    <a:lnB w="38100" cap="flat" cmpd="sng" algn="ctr">
                      <a:solidFill>
                        <a:srgbClr val="0000D7"/>
                      </a:solidFill>
                      <a:prstDash val="solid"/>
                      <a:round/>
                      <a:headEnd type="none" w="med" len="med"/>
                      <a:tailEnd type="none" w="med" len="med"/>
                    </a:lnB>
                  </a:tcPr>
                </a:tc>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a:noFill/>
                    </a:lnL>
                    <a:lnR w="38100" cap="flat" cmpd="sng" algn="ctr">
                      <a:solidFill>
                        <a:srgbClr val="0000D7"/>
                      </a:solidFill>
                      <a:prstDash val="solid"/>
                      <a:round/>
                      <a:headEnd type="none" w="med" len="med"/>
                      <a:tailEnd type="none" w="med" len="med"/>
                    </a:lnR>
                    <a:lnT>
                      <a:noFill/>
                    </a:lnT>
                    <a:lnB>
                      <a:noFill/>
                    </a:lnB>
                  </a:tcPr>
                </a:tc>
                <a:extLst>
                  <a:ext uri="{0D108BD9-81ED-4DB2-BD59-A6C34878D82A}">
                    <a16:rowId xmlns:a16="http://schemas.microsoft.com/office/drawing/2014/main" val="2602537853"/>
                  </a:ext>
                </a:extLst>
              </a:tr>
              <a:tr h="268682">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38100" cap="flat" cmpd="sng" algn="ctr">
                      <a:solidFill>
                        <a:srgbClr val="0000D7"/>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a:noFill/>
                    </a:lnL>
                    <a:lnR>
                      <a:noFill/>
                    </a:lnR>
                    <a:lnT w="38100" cap="flat" cmpd="sng" algn="ctr">
                      <a:solidFill>
                        <a:srgbClr val="0000D7"/>
                      </a:solidFill>
                      <a:prstDash val="solid"/>
                      <a:round/>
                      <a:headEnd type="none" w="med" len="med"/>
                      <a:tailEnd type="none" w="med" len="med"/>
                    </a:lnT>
                    <a:lnB>
                      <a:noFill/>
                    </a:lnB>
                  </a:tcPr>
                </a:tc>
                <a:tc>
                  <a:txBody>
                    <a:bodyPr/>
                    <a:lstStyle/>
                    <a:p>
                      <a:pPr>
                        <a:lnSpc>
                          <a:spcPct val="115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a:noFill/>
                    </a:lnL>
                    <a:lnR w="38100" cap="flat" cmpd="sng" algn="ctr">
                      <a:solidFill>
                        <a:srgbClr val="0000D7"/>
                      </a:solidFill>
                      <a:prstDash val="solid"/>
                      <a:round/>
                      <a:headEnd type="none" w="med" len="med"/>
                      <a:tailEnd type="none" w="med" len="med"/>
                    </a:lnR>
                    <a:lnT>
                      <a:noFill/>
                    </a:lnT>
                    <a:lnB>
                      <a:noFill/>
                    </a:lnB>
                  </a:tcPr>
                </a:tc>
                <a:extLst>
                  <a:ext uri="{0D108BD9-81ED-4DB2-BD59-A6C34878D82A}">
                    <a16:rowId xmlns:a16="http://schemas.microsoft.com/office/drawing/2014/main" val="1489040011"/>
                  </a:ext>
                </a:extLst>
              </a:tr>
              <a:tr h="1172314">
                <a:tc gridSpan="3">
                  <a:txBody>
                    <a:bodyPr/>
                    <a:lstStyle/>
                    <a:p>
                      <a:pPr algn="ctr">
                        <a:lnSpc>
                          <a:spcPct val="115000"/>
                        </a:lnSpc>
                        <a:spcAft>
                          <a:spcPts val="0"/>
                        </a:spcAft>
                      </a:pPr>
                      <a:r>
                        <a:rPr lang="fr-FR" sz="4400" b="1" dirty="0">
                          <a:solidFill>
                            <a:srgbClr val="009900"/>
                          </a:solidFill>
                          <a:effectLst/>
                          <a:latin typeface="Calibri" panose="020F0502020204030204" pitchFamily="34" charset="0"/>
                          <a:ea typeface="Calibri" panose="020F0502020204030204" pitchFamily="34" charset="0"/>
                          <a:cs typeface="Arial" panose="020B0604020202020204" pitchFamily="34" charset="0"/>
                        </a:rPr>
                        <a:t>Mieux connaître pour mieux aimer</a:t>
                      </a:r>
                      <a:endParaRPr lang="fr-FR" sz="4400" dirty="0">
                        <a:solidFill>
                          <a:srgbClr val="0099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0000D7"/>
                      </a:solidFill>
                      <a:prstDash val="solid"/>
                      <a:round/>
                      <a:headEnd type="none" w="med" len="med"/>
                      <a:tailEnd type="none" w="med" len="med"/>
                    </a:lnL>
                    <a:lnR w="38100" cap="flat" cmpd="sng" algn="ctr">
                      <a:solidFill>
                        <a:srgbClr val="0000D7"/>
                      </a:solidFill>
                      <a:prstDash val="solid"/>
                      <a:round/>
                      <a:headEnd type="none" w="med" len="med"/>
                      <a:tailEnd type="none" w="med" len="med"/>
                    </a:lnR>
                    <a:lnT>
                      <a:noFill/>
                    </a:lnT>
                    <a:lnB w="38100" cap="flat" cmpd="sng" algn="ctr">
                      <a:solidFill>
                        <a:srgbClr val="0000D7"/>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905873770"/>
                  </a:ext>
                </a:extLst>
              </a:tr>
            </a:tbl>
          </a:graphicData>
        </a:graphic>
      </p:graphicFrame>
      <p:sp>
        <p:nvSpPr>
          <p:cNvPr id="7" name="Sous-titre 2">
            <a:extLst>
              <a:ext uri="{FF2B5EF4-FFF2-40B4-BE49-F238E27FC236}">
                <a16:creationId xmlns:a16="http://schemas.microsoft.com/office/drawing/2014/main" id="{16F1CC8E-7F79-4C64-90AA-DC4B13311963}"/>
              </a:ext>
            </a:extLst>
          </p:cNvPr>
          <p:cNvSpPr txBox="1">
            <a:spLocks/>
          </p:cNvSpPr>
          <p:nvPr/>
        </p:nvSpPr>
        <p:spPr>
          <a:xfrm>
            <a:off x="8701873" y="6349866"/>
            <a:ext cx="2793441" cy="365126"/>
          </a:xfrm>
          <a:prstGeom prst="rect">
            <a:avLst/>
          </a:prstGeom>
        </p:spPr>
        <p:txBody>
          <a:bodyPr vert="horz" lIns="91440" tIns="45720" rIns="91440" bIns="45720" rtlCol="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1400" b="1" dirty="0">
                <a:solidFill>
                  <a:srgbClr val="BC8600"/>
                </a:solidFill>
              </a:rPr>
              <a:t>Contact : </a:t>
            </a:r>
            <a:r>
              <a:rPr lang="fr-FR" sz="1400" b="1" dirty="0">
                <a:solidFill>
                  <a:srgbClr val="BC8600"/>
                </a:solidFill>
                <a:hlinkClick r:id="rId2"/>
              </a:rPr>
              <a:t>gabriel.ceccato@yahoo.fr</a:t>
            </a:r>
            <a:endParaRPr lang="fr-FR" sz="1400" b="1" dirty="0">
              <a:solidFill>
                <a:srgbClr val="BC8600"/>
              </a:solidFill>
            </a:endParaRPr>
          </a:p>
          <a:p>
            <a:pPr algn="r"/>
            <a:endParaRPr lang="fr-FR" sz="1400" b="1" dirty="0">
              <a:solidFill>
                <a:srgbClr val="BC8600"/>
              </a:solidFill>
            </a:endParaRPr>
          </a:p>
        </p:txBody>
      </p:sp>
      <p:sp>
        <p:nvSpPr>
          <p:cNvPr id="8" name="Sous-titre 2">
            <a:extLst>
              <a:ext uri="{FF2B5EF4-FFF2-40B4-BE49-F238E27FC236}">
                <a16:creationId xmlns:a16="http://schemas.microsoft.com/office/drawing/2014/main" id="{1EE86585-7BE9-4FDA-B220-2970C76D9A96}"/>
              </a:ext>
            </a:extLst>
          </p:cNvPr>
          <p:cNvSpPr txBox="1">
            <a:spLocks/>
          </p:cNvSpPr>
          <p:nvPr/>
        </p:nvSpPr>
        <p:spPr>
          <a:xfrm>
            <a:off x="1605915" y="3752696"/>
            <a:ext cx="9144000" cy="632091"/>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0"/>
              </a:spcBef>
              <a:buClr>
                <a:srgbClr val="0000CC"/>
              </a:buClr>
              <a:buFont typeface="Wingdings" panose="05000000000000000000" pitchFamily="2" charset="2"/>
              <a:buNone/>
              <a:defRPr sz="2400" b="1" kern="1200">
                <a:solidFill>
                  <a:srgbClr val="0000CC"/>
                </a:solidFill>
                <a:latin typeface="+mn-lt"/>
                <a:ea typeface="+mn-ea"/>
                <a:cs typeface="+mn-cs"/>
              </a:defRPr>
            </a:lvl1pPr>
            <a:lvl2pPr marL="457200" indent="0" algn="ctr" defTabSz="914400" rtl="0" eaLnBrk="1" latinLnBrk="0" hangingPunct="1">
              <a:lnSpc>
                <a:spcPct val="100000"/>
              </a:lnSpc>
              <a:spcBef>
                <a:spcPts val="0"/>
              </a:spcBef>
              <a:buFont typeface="Calibri" panose="020F0502020204030204" pitchFamily="34" charset="0"/>
              <a:buNone/>
              <a:defRPr sz="2000" b="1" kern="1200">
                <a:solidFill>
                  <a:srgbClr val="FF3300"/>
                </a:solidFill>
                <a:latin typeface="+mn-lt"/>
                <a:ea typeface="+mn-ea"/>
                <a:cs typeface="+mn-cs"/>
              </a:defRPr>
            </a:lvl2pPr>
            <a:lvl3pPr marL="914400" indent="0" algn="ctr" defTabSz="914400" rtl="0" eaLnBrk="1" latinLnBrk="0" hangingPunct="1">
              <a:lnSpc>
                <a:spcPct val="100000"/>
              </a:lnSpc>
              <a:spcBef>
                <a:spcPts val="0"/>
              </a:spcBef>
              <a:buClr>
                <a:srgbClr val="009900"/>
              </a:buClr>
              <a:buFont typeface="Wingdings" panose="05000000000000000000" pitchFamily="2" charset="2"/>
              <a:buNone/>
              <a:defRPr sz="1800" b="1" kern="1200">
                <a:solidFill>
                  <a:srgbClr val="009900"/>
                </a:solidFill>
                <a:latin typeface="+mn-lt"/>
                <a:ea typeface="+mn-ea"/>
                <a:cs typeface="+mn-cs"/>
              </a:defRPr>
            </a:lvl3pPr>
            <a:lvl4pPr marL="1371600" indent="0" algn="ctr" defTabSz="914400" rtl="0" eaLnBrk="1" latinLnBrk="0" hangingPunct="1">
              <a:lnSpc>
                <a:spcPct val="100000"/>
              </a:lnSpc>
              <a:spcBef>
                <a:spcPts val="0"/>
              </a:spcBef>
              <a:buFont typeface="Arial" panose="020B0604020202020204" pitchFamily="34" charset="0"/>
              <a:buNone/>
              <a:defRPr sz="1600" b="1" kern="1200">
                <a:solidFill>
                  <a:srgbClr val="000000"/>
                </a:solidFill>
                <a:latin typeface="+mn-lt"/>
                <a:ea typeface="+mn-ea"/>
                <a:cs typeface="+mn-cs"/>
              </a:defRPr>
            </a:lvl4pPr>
            <a:lvl5pPr marL="1828800" indent="0" algn="ctr" defTabSz="914400" rtl="0" eaLnBrk="1" latinLnBrk="0" hangingPunct="1">
              <a:lnSpc>
                <a:spcPct val="100000"/>
              </a:lnSpc>
              <a:spcBef>
                <a:spcPts val="0"/>
              </a:spcBef>
              <a:buClr>
                <a:srgbClr val="D75CFE"/>
              </a:buClr>
              <a:buFont typeface="Calibri" panose="020F0502020204030204" pitchFamily="34" charset="0"/>
              <a:buNone/>
              <a:defRPr sz="1600" b="1" kern="1200">
                <a:solidFill>
                  <a:srgbClr val="D140FE"/>
                </a:solidFill>
                <a:latin typeface="+mn-lt"/>
                <a:ea typeface="+mn-ea"/>
                <a:cs typeface="+mn-cs"/>
              </a:defRPr>
            </a:lvl5pPr>
            <a:lvl6pPr marL="2286000" indent="0" algn="ctr" defTabSz="914400" rtl="0" eaLnBrk="1" latinLnBrk="0" hangingPunct="1">
              <a:lnSpc>
                <a:spcPct val="100000"/>
              </a:lnSpc>
              <a:spcBef>
                <a:spcPts val="0"/>
              </a:spcBef>
              <a:buSzPct val="55000"/>
              <a:buFont typeface="SymbolPS" panose="05050102010607020607" pitchFamily="18" charset="2"/>
              <a:buNone/>
              <a:defRPr lang="fr-FR" sz="1600" b="1" kern="1200">
                <a:solidFill>
                  <a:srgbClr val="CD973F"/>
                </a:solidFill>
                <a:latin typeface="+mn-lt"/>
                <a:ea typeface="+mn-ea"/>
                <a:cs typeface="+mn-cs"/>
              </a:defRPr>
            </a:lvl6pPr>
            <a:lvl7pPr marL="2743200" indent="0" algn="ctr" defTabSz="914400" rtl="0" eaLnBrk="1" latinLnBrk="0" hangingPunct="1">
              <a:lnSpc>
                <a:spcPct val="100000"/>
              </a:lnSpc>
              <a:spcBef>
                <a:spcPts val="0"/>
              </a:spcBef>
              <a:buClr>
                <a:srgbClr val="808080"/>
              </a:buClr>
              <a:buFont typeface="Calibri" panose="020F0502020204030204" pitchFamily="34" charset="0"/>
              <a:buNone/>
              <a:defRPr sz="1600" b="1" kern="1200">
                <a:solidFill>
                  <a:srgbClr val="808080"/>
                </a:solidFill>
                <a:latin typeface="+mn-lt"/>
                <a:ea typeface="+mn-ea"/>
                <a:cs typeface="+mn-cs"/>
              </a:defRPr>
            </a:lvl7pPr>
            <a:lvl8pPr marL="3200400" indent="0" algn="ctr" defTabSz="914400" rtl="0" eaLnBrk="1" latinLnBrk="0" hangingPunct="1">
              <a:lnSpc>
                <a:spcPct val="100000"/>
              </a:lnSpc>
              <a:spcBef>
                <a:spcPts val="0"/>
              </a:spcBef>
              <a:buFont typeface="Arial" panose="020B0604020202020204" pitchFamily="34" charset="0"/>
              <a:buNone/>
              <a:defRPr sz="1600" b="1"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3200" dirty="0"/>
              <a:t>Partie I</a:t>
            </a:r>
          </a:p>
        </p:txBody>
      </p:sp>
      <p:sp>
        <p:nvSpPr>
          <p:cNvPr id="2" name="Sous-titre 2">
            <a:extLst>
              <a:ext uri="{FF2B5EF4-FFF2-40B4-BE49-F238E27FC236}">
                <a16:creationId xmlns:a16="http://schemas.microsoft.com/office/drawing/2014/main" id="{98466A9E-44A0-4566-AB07-D1DA7399E89D}"/>
              </a:ext>
            </a:extLst>
          </p:cNvPr>
          <p:cNvSpPr txBox="1">
            <a:spLocks/>
          </p:cNvSpPr>
          <p:nvPr/>
        </p:nvSpPr>
        <p:spPr>
          <a:xfrm>
            <a:off x="837762" y="5195854"/>
            <a:ext cx="10680305" cy="1277624"/>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100000"/>
              </a:lnSpc>
              <a:spcBef>
                <a:spcPts val="0"/>
              </a:spcBef>
              <a:buClr>
                <a:srgbClr val="0000CC"/>
              </a:buClr>
              <a:buFont typeface="Wingdings" panose="05000000000000000000" pitchFamily="2" charset="2"/>
              <a:buNone/>
              <a:defRPr sz="2400" b="1" kern="1200">
                <a:solidFill>
                  <a:srgbClr val="0000CC"/>
                </a:solidFill>
                <a:latin typeface="+mn-lt"/>
                <a:ea typeface="+mn-ea"/>
                <a:cs typeface="+mn-cs"/>
              </a:defRPr>
            </a:lvl1pPr>
            <a:lvl2pPr marL="457200" indent="0" algn="ctr" defTabSz="914400" rtl="0" eaLnBrk="1" latinLnBrk="0" hangingPunct="1">
              <a:lnSpc>
                <a:spcPct val="100000"/>
              </a:lnSpc>
              <a:spcBef>
                <a:spcPts val="0"/>
              </a:spcBef>
              <a:buFont typeface="Calibri" panose="020F0502020204030204" pitchFamily="34" charset="0"/>
              <a:buNone/>
              <a:defRPr sz="2000" b="1" kern="1200">
                <a:solidFill>
                  <a:srgbClr val="FF3300"/>
                </a:solidFill>
                <a:latin typeface="+mn-lt"/>
                <a:ea typeface="+mn-ea"/>
                <a:cs typeface="+mn-cs"/>
              </a:defRPr>
            </a:lvl2pPr>
            <a:lvl3pPr marL="914400" indent="0" algn="ctr" defTabSz="914400" rtl="0" eaLnBrk="1" latinLnBrk="0" hangingPunct="1">
              <a:lnSpc>
                <a:spcPct val="100000"/>
              </a:lnSpc>
              <a:spcBef>
                <a:spcPts val="0"/>
              </a:spcBef>
              <a:buClr>
                <a:srgbClr val="009900"/>
              </a:buClr>
              <a:buFont typeface="Wingdings" panose="05000000000000000000" pitchFamily="2" charset="2"/>
              <a:buNone/>
              <a:defRPr sz="1800" b="1" kern="1200">
                <a:solidFill>
                  <a:srgbClr val="009900"/>
                </a:solidFill>
                <a:latin typeface="+mn-lt"/>
                <a:ea typeface="+mn-ea"/>
                <a:cs typeface="+mn-cs"/>
              </a:defRPr>
            </a:lvl3pPr>
            <a:lvl4pPr marL="1371600" indent="0" algn="ctr" defTabSz="914400" rtl="0" eaLnBrk="1" latinLnBrk="0" hangingPunct="1">
              <a:lnSpc>
                <a:spcPct val="100000"/>
              </a:lnSpc>
              <a:spcBef>
                <a:spcPts val="0"/>
              </a:spcBef>
              <a:buFont typeface="Arial" panose="020B0604020202020204" pitchFamily="34" charset="0"/>
              <a:buNone/>
              <a:defRPr sz="1600" b="1" kern="1200">
                <a:solidFill>
                  <a:srgbClr val="000000"/>
                </a:solidFill>
                <a:latin typeface="+mn-lt"/>
                <a:ea typeface="+mn-ea"/>
                <a:cs typeface="+mn-cs"/>
              </a:defRPr>
            </a:lvl4pPr>
            <a:lvl5pPr marL="1828800" indent="0" algn="ctr" defTabSz="914400" rtl="0" eaLnBrk="1" latinLnBrk="0" hangingPunct="1">
              <a:lnSpc>
                <a:spcPct val="100000"/>
              </a:lnSpc>
              <a:spcBef>
                <a:spcPts val="0"/>
              </a:spcBef>
              <a:buClr>
                <a:srgbClr val="D75CFE"/>
              </a:buClr>
              <a:buFont typeface="Calibri" panose="020F0502020204030204" pitchFamily="34" charset="0"/>
              <a:buNone/>
              <a:defRPr sz="1600" b="1" kern="1200">
                <a:solidFill>
                  <a:srgbClr val="D140FE"/>
                </a:solidFill>
                <a:latin typeface="+mn-lt"/>
                <a:ea typeface="+mn-ea"/>
                <a:cs typeface="+mn-cs"/>
              </a:defRPr>
            </a:lvl5pPr>
            <a:lvl6pPr marL="2286000" indent="0" algn="ctr" defTabSz="914400" rtl="0" eaLnBrk="1" latinLnBrk="0" hangingPunct="1">
              <a:lnSpc>
                <a:spcPct val="100000"/>
              </a:lnSpc>
              <a:spcBef>
                <a:spcPts val="0"/>
              </a:spcBef>
              <a:buSzPct val="55000"/>
              <a:buFont typeface="SymbolPS" panose="05050102010607020607" pitchFamily="18" charset="2"/>
              <a:buNone/>
              <a:defRPr lang="fr-FR" sz="1600" b="1" kern="1200">
                <a:solidFill>
                  <a:srgbClr val="CD973F"/>
                </a:solidFill>
                <a:latin typeface="+mn-lt"/>
                <a:ea typeface="+mn-ea"/>
                <a:cs typeface="+mn-cs"/>
              </a:defRPr>
            </a:lvl6pPr>
            <a:lvl7pPr marL="2743200" indent="0" algn="ctr" defTabSz="914400" rtl="0" eaLnBrk="1" latinLnBrk="0" hangingPunct="1">
              <a:lnSpc>
                <a:spcPct val="100000"/>
              </a:lnSpc>
              <a:spcBef>
                <a:spcPts val="0"/>
              </a:spcBef>
              <a:buClr>
                <a:srgbClr val="808080"/>
              </a:buClr>
              <a:buFont typeface="Calibri" panose="020F0502020204030204" pitchFamily="34" charset="0"/>
              <a:buNone/>
              <a:defRPr sz="1600" b="1" kern="1200">
                <a:solidFill>
                  <a:srgbClr val="808080"/>
                </a:solidFill>
                <a:latin typeface="+mn-lt"/>
                <a:ea typeface="+mn-ea"/>
                <a:cs typeface="+mn-cs"/>
              </a:defRPr>
            </a:lvl7pPr>
            <a:lvl8pPr marL="3200400" indent="0" algn="ctr" defTabSz="914400" rtl="0" eaLnBrk="1" latinLnBrk="0" hangingPunct="1">
              <a:lnSpc>
                <a:spcPct val="100000"/>
              </a:lnSpc>
              <a:spcBef>
                <a:spcPts val="0"/>
              </a:spcBef>
              <a:buFont typeface="Arial" panose="020B0604020202020204" pitchFamily="34" charset="0"/>
              <a:buNone/>
              <a:defRPr sz="1600" b="1"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sz="2000" dirty="0">
                <a:solidFill>
                  <a:srgbClr val="BC8600"/>
                </a:solidFill>
              </a:rPr>
              <a:t>Ce document peut être visionné/téléchargé en son entier gratuitement à partir de : </a:t>
            </a:r>
            <a:r>
              <a:rPr lang="fr-FR" sz="2000" dirty="0">
                <a:solidFill>
                  <a:srgbClr val="000000"/>
                </a:solidFill>
                <a:hlinkClick r:id="rId3"/>
              </a:rPr>
              <a:t>http://www.rdlvgc01.fr/formation-catholique.html</a:t>
            </a:r>
            <a:endParaRPr lang="fr-FR" sz="2000" dirty="0">
              <a:solidFill>
                <a:srgbClr val="000000"/>
              </a:solidFill>
            </a:endParaRPr>
          </a:p>
          <a:p>
            <a:pPr algn="l"/>
            <a:r>
              <a:rPr lang="fr-FR" sz="2100" dirty="0">
                <a:solidFill>
                  <a:srgbClr val="BC8600"/>
                </a:solidFill>
              </a:rPr>
              <a:t>Ce document sous forme de vues provient de mon document sous format Word "Kit de survie catholique_N5" qui peut être visionné/téléchargé en son entier gratuitement à partir de la même adresse internet</a:t>
            </a:r>
          </a:p>
        </p:txBody>
      </p:sp>
    </p:spTree>
    <p:extLst>
      <p:ext uri="{BB962C8B-B14F-4D97-AF65-F5344CB8AC3E}">
        <p14:creationId xmlns:p14="http://schemas.microsoft.com/office/powerpoint/2010/main" val="3584923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988E-D39E-484B-A5AB-6EEFCD88F049}"/>
              </a:ext>
            </a:extLst>
          </p:cNvPr>
          <p:cNvSpPr>
            <a:spLocks noGrp="1"/>
          </p:cNvSpPr>
          <p:nvPr>
            <p:ph type="title"/>
          </p:nvPr>
        </p:nvSpPr>
        <p:spPr>
          <a:xfrm>
            <a:off x="119742" y="49188"/>
            <a:ext cx="11952515" cy="686308"/>
          </a:xfrm>
        </p:spPr>
        <p:txBody>
          <a:bodyPr/>
          <a:lstStyle/>
          <a:p>
            <a:r>
              <a:rPr lang="fr-FR" dirty="0"/>
              <a:t>Préambule</a:t>
            </a:r>
          </a:p>
        </p:txBody>
      </p:sp>
      <p:sp>
        <p:nvSpPr>
          <p:cNvPr id="3" name="Espace réservé du contenu 2">
            <a:extLst>
              <a:ext uri="{FF2B5EF4-FFF2-40B4-BE49-F238E27FC236}">
                <a16:creationId xmlns:a16="http://schemas.microsoft.com/office/drawing/2014/main" id="{4E82DEDE-7B51-4AC9-97ED-11D07076F2E4}"/>
              </a:ext>
            </a:extLst>
          </p:cNvPr>
          <p:cNvSpPr>
            <a:spLocks noGrp="1"/>
          </p:cNvSpPr>
          <p:nvPr>
            <p:ph idx="4294967295"/>
          </p:nvPr>
        </p:nvSpPr>
        <p:spPr>
          <a:xfrm>
            <a:off x="0" y="1232452"/>
            <a:ext cx="12192000" cy="5615560"/>
          </a:xfrm>
        </p:spPr>
        <p:txBody>
          <a:bodyPr>
            <a:normAutofit fontScale="92500" lnSpcReduction="20000"/>
          </a:bodyPr>
          <a:lstStyle/>
          <a:p>
            <a:r>
              <a:rPr lang="fr-FR" dirty="0"/>
              <a:t>Merci à chacun de voir les questions dans l’ordre qui lui convient</a:t>
            </a:r>
          </a:p>
          <a:p>
            <a:pPr lvl="2"/>
            <a:endParaRPr lang="fr-FR" sz="1700" dirty="0"/>
          </a:p>
          <a:p>
            <a:pPr lvl="2"/>
            <a:r>
              <a:rPr lang="fr-FR" dirty="0"/>
              <a:t>car </a:t>
            </a:r>
          </a:p>
          <a:p>
            <a:pPr lvl="4"/>
            <a:endParaRPr lang="fr-FR" sz="1100" dirty="0"/>
          </a:p>
          <a:p>
            <a:pPr lvl="4"/>
            <a:r>
              <a:rPr lang="fr-FR" dirty="0"/>
              <a:t>dans ce document l’ordre des questions abordées est un ordre en grande part de type "apologétique" (science de la “solidité des raisons de croire”)</a:t>
            </a:r>
          </a:p>
          <a:p>
            <a:pPr lvl="4"/>
            <a:endParaRPr lang="fr-FR" sz="1200" dirty="0"/>
          </a:p>
          <a:p>
            <a:pPr lvl="4"/>
            <a:r>
              <a:rPr lang="fr-FR" dirty="0"/>
              <a:t>ceci étant, le plus important c’est le contenu</a:t>
            </a:r>
          </a:p>
          <a:p>
            <a:pPr lvl="4"/>
            <a:endParaRPr lang="fr-FR" sz="900" dirty="0"/>
          </a:p>
          <a:p>
            <a:pPr lvl="5"/>
            <a:r>
              <a:rPr lang="fr-FR" dirty="0"/>
              <a:t>et le contenu, lui, concerne l’enseignement de l’Église Catholique</a:t>
            </a:r>
          </a:p>
          <a:p>
            <a:pPr lvl="2"/>
            <a:endParaRPr lang="fr-FR" sz="1300" dirty="0"/>
          </a:p>
          <a:p>
            <a:pPr lvl="2"/>
            <a:r>
              <a:rPr lang="fr-FR" dirty="0"/>
              <a:t>mais </a:t>
            </a:r>
          </a:p>
          <a:p>
            <a:pPr lvl="2"/>
            <a:endParaRPr lang="fr-FR" sz="1200" dirty="0"/>
          </a:p>
          <a:p>
            <a:pPr lvl="4"/>
            <a:r>
              <a:rPr lang="fr-FR" dirty="0"/>
              <a:t>notamment ceux parmi vous qui sont avant tout intéressés par un complément de formation sur telle(s) ou telle(s) question(s)</a:t>
            </a:r>
          </a:p>
          <a:p>
            <a:pPr lvl="4"/>
            <a:endParaRPr lang="fr-FR" sz="900" dirty="0"/>
          </a:p>
          <a:p>
            <a:pPr lvl="5"/>
            <a:r>
              <a:rPr lang="fr-FR" dirty="0"/>
              <a:t>libres à vous de voir les questions dans un autre ordre</a:t>
            </a:r>
          </a:p>
          <a:p>
            <a:pPr lvl="2"/>
            <a:endParaRPr lang="fr-FR" dirty="0"/>
          </a:p>
          <a:p>
            <a:pPr lvl="0"/>
            <a:endParaRPr lang="fr-FR" dirty="0"/>
          </a:p>
        </p:txBody>
      </p:sp>
      <p:sp>
        <p:nvSpPr>
          <p:cNvPr id="4" name="Espace réservé du numéro de diapositive 3">
            <a:extLst>
              <a:ext uri="{FF2B5EF4-FFF2-40B4-BE49-F238E27FC236}">
                <a16:creationId xmlns:a16="http://schemas.microsoft.com/office/drawing/2014/main" id="{849A1623-5F6F-4F95-8E2A-9A8589730398}"/>
              </a:ext>
            </a:extLst>
          </p:cNvPr>
          <p:cNvSpPr>
            <a:spLocks noGrp="1"/>
          </p:cNvSpPr>
          <p:nvPr>
            <p:ph type="sldNum" sz="quarter" idx="12"/>
          </p:nvPr>
        </p:nvSpPr>
        <p:spPr/>
        <p:txBody>
          <a:bodyPr/>
          <a:lstStyle/>
          <a:p>
            <a:fld id="{E57ECC14-826B-42E9-A453-4280D060BAD6}" type="slidenum">
              <a:rPr lang="fr-FR" smtClean="0"/>
              <a:t>2</a:t>
            </a:fld>
            <a:endParaRPr lang="fr-FR" dirty="0"/>
          </a:p>
        </p:txBody>
      </p:sp>
      <p:sp>
        <p:nvSpPr>
          <p:cNvPr id="5" name="Espace réservé de la date 4">
            <a:extLst>
              <a:ext uri="{FF2B5EF4-FFF2-40B4-BE49-F238E27FC236}">
                <a16:creationId xmlns:a16="http://schemas.microsoft.com/office/drawing/2014/main" id="{727568AE-136E-4023-AF6B-4351B696EBB5}"/>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58469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988E-D39E-484B-A5AB-6EEFCD88F049}"/>
              </a:ext>
            </a:extLst>
          </p:cNvPr>
          <p:cNvSpPr>
            <a:spLocks noGrp="1"/>
          </p:cNvSpPr>
          <p:nvPr>
            <p:ph type="title"/>
          </p:nvPr>
        </p:nvSpPr>
        <p:spPr>
          <a:xfrm>
            <a:off x="119742" y="49188"/>
            <a:ext cx="11952515" cy="686308"/>
          </a:xfrm>
        </p:spPr>
        <p:txBody>
          <a:bodyPr/>
          <a:lstStyle/>
          <a:p>
            <a:r>
              <a:rPr lang="fr-FR" dirty="0"/>
              <a:t>Préambule		</a:t>
            </a:r>
            <a:r>
              <a:rPr lang="fr-FR" sz="2400" dirty="0">
                <a:solidFill>
                  <a:schemeClr val="tx1"/>
                </a:solidFill>
              </a:rPr>
              <a:t>Suite</a:t>
            </a:r>
            <a:endParaRPr lang="fr-FR" dirty="0"/>
          </a:p>
        </p:txBody>
      </p:sp>
      <p:sp>
        <p:nvSpPr>
          <p:cNvPr id="3" name="Espace réservé du contenu 2">
            <a:extLst>
              <a:ext uri="{FF2B5EF4-FFF2-40B4-BE49-F238E27FC236}">
                <a16:creationId xmlns:a16="http://schemas.microsoft.com/office/drawing/2014/main" id="{4E82DEDE-7B51-4AC9-97ED-11D07076F2E4}"/>
              </a:ext>
            </a:extLst>
          </p:cNvPr>
          <p:cNvSpPr>
            <a:spLocks noGrp="1"/>
          </p:cNvSpPr>
          <p:nvPr>
            <p:ph idx="4294967295"/>
          </p:nvPr>
        </p:nvSpPr>
        <p:spPr>
          <a:xfrm>
            <a:off x="0" y="1397284"/>
            <a:ext cx="12192000" cy="5450727"/>
          </a:xfrm>
        </p:spPr>
        <p:txBody>
          <a:bodyPr>
            <a:normAutofit/>
          </a:bodyPr>
          <a:lstStyle/>
          <a:p>
            <a:r>
              <a:rPr lang="fr-FR" dirty="0"/>
              <a:t>La formation donnée dans ce document-ci présuppose normalement un minimum de connaissance du contenu de la foi chrétienne</a:t>
            </a:r>
          </a:p>
          <a:p>
            <a:pPr lvl="2"/>
            <a:r>
              <a:rPr lang="fr-FR" dirty="0"/>
              <a:t>exemple de minimum : celui reçu dans les catéchèses pour enfants et jeunes adolescents</a:t>
            </a:r>
          </a:p>
          <a:p>
            <a:pPr lvl="2"/>
            <a:r>
              <a:rPr lang="fr-FR" dirty="0"/>
              <a:t>néanmoins elle peut probablement être reçue, au moins en partie, par des personnes n’ayant aucune formation chrétienne</a:t>
            </a:r>
          </a:p>
          <a:p>
            <a:r>
              <a:rPr lang="fr-FR" dirty="0"/>
              <a:t>Les vues de ce document </a:t>
            </a:r>
          </a:p>
          <a:p>
            <a:pPr lvl="2"/>
            <a:r>
              <a:rPr lang="fr-FR" dirty="0"/>
              <a:t>sont des "copier/coller" du document intitulé </a:t>
            </a:r>
          </a:p>
          <a:p>
            <a:pPr lvl="4"/>
            <a:r>
              <a:rPr lang="fr-FR" dirty="0"/>
              <a:t>"Kit de survie catholique_N5"</a:t>
            </a:r>
          </a:p>
          <a:p>
            <a:pPr lvl="5"/>
            <a:r>
              <a:rPr lang="fr-FR" sz="2400" dirty="0"/>
              <a:t>qui peut être visionné/téléchargé en son entier gratuitement à partir de : </a:t>
            </a:r>
            <a:r>
              <a:rPr lang="fr-FR" sz="2400" dirty="0">
                <a:solidFill>
                  <a:srgbClr val="000000"/>
                </a:solidFill>
                <a:hlinkClick r:id="rId2"/>
              </a:rPr>
              <a:t>http://www.rdlvgc01.fr/formation-catholique.html</a:t>
            </a:r>
            <a:endParaRPr lang="fr-FR" sz="2400" dirty="0"/>
          </a:p>
          <a:p>
            <a:endParaRPr lang="fr-FR" dirty="0"/>
          </a:p>
          <a:p>
            <a:pPr lvl="2"/>
            <a:endParaRPr lang="fr-FR" dirty="0"/>
          </a:p>
          <a:p>
            <a:pPr lvl="0"/>
            <a:endParaRPr lang="fr-FR" dirty="0"/>
          </a:p>
        </p:txBody>
      </p:sp>
      <p:sp>
        <p:nvSpPr>
          <p:cNvPr id="4" name="Espace réservé du numéro de diapositive 3">
            <a:extLst>
              <a:ext uri="{FF2B5EF4-FFF2-40B4-BE49-F238E27FC236}">
                <a16:creationId xmlns:a16="http://schemas.microsoft.com/office/drawing/2014/main" id="{849A1623-5F6F-4F95-8E2A-9A8589730398}"/>
              </a:ext>
            </a:extLst>
          </p:cNvPr>
          <p:cNvSpPr>
            <a:spLocks noGrp="1"/>
          </p:cNvSpPr>
          <p:nvPr>
            <p:ph type="sldNum" sz="quarter" idx="12"/>
          </p:nvPr>
        </p:nvSpPr>
        <p:spPr/>
        <p:txBody>
          <a:bodyPr/>
          <a:lstStyle/>
          <a:p>
            <a:fld id="{E57ECC14-826B-42E9-A453-4280D060BAD6}" type="slidenum">
              <a:rPr lang="fr-FR" smtClean="0"/>
              <a:t>3</a:t>
            </a:fld>
            <a:endParaRPr lang="fr-FR" dirty="0"/>
          </a:p>
        </p:txBody>
      </p:sp>
      <p:sp>
        <p:nvSpPr>
          <p:cNvPr id="5" name="Espace réservé de la date 4">
            <a:extLst>
              <a:ext uri="{FF2B5EF4-FFF2-40B4-BE49-F238E27FC236}">
                <a16:creationId xmlns:a16="http://schemas.microsoft.com/office/drawing/2014/main" id="{727568AE-136E-4023-AF6B-4351B696EBB5}"/>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547964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988E-D39E-484B-A5AB-6EEFCD88F049}"/>
              </a:ext>
            </a:extLst>
          </p:cNvPr>
          <p:cNvSpPr>
            <a:spLocks noGrp="1"/>
          </p:cNvSpPr>
          <p:nvPr>
            <p:ph type="title"/>
          </p:nvPr>
        </p:nvSpPr>
        <p:spPr/>
        <p:txBody>
          <a:bodyPr/>
          <a:lstStyle/>
          <a:p>
            <a:r>
              <a:rPr lang="fr-FR" dirty="0"/>
              <a:t>Pourquoi s’intéresser à Dieu ?</a:t>
            </a:r>
          </a:p>
        </p:txBody>
      </p:sp>
      <p:sp>
        <p:nvSpPr>
          <p:cNvPr id="3" name="Espace réservé du contenu 2">
            <a:extLst>
              <a:ext uri="{FF2B5EF4-FFF2-40B4-BE49-F238E27FC236}">
                <a16:creationId xmlns:a16="http://schemas.microsoft.com/office/drawing/2014/main" id="{4E82DEDE-7B51-4AC9-97ED-11D07076F2E4}"/>
              </a:ext>
            </a:extLst>
          </p:cNvPr>
          <p:cNvSpPr>
            <a:spLocks noGrp="1"/>
          </p:cNvSpPr>
          <p:nvPr>
            <p:ph idx="4294967295"/>
          </p:nvPr>
        </p:nvSpPr>
        <p:spPr>
          <a:xfrm>
            <a:off x="0" y="1608880"/>
            <a:ext cx="12192000" cy="5239131"/>
          </a:xfrm>
        </p:spPr>
        <p:txBody>
          <a:bodyPr/>
          <a:lstStyle/>
          <a:p>
            <a:pPr lvl="0"/>
            <a:r>
              <a:rPr lang="fr-FR" dirty="0"/>
              <a:t>Est-ce que vous vous posez cette question ?</a:t>
            </a:r>
          </a:p>
          <a:p>
            <a:pPr lvl="2"/>
            <a:r>
              <a:rPr lang="fr-FR" dirty="0">
                <a:solidFill>
                  <a:schemeClr val="bg1"/>
                </a:solidFill>
                <a:highlight>
                  <a:srgbClr val="2DBE2D"/>
                </a:highlight>
              </a:rPr>
              <a:t>Vous</a:t>
            </a:r>
            <a:r>
              <a:rPr lang="fr-FR" dirty="0"/>
              <a:t> peut-être pas</a:t>
            </a:r>
          </a:p>
          <a:p>
            <a:pPr lvl="2"/>
            <a:r>
              <a:rPr lang="fr-FR" dirty="0"/>
              <a:t>Mais cela peut, peut-être, être utile pour </a:t>
            </a:r>
            <a:r>
              <a:rPr lang="fr-FR" dirty="0">
                <a:solidFill>
                  <a:schemeClr val="bg1"/>
                </a:solidFill>
                <a:highlight>
                  <a:srgbClr val="2DBE2D"/>
                </a:highlight>
              </a:rPr>
              <a:t>vos enfants</a:t>
            </a:r>
            <a:r>
              <a:rPr lang="fr-FR" dirty="0"/>
              <a:t> / petit-enfants / autres</a:t>
            </a:r>
          </a:p>
          <a:p>
            <a:pPr lvl="3"/>
            <a:r>
              <a:rPr lang="fr-FR" dirty="0"/>
              <a:t>Grand-ado / jeune adulte</a:t>
            </a:r>
          </a:p>
          <a:p>
            <a:pPr lvl="4"/>
            <a:r>
              <a:rPr lang="fr-FR" dirty="0"/>
              <a:t>Bien dans ses basquets / s’interroge sur le bien fondé de ce qu’il fait</a:t>
            </a:r>
          </a:p>
          <a:p>
            <a:pPr lvl="4"/>
            <a:r>
              <a:rPr lang="fr-FR" dirty="0"/>
              <a:t>Ou bien, début de "révolte" : à quoi ça rime tout ça ?</a:t>
            </a:r>
          </a:p>
          <a:p>
            <a:pPr lvl="2"/>
            <a:r>
              <a:rPr lang="fr-FR" dirty="0"/>
              <a:t>Et peut-être vous, de nouveau, un jour</a:t>
            </a:r>
          </a:p>
        </p:txBody>
      </p:sp>
      <p:sp>
        <p:nvSpPr>
          <p:cNvPr id="4" name="Espace réservé du numéro de diapositive 3">
            <a:extLst>
              <a:ext uri="{FF2B5EF4-FFF2-40B4-BE49-F238E27FC236}">
                <a16:creationId xmlns:a16="http://schemas.microsoft.com/office/drawing/2014/main" id="{849A1623-5F6F-4F95-8E2A-9A8589730398}"/>
              </a:ext>
            </a:extLst>
          </p:cNvPr>
          <p:cNvSpPr>
            <a:spLocks noGrp="1"/>
          </p:cNvSpPr>
          <p:nvPr>
            <p:ph type="sldNum" sz="quarter" idx="12"/>
          </p:nvPr>
        </p:nvSpPr>
        <p:spPr/>
        <p:txBody>
          <a:bodyPr/>
          <a:lstStyle/>
          <a:p>
            <a:fld id="{E57ECC14-826B-42E9-A453-4280D060BAD6}" type="slidenum">
              <a:rPr lang="fr-FR" smtClean="0"/>
              <a:t>4</a:t>
            </a:fld>
            <a:endParaRPr lang="fr-FR" dirty="0"/>
          </a:p>
        </p:txBody>
      </p:sp>
      <p:sp>
        <p:nvSpPr>
          <p:cNvPr id="5" name="Espace réservé de la date 4">
            <a:extLst>
              <a:ext uri="{FF2B5EF4-FFF2-40B4-BE49-F238E27FC236}">
                <a16:creationId xmlns:a16="http://schemas.microsoft.com/office/drawing/2014/main" id="{727568AE-136E-4023-AF6B-4351B696EBB5}"/>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285567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988E-D39E-484B-A5AB-6EEFCD88F049}"/>
              </a:ext>
            </a:extLst>
          </p:cNvPr>
          <p:cNvSpPr>
            <a:spLocks noGrp="1"/>
          </p:cNvSpPr>
          <p:nvPr>
            <p:ph type="title"/>
          </p:nvPr>
        </p:nvSpPr>
        <p:spPr>
          <a:xfrm>
            <a:off x="119742" y="49188"/>
            <a:ext cx="11952515" cy="646551"/>
          </a:xfrm>
        </p:spPr>
        <p:txBody>
          <a:bodyPr/>
          <a:lstStyle/>
          <a:p>
            <a:r>
              <a:rPr lang="fr-FR" dirty="0"/>
              <a:t>Pourquoi s’intéresser à Dieu ?</a:t>
            </a:r>
          </a:p>
        </p:txBody>
      </p:sp>
      <p:sp>
        <p:nvSpPr>
          <p:cNvPr id="3" name="Espace réservé du contenu 2">
            <a:extLst>
              <a:ext uri="{FF2B5EF4-FFF2-40B4-BE49-F238E27FC236}">
                <a16:creationId xmlns:a16="http://schemas.microsoft.com/office/drawing/2014/main" id="{4E82DEDE-7B51-4AC9-97ED-11D07076F2E4}"/>
              </a:ext>
            </a:extLst>
          </p:cNvPr>
          <p:cNvSpPr>
            <a:spLocks noGrp="1"/>
          </p:cNvSpPr>
          <p:nvPr>
            <p:ph idx="4294967295"/>
          </p:nvPr>
        </p:nvSpPr>
        <p:spPr>
          <a:xfrm>
            <a:off x="0" y="1043609"/>
            <a:ext cx="12192000" cy="5804402"/>
          </a:xfrm>
        </p:spPr>
        <p:txBody>
          <a:bodyPr>
            <a:normAutofit fontScale="92500" lnSpcReduction="20000"/>
          </a:bodyPr>
          <a:lstStyle/>
          <a:p>
            <a:r>
              <a:rPr lang="fr-FR" dirty="0">
                <a:solidFill>
                  <a:schemeClr val="bg1"/>
                </a:solidFill>
                <a:highlight>
                  <a:srgbClr val="0000EE"/>
                </a:highlight>
              </a:rPr>
              <a:t>Parce que Dieu seul est capable de donner le seul véritable bonheur, le bonheur plénier, la joie plénière.</a:t>
            </a:r>
          </a:p>
          <a:p>
            <a:pPr lvl="1"/>
            <a:r>
              <a:rPr lang="fr-FR" dirty="0"/>
              <a:t>Pas possible. Sinon tout le monde en parlerait</a:t>
            </a:r>
          </a:p>
          <a:p>
            <a:pPr lvl="1"/>
            <a:r>
              <a:rPr lang="fr-FR" dirty="0"/>
              <a:t>On voit beaucoup de gens heureux qui le sont sans Dieu</a:t>
            </a:r>
          </a:p>
          <a:p>
            <a:pPr lvl="1"/>
            <a:r>
              <a:rPr lang="fr-FR" dirty="0"/>
              <a:t>M’intéresser à Dieu pour ce qu’il m’apporte, n’est-ce pas une attitude intéressée et égoïste de ma part ?</a:t>
            </a:r>
          </a:p>
          <a:p>
            <a:r>
              <a:rPr lang="fr-FR" dirty="0">
                <a:solidFill>
                  <a:schemeClr val="bg1"/>
                </a:solidFill>
                <a:highlight>
                  <a:srgbClr val="0000EE"/>
                </a:highlight>
              </a:rPr>
              <a:t>L’existence de Dieu se démontre</a:t>
            </a:r>
          </a:p>
          <a:p>
            <a:pPr lvl="1"/>
            <a:r>
              <a:rPr lang="fr-FR" dirty="0"/>
              <a:t>Si c’était vrai, cela se saurait !</a:t>
            </a:r>
          </a:p>
          <a:p>
            <a:pPr lvl="1"/>
            <a:r>
              <a:rPr lang="fr-FR" dirty="0"/>
              <a:t>Même si c’est vrai, un Dieu qui laisse autant de mal, autant de souffrance, autant d’injustice dans le monde, un tel Dieu ne m’intéresse pas </a:t>
            </a:r>
          </a:p>
          <a:p>
            <a:pPr lvl="1"/>
            <a:r>
              <a:rPr lang="fr-FR" dirty="0"/>
              <a:t>Moi, dans ma relation à Dieu, je n’ai pas besoin de connaître la démonstration de l’existence de Dieu ou de savoir que l’existence de Dieu se démontre</a:t>
            </a:r>
          </a:p>
          <a:p>
            <a:r>
              <a:rPr lang="fr-FR" dirty="0"/>
              <a:t>Le problème du "Fidéisme"</a:t>
            </a:r>
          </a:p>
          <a:p>
            <a:pPr lvl="1"/>
            <a:endParaRPr lang="fr-FR" dirty="0"/>
          </a:p>
          <a:p>
            <a:pPr lvl="1"/>
            <a:endParaRPr lang="fr-FR" dirty="0"/>
          </a:p>
          <a:p>
            <a:pPr lvl="1"/>
            <a:endParaRPr lang="fr-FR" dirty="0"/>
          </a:p>
          <a:p>
            <a:pPr lvl="1"/>
            <a:endParaRPr lang="fr-FR" dirty="0"/>
          </a:p>
          <a:p>
            <a:pPr lvl="1"/>
            <a:endParaRPr lang="fr-FR" dirty="0"/>
          </a:p>
        </p:txBody>
      </p:sp>
      <p:sp>
        <p:nvSpPr>
          <p:cNvPr id="4" name="Espace réservé du numéro de diapositive 3">
            <a:extLst>
              <a:ext uri="{FF2B5EF4-FFF2-40B4-BE49-F238E27FC236}">
                <a16:creationId xmlns:a16="http://schemas.microsoft.com/office/drawing/2014/main" id="{BFAB8975-280F-4DD9-A848-F5DAD34E24B8}"/>
              </a:ext>
            </a:extLst>
          </p:cNvPr>
          <p:cNvSpPr>
            <a:spLocks noGrp="1"/>
          </p:cNvSpPr>
          <p:nvPr>
            <p:ph type="sldNum" sz="quarter" idx="12"/>
          </p:nvPr>
        </p:nvSpPr>
        <p:spPr/>
        <p:txBody>
          <a:bodyPr/>
          <a:lstStyle/>
          <a:p>
            <a:fld id="{E57ECC14-826B-42E9-A453-4280D060BAD6}" type="slidenum">
              <a:rPr lang="fr-FR" smtClean="0"/>
              <a:t>5</a:t>
            </a:fld>
            <a:endParaRPr lang="fr-FR" dirty="0"/>
          </a:p>
        </p:txBody>
      </p:sp>
      <p:sp>
        <p:nvSpPr>
          <p:cNvPr id="5" name="Espace réservé de la date 4">
            <a:extLst>
              <a:ext uri="{FF2B5EF4-FFF2-40B4-BE49-F238E27FC236}">
                <a16:creationId xmlns:a16="http://schemas.microsoft.com/office/drawing/2014/main" id="{41427DCB-1668-40A9-9B54-E03E178084F6}"/>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291723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988E-D39E-484B-A5AB-6EEFCD88F049}"/>
              </a:ext>
            </a:extLst>
          </p:cNvPr>
          <p:cNvSpPr>
            <a:spLocks noGrp="1"/>
          </p:cNvSpPr>
          <p:nvPr>
            <p:ph type="title"/>
          </p:nvPr>
        </p:nvSpPr>
        <p:spPr/>
        <p:txBody>
          <a:bodyPr/>
          <a:lstStyle/>
          <a:p>
            <a:r>
              <a:rPr lang="fr-FR" dirty="0"/>
              <a:t>Pourquoi s’intéresser à Dieu ?</a:t>
            </a:r>
          </a:p>
        </p:txBody>
      </p:sp>
      <p:sp>
        <p:nvSpPr>
          <p:cNvPr id="3" name="Espace réservé du contenu 2">
            <a:extLst>
              <a:ext uri="{FF2B5EF4-FFF2-40B4-BE49-F238E27FC236}">
                <a16:creationId xmlns:a16="http://schemas.microsoft.com/office/drawing/2014/main" id="{4E82DEDE-7B51-4AC9-97ED-11D07076F2E4}"/>
              </a:ext>
            </a:extLst>
          </p:cNvPr>
          <p:cNvSpPr>
            <a:spLocks noGrp="1"/>
          </p:cNvSpPr>
          <p:nvPr>
            <p:ph idx="4294967295"/>
          </p:nvPr>
        </p:nvSpPr>
        <p:spPr>
          <a:xfrm>
            <a:off x="0" y="1315092"/>
            <a:ext cx="12192000" cy="5532919"/>
          </a:xfrm>
        </p:spPr>
        <p:txBody>
          <a:bodyPr>
            <a:normAutofit/>
          </a:bodyPr>
          <a:lstStyle/>
          <a:p>
            <a:r>
              <a:rPr lang="fr-FR" dirty="0">
                <a:solidFill>
                  <a:schemeClr val="bg1"/>
                </a:solidFill>
                <a:highlight>
                  <a:srgbClr val="0000EE"/>
                </a:highlight>
              </a:rPr>
              <a:t>Parce que Dieu seul est capable de donner le seul véritable bonheur, le bonheur plénier, la joie plénière.</a:t>
            </a:r>
          </a:p>
          <a:p>
            <a:pPr lvl="1"/>
            <a:endParaRPr lang="fr-FR" dirty="0"/>
          </a:p>
          <a:p>
            <a:pPr lvl="1"/>
            <a:r>
              <a:rPr lang="fr-FR" dirty="0"/>
              <a:t>Pas possible. Sinon tout le monde en parlerait</a:t>
            </a:r>
          </a:p>
          <a:p>
            <a:pPr lvl="2"/>
            <a:endParaRPr lang="fr-FR" dirty="0"/>
          </a:p>
          <a:p>
            <a:pPr lvl="2"/>
            <a:r>
              <a:rPr lang="fr-FR" dirty="0"/>
              <a:t>Oui c’est vrai : silence presque total sur Dieu</a:t>
            </a:r>
          </a:p>
          <a:p>
            <a:pPr lvl="4"/>
            <a:r>
              <a:rPr lang="fr-FR" dirty="0"/>
              <a:t>"Silence sur l’essentiel" </a:t>
            </a:r>
          </a:p>
          <a:p>
            <a:pPr lvl="4"/>
            <a:endParaRPr lang="fr-FR" sz="2400" dirty="0"/>
          </a:p>
          <a:p>
            <a:pPr lvl="3"/>
            <a:r>
              <a:rPr lang="fr-FR" dirty="0"/>
              <a:t>Mais cela ne prouve rien.</a:t>
            </a:r>
          </a:p>
          <a:p>
            <a:pPr lvl="3"/>
            <a:r>
              <a:rPr lang="fr-FR" dirty="0"/>
              <a:t>le Diable "se marre" de voir que les hommes sont aussi peu intelligents</a:t>
            </a:r>
          </a:p>
        </p:txBody>
      </p:sp>
      <p:sp>
        <p:nvSpPr>
          <p:cNvPr id="4" name="Espace réservé du numéro de diapositive 3">
            <a:extLst>
              <a:ext uri="{FF2B5EF4-FFF2-40B4-BE49-F238E27FC236}">
                <a16:creationId xmlns:a16="http://schemas.microsoft.com/office/drawing/2014/main" id="{186B96EE-C53F-498A-B50B-BE9CA7CBA591}"/>
              </a:ext>
            </a:extLst>
          </p:cNvPr>
          <p:cNvSpPr>
            <a:spLocks noGrp="1"/>
          </p:cNvSpPr>
          <p:nvPr>
            <p:ph type="sldNum" sz="quarter" idx="12"/>
          </p:nvPr>
        </p:nvSpPr>
        <p:spPr/>
        <p:txBody>
          <a:bodyPr/>
          <a:lstStyle/>
          <a:p>
            <a:fld id="{E57ECC14-826B-42E9-A453-4280D060BAD6}" type="slidenum">
              <a:rPr lang="fr-FR" smtClean="0"/>
              <a:t>6</a:t>
            </a:fld>
            <a:endParaRPr lang="fr-FR" dirty="0"/>
          </a:p>
        </p:txBody>
      </p:sp>
      <p:sp>
        <p:nvSpPr>
          <p:cNvPr id="5" name="Espace réservé de la date 4">
            <a:extLst>
              <a:ext uri="{FF2B5EF4-FFF2-40B4-BE49-F238E27FC236}">
                <a16:creationId xmlns:a16="http://schemas.microsoft.com/office/drawing/2014/main" id="{6AEEF334-C520-48A0-93B3-48BB4F33BE07}"/>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882613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C06B32-3AA5-4478-A248-904211890773}"/>
              </a:ext>
            </a:extLst>
          </p:cNvPr>
          <p:cNvSpPr>
            <a:spLocks noGrp="1"/>
          </p:cNvSpPr>
          <p:nvPr>
            <p:ph type="title"/>
          </p:nvPr>
        </p:nvSpPr>
        <p:spPr>
          <a:xfrm>
            <a:off x="97971" y="131537"/>
            <a:ext cx="11952515" cy="821364"/>
          </a:xfrm>
        </p:spPr>
        <p:txBody>
          <a:bodyPr>
            <a:normAutofit/>
          </a:bodyPr>
          <a:lstStyle/>
          <a:p>
            <a:r>
              <a:rPr lang="fr-FR" dirty="0"/>
              <a:t>Pourquoi s’intéresser à Dieu ?		</a:t>
            </a:r>
            <a:r>
              <a:rPr lang="fr-FR" sz="3200" dirty="0">
                <a:solidFill>
                  <a:schemeClr val="tx1"/>
                </a:solidFill>
              </a:rPr>
              <a:t>Suite</a:t>
            </a:r>
            <a:endParaRPr lang="fr-FR" sz="3200" dirty="0"/>
          </a:p>
        </p:txBody>
      </p:sp>
      <p:sp>
        <p:nvSpPr>
          <p:cNvPr id="3" name="Espace réservé du contenu 2">
            <a:extLst>
              <a:ext uri="{FF2B5EF4-FFF2-40B4-BE49-F238E27FC236}">
                <a16:creationId xmlns:a16="http://schemas.microsoft.com/office/drawing/2014/main" id="{BC5217CC-B1F8-407B-A46A-1EB74231208D}"/>
              </a:ext>
            </a:extLst>
          </p:cNvPr>
          <p:cNvSpPr>
            <a:spLocks noGrp="1"/>
          </p:cNvSpPr>
          <p:nvPr>
            <p:ph idx="4294967295"/>
          </p:nvPr>
        </p:nvSpPr>
        <p:spPr>
          <a:xfrm>
            <a:off x="0" y="1093304"/>
            <a:ext cx="12192000" cy="5754708"/>
          </a:xfrm>
        </p:spPr>
        <p:txBody>
          <a:bodyPr>
            <a:noAutofit/>
          </a:bodyPr>
          <a:lstStyle/>
          <a:p>
            <a:pPr lvl="1"/>
            <a:r>
              <a:rPr lang="fr-FR" dirty="0"/>
              <a:t>On voit beaucoup de gens heureux qui le sont sans Dieu</a:t>
            </a:r>
          </a:p>
          <a:p>
            <a:pPr lvl="2"/>
            <a:endParaRPr lang="fr-FR" sz="1600" dirty="0"/>
          </a:p>
          <a:p>
            <a:pPr lvl="2"/>
            <a:r>
              <a:rPr lang="fr-FR" dirty="0"/>
              <a:t>Difficile de savoir de l’extérieur</a:t>
            </a:r>
          </a:p>
          <a:p>
            <a:pPr lvl="2"/>
            <a:endParaRPr lang="fr-FR" sz="1600" dirty="0"/>
          </a:p>
          <a:p>
            <a:pPr lvl="3"/>
            <a:r>
              <a:rPr lang="fr-FR" dirty="0"/>
              <a:t>Heureux ? ou "étourdis" par des activités et distractions superficielles ?</a:t>
            </a:r>
          </a:p>
          <a:p>
            <a:pPr lvl="3"/>
            <a:endParaRPr lang="fr-FR" sz="1600" dirty="0"/>
          </a:p>
          <a:p>
            <a:pPr lvl="4"/>
            <a:r>
              <a:rPr lang="fr-FR" dirty="0"/>
              <a:t>Et l’on se rend compte un jour que sa vie est vide, n’a pas de sens</a:t>
            </a:r>
          </a:p>
          <a:p>
            <a:pPr lvl="4"/>
            <a:endParaRPr lang="fr-FR" sz="1600" dirty="0"/>
          </a:p>
          <a:p>
            <a:pPr lvl="4"/>
            <a:r>
              <a:rPr lang="fr-FR" dirty="0"/>
              <a:t>A la première "vraiment grosse" épreuve on s’écroule</a:t>
            </a:r>
          </a:p>
          <a:p>
            <a:pPr lvl="4"/>
            <a:endParaRPr lang="fr-FR" sz="1600" dirty="0"/>
          </a:p>
          <a:p>
            <a:pPr lvl="4"/>
            <a:r>
              <a:rPr lang="fr-FR" dirty="0"/>
              <a:t>Aime-t-on vraiment ?</a:t>
            </a:r>
          </a:p>
          <a:p>
            <a:pPr lvl="6"/>
            <a:endParaRPr lang="fr-FR" dirty="0"/>
          </a:p>
        </p:txBody>
      </p:sp>
      <p:sp>
        <p:nvSpPr>
          <p:cNvPr id="4" name="Espace réservé du numéro de diapositive 3">
            <a:extLst>
              <a:ext uri="{FF2B5EF4-FFF2-40B4-BE49-F238E27FC236}">
                <a16:creationId xmlns:a16="http://schemas.microsoft.com/office/drawing/2014/main" id="{BCE76A3B-F4DA-4EA7-B59F-7DED761A17CA}"/>
              </a:ext>
            </a:extLst>
          </p:cNvPr>
          <p:cNvSpPr>
            <a:spLocks noGrp="1"/>
          </p:cNvSpPr>
          <p:nvPr>
            <p:ph type="sldNum" sz="quarter" idx="12"/>
          </p:nvPr>
        </p:nvSpPr>
        <p:spPr/>
        <p:txBody>
          <a:bodyPr/>
          <a:lstStyle/>
          <a:p>
            <a:fld id="{E57ECC14-826B-42E9-A453-4280D060BAD6}" type="slidenum">
              <a:rPr lang="fr-FR" smtClean="0"/>
              <a:t>7</a:t>
            </a:fld>
            <a:endParaRPr lang="fr-FR" dirty="0"/>
          </a:p>
        </p:txBody>
      </p:sp>
      <p:sp>
        <p:nvSpPr>
          <p:cNvPr id="5" name="Espace réservé de la date 4">
            <a:extLst>
              <a:ext uri="{FF2B5EF4-FFF2-40B4-BE49-F238E27FC236}">
                <a16:creationId xmlns:a16="http://schemas.microsoft.com/office/drawing/2014/main" id="{A797211C-53AA-4BAD-BBFC-0270D5291033}"/>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180973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D54E3E9-32C5-46CC-8B20-6EA5C9E91250}"/>
              </a:ext>
            </a:extLst>
          </p:cNvPr>
          <p:cNvSpPr>
            <a:spLocks noGrp="1"/>
          </p:cNvSpPr>
          <p:nvPr>
            <p:ph idx="4294967295"/>
          </p:nvPr>
        </p:nvSpPr>
        <p:spPr>
          <a:xfrm>
            <a:off x="0" y="1013792"/>
            <a:ext cx="12192000" cy="5834220"/>
          </a:xfrm>
        </p:spPr>
        <p:txBody>
          <a:bodyPr>
            <a:normAutofit fontScale="92500" lnSpcReduction="20000"/>
          </a:bodyPr>
          <a:lstStyle/>
          <a:p>
            <a:pPr lvl="6"/>
            <a:r>
              <a:rPr lang="fr-FR" dirty="0"/>
              <a:t>(Pape François) : "Dieu seul peut nous donner le vrai bonheur : c’est inutile de perdre notre temps à le chercher ailleurs : dans les richesses, dans les plaisirs, dans le pouvoir, dans la carrière…« </a:t>
            </a:r>
          </a:p>
          <a:p>
            <a:pPr lvl="4"/>
            <a:r>
              <a:rPr lang="fr-FR" dirty="0"/>
              <a:t>Ce qui ne veut pas dire du tout qu’il ne faille pas s’occuper de la vie terrestre, bien au contraire</a:t>
            </a:r>
          </a:p>
          <a:p>
            <a:pPr lvl="1"/>
            <a:r>
              <a:rPr lang="fr-FR" dirty="0"/>
              <a:t>M’intéresser à Dieu pour ce qu’il m’apporte, n’est-ce pas une attitude intéressée et égoïste de ma part ? </a:t>
            </a:r>
          </a:p>
          <a:p>
            <a:pPr lvl="2"/>
            <a:r>
              <a:rPr lang="fr-FR" dirty="0"/>
              <a:t>Si, </a:t>
            </a:r>
          </a:p>
          <a:p>
            <a:pPr lvl="3"/>
            <a:r>
              <a:rPr lang="fr-FR" dirty="0"/>
              <a:t>mais c’est mieux que rien</a:t>
            </a:r>
          </a:p>
          <a:p>
            <a:pPr lvl="3"/>
            <a:r>
              <a:rPr lang="fr-FR" dirty="0"/>
              <a:t>ce peut être un début</a:t>
            </a:r>
          </a:p>
          <a:p>
            <a:pPr lvl="4"/>
            <a:r>
              <a:rPr lang="fr-FR" dirty="0"/>
              <a:t>et il faut tendre vers : "aimer Dieu pour lui-même", comme le font les saints</a:t>
            </a:r>
          </a:p>
          <a:p>
            <a:pPr lvl="5"/>
            <a:r>
              <a:rPr lang="fr-FR" dirty="0"/>
              <a:t>et donc aussi : "aimer mon prochain"</a:t>
            </a:r>
          </a:p>
          <a:p>
            <a:pPr lvl="2"/>
            <a:endParaRPr lang="fr-FR" dirty="0"/>
          </a:p>
        </p:txBody>
      </p:sp>
      <p:sp>
        <p:nvSpPr>
          <p:cNvPr id="4" name="Titre 1">
            <a:extLst>
              <a:ext uri="{FF2B5EF4-FFF2-40B4-BE49-F238E27FC236}">
                <a16:creationId xmlns:a16="http://schemas.microsoft.com/office/drawing/2014/main" id="{1124FF16-10DC-4C17-9AA2-70225AAABD81}"/>
              </a:ext>
            </a:extLst>
          </p:cNvPr>
          <p:cNvSpPr>
            <a:spLocks noGrp="1"/>
          </p:cNvSpPr>
          <p:nvPr>
            <p:ph type="title"/>
          </p:nvPr>
        </p:nvSpPr>
        <p:spPr>
          <a:xfrm>
            <a:off x="97971" y="131537"/>
            <a:ext cx="11952515" cy="802114"/>
          </a:xfrm>
        </p:spPr>
        <p:txBody>
          <a:bodyPr>
            <a:normAutofit/>
          </a:bodyPr>
          <a:lstStyle/>
          <a:p>
            <a:r>
              <a:rPr lang="fr-FR" dirty="0"/>
              <a:t>Pourquoi s’intéresser à Dieu ?		</a:t>
            </a:r>
            <a:r>
              <a:rPr lang="fr-FR" sz="3200" dirty="0">
                <a:solidFill>
                  <a:schemeClr val="tx1"/>
                </a:solidFill>
              </a:rPr>
              <a:t>Suite</a:t>
            </a:r>
            <a:endParaRPr lang="fr-FR" sz="3200" dirty="0"/>
          </a:p>
        </p:txBody>
      </p:sp>
      <p:sp>
        <p:nvSpPr>
          <p:cNvPr id="2" name="Espace réservé du numéro de diapositive 1">
            <a:extLst>
              <a:ext uri="{FF2B5EF4-FFF2-40B4-BE49-F238E27FC236}">
                <a16:creationId xmlns:a16="http://schemas.microsoft.com/office/drawing/2014/main" id="{7089A03C-7BF2-45FF-A2D0-8FE2F1DB0AA6}"/>
              </a:ext>
            </a:extLst>
          </p:cNvPr>
          <p:cNvSpPr>
            <a:spLocks noGrp="1"/>
          </p:cNvSpPr>
          <p:nvPr>
            <p:ph type="sldNum" sz="quarter" idx="12"/>
          </p:nvPr>
        </p:nvSpPr>
        <p:spPr/>
        <p:txBody>
          <a:bodyPr/>
          <a:lstStyle/>
          <a:p>
            <a:fld id="{E57ECC14-826B-42E9-A453-4280D060BAD6}" type="slidenum">
              <a:rPr lang="fr-FR" smtClean="0"/>
              <a:t>8</a:t>
            </a:fld>
            <a:endParaRPr lang="fr-FR" dirty="0"/>
          </a:p>
        </p:txBody>
      </p:sp>
      <p:sp>
        <p:nvSpPr>
          <p:cNvPr id="5" name="Espace réservé de la date 4">
            <a:extLst>
              <a:ext uri="{FF2B5EF4-FFF2-40B4-BE49-F238E27FC236}">
                <a16:creationId xmlns:a16="http://schemas.microsoft.com/office/drawing/2014/main" id="{847E1DFF-E36E-4F28-9BA7-C11510C6766B}"/>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362097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2FF055-32A6-4F69-BC06-A7EAA4655A77}"/>
              </a:ext>
            </a:extLst>
          </p:cNvPr>
          <p:cNvSpPr>
            <a:spLocks noGrp="1"/>
          </p:cNvSpPr>
          <p:nvPr>
            <p:ph type="title"/>
          </p:nvPr>
        </p:nvSpPr>
        <p:spPr>
          <a:xfrm>
            <a:off x="97971" y="131536"/>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solidFill>
                  <a:schemeClr val="bg1"/>
                </a:solidFill>
                <a:highlight>
                  <a:srgbClr val="0000EE"/>
                </a:highlight>
              </a:rPr>
              <a:t>L’existence de Dieu se démontre</a:t>
            </a:r>
          </a:p>
        </p:txBody>
      </p:sp>
      <p:sp>
        <p:nvSpPr>
          <p:cNvPr id="3" name="Espace réservé du contenu 2">
            <a:extLst>
              <a:ext uri="{FF2B5EF4-FFF2-40B4-BE49-F238E27FC236}">
                <a16:creationId xmlns:a16="http://schemas.microsoft.com/office/drawing/2014/main" id="{B9FA48CB-8498-4C9F-9260-DAB1CF21BF5D}"/>
              </a:ext>
            </a:extLst>
          </p:cNvPr>
          <p:cNvSpPr>
            <a:spLocks noGrp="1"/>
          </p:cNvSpPr>
          <p:nvPr>
            <p:ph idx="4294967295"/>
          </p:nvPr>
        </p:nvSpPr>
        <p:spPr>
          <a:xfrm>
            <a:off x="0" y="1674796"/>
            <a:ext cx="12192000" cy="5173215"/>
          </a:xfrm>
        </p:spPr>
        <p:txBody>
          <a:bodyPr>
            <a:normAutofit/>
          </a:bodyPr>
          <a:lstStyle/>
          <a:p>
            <a:endParaRPr lang="fr-FR" sz="1000" dirty="0">
              <a:highlight>
                <a:srgbClr val="FFFF00"/>
              </a:highlight>
            </a:endParaRPr>
          </a:p>
          <a:p>
            <a:r>
              <a:rPr lang="fr-FR" dirty="0"/>
              <a:t>La “philosophie première” permet de découvrir </a:t>
            </a:r>
            <a:r>
              <a:rPr lang="fr-FR" dirty="0">
                <a:solidFill>
                  <a:schemeClr val="bg1"/>
                </a:solidFill>
                <a:highlight>
                  <a:srgbClr val="0000EE"/>
                </a:highlight>
              </a:rPr>
              <a:t>l’existence</a:t>
            </a:r>
            <a:r>
              <a:rPr lang="fr-FR" dirty="0"/>
              <a:t> d’un “Être premier”, que les religions appellent Dieu. </a:t>
            </a:r>
          </a:p>
          <a:p>
            <a:pPr lvl="3"/>
            <a:r>
              <a:rPr lang="fr-FR" dirty="0"/>
              <a:t>Allergie contre la philosophie ?</a:t>
            </a:r>
          </a:p>
          <a:p>
            <a:endParaRPr lang="fr-FR" sz="1400" dirty="0"/>
          </a:p>
          <a:p>
            <a:r>
              <a:rPr lang="fr-FR" dirty="0"/>
              <a:t>L’Église Catholique enseigne depuis toujours que l’intelligence humaine, par ses seules forces, a la capacité d’atteindre </a:t>
            </a:r>
            <a:r>
              <a:rPr lang="fr-FR" dirty="0">
                <a:solidFill>
                  <a:schemeClr val="bg1"/>
                </a:solidFill>
                <a:highlight>
                  <a:srgbClr val="0000EE"/>
                </a:highlight>
              </a:rPr>
              <a:t>l’existence</a:t>
            </a:r>
            <a:r>
              <a:rPr lang="fr-FR" dirty="0"/>
              <a:t> de Dieu</a:t>
            </a:r>
          </a:p>
          <a:p>
            <a:pPr lvl="3"/>
            <a:r>
              <a:rPr lang="fr-FR" dirty="0"/>
              <a:t>par ex. : CEC, n° 35 ; Rm 1, 19-20 ; Ac 14, 15. 17 ; Ac 17, 27-28 ; Sag 13, 1-9 ; dans de nombreux enseignements des Papes à travers les siècles et à notre époque ; etc.</a:t>
            </a:r>
          </a:p>
          <a:p>
            <a:pPr lvl="4"/>
            <a:endParaRPr lang="fr-FR" dirty="0"/>
          </a:p>
        </p:txBody>
      </p:sp>
      <p:sp>
        <p:nvSpPr>
          <p:cNvPr id="4" name="Espace réservé du numéro de diapositive 3">
            <a:extLst>
              <a:ext uri="{FF2B5EF4-FFF2-40B4-BE49-F238E27FC236}">
                <a16:creationId xmlns:a16="http://schemas.microsoft.com/office/drawing/2014/main" id="{A9F05569-539D-4AB8-ACE5-90A886BB5077}"/>
              </a:ext>
            </a:extLst>
          </p:cNvPr>
          <p:cNvSpPr>
            <a:spLocks noGrp="1"/>
          </p:cNvSpPr>
          <p:nvPr>
            <p:ph type="sldNum" sz="quarter" idx="12"/>
          </p:nvPr>
        </p:nvSpPr>
        <p:spPr/>
        <p:txBody>
          <a:bodyPr/>
          <a:lstStyle/>
          <a:p>
            <a:fld id="{E57ECC14-826B-42E9-A453-4280D060BAD6}" type="slidenum">
              <a:rPr lang="fr-FR" smtClean="0"/>
              <a:t>9</a:t>
            </a:fld>
            <a:endParaRPr lang="fr-FR" dirty="0"/>
          </a:p>
        </p:txBody>
      </p:sp>
      <p:sp>
        <p:nvSpPr>
          <p:cNvPr id="5" name="Espace réservé de la date 4">
            <a:extLst>
              <a:ext uri="{FF2B5EF4-FFF2-40B4-BE49-F238E27FC236}">
                <a16:creationId xmlns:a16="http://schemas.microsoft.com/office/drawing/2014/main" id="{4DAA2671-3890-4742-8619-1A8B65FFED7F}"/>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851901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FA48CB-8498-4C9F-9260-DAB1CF21BF5D}"/>
              </a:ext>
            </a:extLst>
          </p:cNvPr>
          <p:cNvSpPr>
            <a:spLocks noGrp="1"/>
          </p:cNvSpPr>
          <p:nvPr>
            <p:ph idx="4294967295"/>
          </p:nvPr>
        </p:nvSpPr>
        <p:spPr>
          <a:xfrm>
            <a:off x="0" y="2079057"/>
            <a:ext cx="12192000" cy="4768954"/>
          </a:xfrm>
        </p:spPr>
        <p:txBody>
          <a:bodyPr/>
          <a:lstStyle/>
          <a:p>
            <a:r>
              <a:rPr lang="fr-FR" dirty="0"/>
              <a:t>Ensuite, la “théologie naturelle” (elle fait partie de la philosophie) permet de découvrir </a:t>
            </a:r>
            <a:r>
              <a:rPr lang="fr-FR" dirty="0">
                <a:solidFill>
                  <a:schemeClr val="bg1"/>
                </a:solidFill>
                <a:highlight>
                  <a:srgbClr val="0000D7"/>
                </a:highlight>
              </a:rPr>
              <a:t>les manières d’exister </a:t>
            </a:r>
            <a:r>
              <a:rPr lang="fr-FR" dirty="0"/>
              <a:t>de l’Être premier : </a:t>
            </a:r>
          </a:p>
          <a:p>
            <a:pPr lvl="2"/>
            <a:r>
              <a:rPr lang="fr-FR" dirty="0"/>
              <a:t>l’Être Premier est pensée de la pensée, Lumière, Amour (Amour substantiel = Amour de l’amour), bonté substantielle, tout-puissant, infini, doux, tout à fait simple, éternel, omniprésent (la présence d’immensité de l’Être premier), unique.</a:t>
            </a:r>
          </a:p>
          <a:p>
            <a:endParaRPr lang="fr-FR" sz="1600" dirty="0"/>
          </a:p>
          <a:p>
            <a:r>
              <a:rPr lang="fr-FR" dirty="0"/>
              <a:t>Mais en revanche l’intelligence humaine sans la foi ne peut pas avoir connaissance de ce que Dieu </a:t>
            </a:r>
            <a:r>
              <a:rPr lang="fr-FR" dirty="0">
                <a:solidFill>
                  <a:schemeClr val="bg1"/>
                </a:solidFill>
                <a:highlight>
                  <a:srgbClr val="0000EE"/>
                </a:highlight>
              </a:rPr>
              <a:t>est en lui-même</a:t>
            </a:r>
            <a:r>
              <a:rPr lang="fr-FR" dirty="0"/>
              <a:t>.</a:t>
            </a:r>
          </a:p>
        </p:txBody>
      </p:sp>
      <p:sp>
        <p:nvSpPr>
          <p:cNvPr id="6" name="Titre 1">
            <a:extLst>
              <a:ext uri="{FF2B5EF4-FFF2-40B4-BE49-F238E27FC236}">
                <a16:creationId xmlns:a16="http://schemas.microsoft.com/office/drawing/2014/main" id="{97A88A56-A5BB-47E1-8D79-4B0E657D453A}"/>
              </a:ext>
            </a:extLst>
          </p:cNvPr>
          <p:cNvSpPr>
            <a:spLocks noGrp="1"/>
          </p:cNvSpPr>
          <p:nvPr>
            <p:ph type="title"/>
          </p:nvPr>
        </p:nvSpPr>
        <p:spPr>
          <a:xfrm>
            <a:off x="97971" y="131536"/>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7E6C3B65-6682-4485-BA20-FE879C7E7AED}"/>
              </a:ext>
            </a:extLst>
          </p:cNvPr>
          <p:cNvSpPr>
            <a:spLocks noGrp="1"/>
          </p:cNvSpPr>
          <p:nvPr>
            <p:ph type="sldNum" sz="quarter" idx="12"/>
          </p:nvPr>
        </p:nvSpPr>
        <p:spPr/>
        <p:txBody>
          <a:bodyPr/>
          <a:lstStyle/>
          <a:p>
            <a:fld id="{E57ECC14-826B-42E9-A453-4280D060BAD6}" type="slidenum">
              <a:rPr lang="fr-FR" smtClean="0"/>
              <a:t>10</a:t>
            </a:fld>
            <a:endParaRPr lang="fr-FR" dirty="0"/>
          </a:p>
        </p:txBody>
      </p:sp>
      <p:sp>
        <p:nvSpPr>
          <p:cNvPr id="4" name="Espace réservé de la date 3">
            <a:extLst>
              <a:ext uri="{FF2B5EF4-FFF2-40B4-BE49-F238E27FC236}">
                <a16:creationId xmlns:a16="http://schemas.microsoft.com/office/drawing/2014/main" id="{27576448-ADF7-4365-B861-42351E05D181}"/>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078610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490870"/>
            <a:ext cx="12192000" cy="5357140"/>
          </a:xfrm>
        </p:spPr>
        <p:txBody>
          <a:bodyPr>
            <a:normAutofit fontScale="92500" lnSpcReduction="10000"/>
          </a:bodyPr>
          <a:lstStyle/>
          <a:p>
            <a:r>
              <a:rPr lang="fr-FR" dirty="0"/>
              <a:t>Mais les lieux et les personnes capables de donner une bonne formation en philosophie première ne sont pas si nombreux que ça</a:t>
            </a:r>
          </a:p>
          <a:p>
            <a:r>
              <a:rPr lang="fr-FR" dirty="0"/>
              <a:t>Ce n’est pas réservé à une élite intellectuelle, mais ceux qui ne pourraient pas assimiler cette démonstration peuvent :</a:t>
            </a:r>
          </a:p>
          <a:p>
            <a:pPr lvl="2"/>
            <a:r>
              <a:rPr lang="fr-FR" dirty="0"/>
              <a:t>s’appuyer sur le fait que des personnes de référence (au plan intellectuel et au plan fidélité au Magistère de l’Église catholique) y sont arrivées </a:t>
            </a:r>
          </a:p>
          <a:p>
            <a:pPr lvl="2"/>
            <a:r>
              <a:rPr lang="fr-FR" dirty="0"/>
              <a:t>ou faire un acte de foi, parce que l’existence de Dieu est révélée</a:t>
            </a:r>
          </a:p>
          <a:p>
            <a:pPr lvl="2"/>
            <a:r>
              <a:rPr lang="fr-FR" dirty="0"/>
              <a:t>mais attention à ne pas confondre “faiblesse intellectuelle” et paresse : </a:t>
            </a:r>
          </a:p>
          <a:p>
            <a:pPr lvl="2"/>
            <a:endParaRPr lang="fr-FR" sz="1400" dirty="0"/>
          </a:p>
          <a:p>
            <a:pPr lvl="3"/>
            <a:r>
              <a:rPr lang="fr-FR" dirty="0"/>
              <a:t>Quand nous voyons tous les efforts que nous sommes capables de faire dans d’autres domaines… </a:t>
            </a:r>
          </a:p>
          <a:p>
            <a:endParaRPr lang="fr-FR" dirty="0"/>
          </a:p>
          <a:p>
            <a:pPr lvl="3"/>
            <a:endParaRPr lang="fr-FR" dirty="0"/>
          </a:p>
          <a:p>
            <a:endParaRPr lang="fr-FR" dirty="0"/>
          </a:p>
        </p:txBody>
      </p:sp>
      <p:sp>
        <p:nvSpPr>
          <p:cNvPr id="6" name="Titre 1">
            <a:extLst>
              <a:ext uri="{FF2B5EF4-FFF2-40B4-BE49-F238E27FC236}">
                <a16:creationId xmlns:a16="http://schemas.microsoft.com/office/drawing/2014/main" id="{CA8940B3-FF96-4642-8991-84797E71FEA2}"/>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A7F3C0E8-4A94-4005-A20E-7C5963F357AC}"/>
              </a:ext>
            </a:extLst>
          </p:cNvPr>
          <p:cNvSpPr>
            <a:spLocks noGrp="1"/>
          </p:cNvSpPr>
          <p:nvPr>
            <p:ph type="sldNum" sz="quarter" idx="12"/>
          </p:nvPr>
        </p:nvSpPr>
        <p:spPr/>
        <p:txBody>
          <a:bodyPr/>
          <a:lstStyle/>
          <a:p>
            <a:fld id="{E57ECC14-826B-42E9-A453-4280D060BAD6}" type="slidenum">
              <a:rPr lang="fr-FR" smtClean="0"/>
              <a:t>11</a:t>
            </a:fld>
            <a:endParaRPr lang="fr-FR" dirty="0"/>
          </a:p>
        </p:txBody>
      </p:sp>
      <p:sp>
        <p:nvSpPr>
          <p:cNvPr id="4" name="Espace réservé de la date 3">
            <a:extLst>
              <a:ext uri="{FF2B5EF4-FFF2-40B4-BE49-F238E27FC236}">
                <a16:creationId xmlns:a16="http://schemas.microsoft.com/office/drawing/2014/main" id="{2AD031D6-0EA8-4CFA-9A62-AE577BC64BC5}"/>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279141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918252"/>
            <a:ext cx="12192000" cy="4929758"/>
          </a:xfrm>
        </p:spPr>
        <p:txBody>
          <a:bodyPr>
            <a:noAutofit/>
          </a:bodyPr>
          <a:lstStyle/>
          <a:p>
            <a:pPr lvl="3"/>
            <a:endParaRPr lang="fr-FR" sz="1400" dirty="0"/>
          </a:p>
          <a:p>
            <a:pPr lvl="2"/>
            <a:r>
              <a:rPr lang="fr-FR" dirty="0"/>
              <a:t>Pour les grands-adolescents, il est peut-être nécessaire d’attendre encore quelques années, </a:t>
            </a:r>
          </a:p>
          <a:p>
            <a:pPr lvl="2"/>
            <a:endParaRPr lang="fr-FR" sz="1400" dirty="0"/>
          </a:p>
          <a:p>
            <a:pPr lvl="3"/>
            <a:r>
              <a:rPr lang="fr-FR" dirty="0"/>
              <a:t>Pour des raisons de “maturité” intellectuelle</a:t>
            </a:r>
          </a:p>
          <a:p>
            <a:pPr lvl="3"/>
            <a:endParaRPr lang="fr-FR" dirty="0"/>
          </a:p>
        </p:txBody>
      </p:sp>
      <p:sp>
        <p:nvSpPr>
          <p:cNvPr id="6" name="Titre 1">
            <a:extLst>
              <a:ext uri="{FF2B5EF4-FFF2-40B4-BE49-F238E27FC236}">
                <a16:creationId xmlns:a16="http://schemas.microsoft.com/office/drawing/2014/main" id="{CA8940B3-FF96-4642-8991-84797E71FEA2}"/>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B6FFC63F-842B-40F8-9EA5-75EFAEE0CB2F}"/>
              </a:ext>
            </a:extLst>
          </p:cNvPr>
          <p:cNvSpPr>
            <a:spLocks noGrp="1"/>
          </p:cNvSpPr>
          <p:nvPr>
            <p:ph type="sldNum" sz="quarter" idx="12"/>
          </p:nvPr>
        </p:nvSpPr>
        <p:spPr/>
        <p:txBody>
          <a:bodyPr/>
          <a:lstStyle/>
          <a:p>
            <a:fld id="{E57ECC14-826B-42E9-A453-4280D060BAD6}" type="slidenum">
              <a:rPr lang="fr-FR" smtClean="0"/>
              <a:t>12</a:t>
            </a:fld>
            <a:endParaRPr lang="fr-FR" dirty="0"/>
          </a:p>
        </p:txBody>
      </p:sp>
      <p:sp>
        <p:nvSpPr>
          <p:cNvPr id="4" name="Espace réservé de la date 3">
            <a:extLst>
              <a:ext uri="{FF2B5EF4-FFF2-40B4-BE49-F238E27FC236}">
                <a16:creationId xmlns:a16="http://schemas.microsoft.com/office/drawing/2014/main" id="{73CF9B32-4457-4BE0-8F97-AB3217A3C749}"/>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845665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841500"/>
            <a:ext cx="12192000" cy="5006510"/>
          </a:xfrm>
        </p:spPr>
        <p:txBody>
          <a:bodyPr>
            <a:normAutofit/>
          </a:bodyPr>
          <a:lstStyle/>
          <a:p>
            <a:r>
              <a:rPr lang="fr-FR" dirty="0"/>
              <a:t>Remarque : Suivant les expressions on parle : </a:t>
            </a:r>
          </a:p>
          <a:p>
            <a:pPr lvl="3"/>
            <a:r>
              <a:rPr lang="fr-FR" dirty="0"/>
              <a:t>de “démonstration” (il serait plus précis et plus juste de parler d’ “induction”), </a:t>
            </a:r>
          </a:p>
          <a:p>
            <a:pPr lvl="3"/>
            <a:r>
              <a:rPr lang="fr-FR" dirty="0"/>
              <a:t>ou de “preuves”, de “voies”, </a:t>
            </a:r>
          </a:p>
          <a:p>
            <a:pPr lvl="3"/>
            <a:endParaRPr lang="fr-FR" dirty="0"/>
          </a:p>
          <a:p>
            <a:pPr lvl="2"/>
            <a:r>
              <a:rPr lang="fr-FR" dirty="0"/>
              <a:t>mais dans tous les cas c’est pour dire : </a:t>
            </a:r>
          </a:p>
          <a:p>
            <a:pPr lvl="3"/>
            <a:r>
              <a:rPr lang="fr-FR" dirty="0"/>
              <a:t>l’intelligence humaine, par ses seules forces (c’est-à-dire sans le secours de la foi), est capable de découvrir qu’il existe nécessairement un “Être premier”, qui est aussi Créateur, etc., que les religions appellent : Dieu </a:t>
            </a:r>
          </a:p>
          <a:p>
            <a:pPr marL="900000" lvl="2" indent="0">
              <a:buNone/>
            </a:pPr>
            <a:endParaRPr lang="fr-FR" dirty="0"/>
          </a:p>
          <a:p>
            <a:pPr lvl="3"/>
            <a:endParaRPr lang="fr-FR" dirty="0"/>
          </a:p>
          <a:p>
            <a:endParaRPr lang="fr-FR" dirty="0"/>
          </a:p>
        </p:txBody>
      </p:sp>
      <p:sp>
        <p:nvSpPr>
          <p:cNvPr id="6" name="Titre 1">
            <a:extLst>
              <a:ext uri="{FF2B5EF4-FFF2-40B4-BE49-F238E27FC236}">
                <a16:creationId xmlns:a16="http://schemas.microsoft.com/office/drawing/2014/main" id="{CA8940B3-FF96-4642-8991-84797E71FEA2}"/>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944806DE-9F13-4B47-B78C-8F36A3D2D4A5}"/>
              </a:ext>
            </a:extLst>
          </p:cNvPr>
          <p:cNvSpPr>
            <a:spLocks noGrp="1"/>
          </p:cNvSpPr>
          <p:nvPr>
            <p:ph type="sldNum" sz="quarter" idx="12"/>
          </p:nvPr>
        </p:nvSpPr>
        <p:spPr/>
        <p:txBody>
          <a:bodyPr/>
          <a:lstStyle/>
          <a:p>
            <a:fld id="{E57ECC14-826B-42E9-A453-4280D060BAD6}" type="slidenum">
              <a:rPr lang="fr-FR" smtClean="0"/>
              <a:t>13</a:t>
            </a:fld>
            <a:endParaRPr lang="fr-FR" dirty="0"/>
          </a:p>
        </p:txBody>
      </p:sp>
      <p:sp>
        <p:nvSpPr>
          <p:cNvPr id="4" name="Espace réservé de la date 3">
            <a:extLst>
              <a:ext uri="{FF2B5EF4-FFF2-40B4-BE49-F238E27FC236}">
                <a16:creationId xmlns:a16="http://schemas.microsoft.com/office/drawing/2014/main" id="{75E487B9-8F82-4CE0-839F-30CC205059EF}"/>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511737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562100"/>
            <a:ext cx="12192000" cy="5285910"/>
          </a:xfrm>
        </p:spPr>
        <p:txBody>
          <a:bodyPr>
            <a:normAutofit/>
          </a:bodyPr>
          <a:lstStyle/>
          <a:p>
            <a:pPr lvl="2"/>
            <a:r>
              <a:rPr lang="fr-FR" dirty="0"/>
              <a:t>Au plan de la démonstration ce n’est pas le rôle d’un catéchisme de développer cette question qui à elle seule occuperait une place énorme ; en revanche c’est le rôle de la philosophie</a:t>
            </a:r>
          </a:p>
          <a:p>
            <a:pPr lvl="4"/>
            <a:r>
              <a:rPr lang="fr-FR" dirty="0"/>
              <a:t>(ne pas confondre "la philosophie" avec les "systèmes philosophiques", encore appelés "idéologies")</a:t>
            </a:r>
          </a:p>
          <a:p>
            <a:pPr lvl="2"/>
            <a:endParaRPr lang="fr-FR" sz="1000" dirty="0"/>
          </a:p>
          <a:p>
            <a:pPr lvl="3"/>
            <a:r>
              <a:rPr lang="fr-FR" dirty="0"/>
              <a:t>Et "la philosophie réaliste", dont fait partie "la philosophie première" (encore appelée "métaphysique"), a une démarche intellectuelle au moins aussi rigoureuse que les autres sciences les plus rigoureuses (mathématiques, physique, chimie, biologie)  </a:t>
            </a:r>
          </a:p>
          <a:p>
            <a:pPr lvl="3"/>
            <a:endParaRPr lang="fr-FR" dirty="0"/>
          </a:p>
          <a:p>
            <a:endParaRPr lang="fr-FR" dirty="0"/>
          </a:p>
        </p:txBody>
      </p:sp>
      <p:sp>
        <p:nvSpPr>
          <p:cNvPr id="6" name="Titre 1">
            <a:extLst>
              <a:ext uri="{FF2B5EF4-FFF2-40B4-BE49-F238E27FC236}">
                <a16:creationId xmlns:a16="http://schemas.microsoft.com/office/drawing/2014/main" id="{CA8940B3-FF96-4642-8991-84797E71FEA2}"/>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944806DE-9F13-4B47-B78C-8F36A3D2D4A5}"/>
              </a:ext>
            </a:extLst>
          </p:cNvPr>
          <p:cNvSpPr>
            <a:spLocks noGrp="1"/>
          </p:cNvSpPr>
          <p:nvPr>
            <p:ph type="sldNum" sz="quarter" idx="12"/>
          </p:nvPr>
        </p:nvSpPr>
        <p:spPr/>
        <p:txBody>
          <a:bodyPr/>
          <a:lstStyle/>
          <a:p>
            <a:fld id="{E57ECC14-826B-42E9-A453-4280D060BAD6}" type="slidenum">
              <a:rPr lang="fr-FR" smtClean="0"/>
              <a:t>14</a:t>
            </a:fld>
            <a:endParaRPr lang="fr-FR" dirty="0"/>
          </a:p>
        </p:txBody>
      </p:sp>
      <p:sp>
        <p:nvSpPr>
          <p:cNvPr id="4" name="Espace réservé de la date 3">
            <a:extLst>
              <a:ext uri="{FF2B5EF4-FFF2-40B4-BE49-F238E27FC236}">
                <a16:creationId xmlns:a16="http://schemas.microsoft.com/office/drawing/2014/main" id="{75E487B9-8F82-4CE0-839F-30CC205059EF}"/>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341903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2476072"/>
            <a:ext cx="12192000" cy="4371938"/>
          </a:xfrm>
        </p:spPr>
        <p:txBody>
          <a:bodyPr>
            <a:normAutofit/>
          </a:bodyPr>
          <a:lstStyle/>
          <a:p>
            <a:r>
              <a:rPr lang="fr-FR" dirty="0"/>
              <a:t>De plus il y a </a:t>
            </a:r>
            <a:r>
              <a:rPr lang="fr-FR" dirty="0">
                <a:effectLst/>
                <a:latin typeface="Calibri" panose="020F0502020204030204" pitchFamily="34" charset="0"/>
                <a:ea typeface="Calibri" panose="020F0502020204030204" pitchFamily="34" charset="0"/>
                <a:cs typeface="Arial" panose="020B0604020202020204" pitchFamily="34" charset="0"/>
              </a:rPr>
              <a:t>—</a:t>
            </a:r>
            <a:r>
              <a:rPr lang="fr-FR" dirty="0"/>
              <a:t>et c’est très important</a:t>
            </a:r>
            <a:r>
              <a:rPr lang="fr-FR" dirty="0">
                <a:effectLst/>
                <a:latin typeface="Calibri" panose="020F0502020204030204" pitchFamily="34" charset="0"/>
                <a:ea typeface="Calibri" panose="020F0502020204030204" pitchFamily="34" charset="0"/>
                <a:cs typeface="Arial" panose="020B0604020202020204" pitchFamily="34" charset="0"/>
              </a:rPr>
              <a:t>—</a:t>
            </a:r>
            <a:r>
              <a:rPr lang="fr-FR" dirty="0"/>
              <a:t> :</a:t>
            </a:r>
          </a:p>
          <a:p>
            <a:pPr lvl="2"/>
            <a:r>
              <a:rPr lang="fr-FR" dirty="0"/>
              <a:t>l’étude, en particulier au plan historique, de l’existence de Jésus et de la crédibilité des évangiles, c’est du solide !</a:t>
            </a:r>
          </a:p>
          <a:p>
            <a:pPr lvl="3"/>
            <a:endParaRPr lang="fr-FR" dirty="0"/>
          </a:p>
          <a:p>
            <a:endParaRPr lang="fr-FR" dirty="0"/>
          </a:p>
        </p:txBody>
      </p:sp>
      <p:sp>
        <p:nvSpPr>
          <p:cNvPr id="6" name="Titre 1">
            <a:extLst>
              <a:ext uri="{FF2B5EF4-FFF2-40B4-BE49-F238E27FC236}">
                <a16:creationId xmlns:a16="http://schemas.microsoft.com/office/drawing/2014/main" id="{CA8940B3-FF96-4642-8991-84797E71FEA2}"/>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944806DE-9F13-4B47-B78C-8F36A3D2D4A5}"/>
              </a:ext>
            </a:extLst>
          </p:cNvPr>
          <p:cNvSpPr>
            <a:spLocks noGrp="1"/>
          </p:cNvSpPr>
          <p:nvPr>
            <p:ph type="sldNum" sz="quarter" idx="12"/>
          </p:nvPr>
        </p:nvSpPr>
        <p:spPr/>
        <p:txBody>
          <a:bodyPr/>
          <a:lstStyle/>
          <a:p>
            <a:fld id="{E57ECC14-826B-42E9-A453-4280D060BAD6}" type="slidenum">
              <a:rPr lang="fr-FR" smtClean="0"/>
              <a:t>15</a:t>
            </a:fld>
            <a:endParaRPr lang="fr-FR" dirty="0"/>
          </a:p>
        </p:txBody>
      </p:sp>
      <p:sp>
        <p:nvSpPr>
          <p:cNvPr id="4" name="Espace réservé de la date 3">
            <a:extLst>
              <a:ext uri="{FF2B5EF4-FFF2-40B4-BE49-F238E27FC236}">
                <a16:creationId xmlns:a16="http://schemas.microsoft.com/office/drawing/2014/main" id="{75E487B9-8F82-4CE0-839F-30CC205059EF}"/>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830696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848678"/>
            <a:ext cx="12192000" cy="4999333"/>
          </a:xfrm>
        </p:spPr>
        <p:txBody>
          <a:bodyPr>
            <a:normAutofit/>
          </a:bodyPr>
          <a:lstStyle/>
          <a:p>
            <a:pPr lvl="1"/>
            <a:r>
              <a:rPr lang="fr-FR" dirty="0"/>
              <a:t>Si c’était vrai, cela se saurait !</a:t>
            </a:r>
          </a:p>
          <a:p>
            <a:pPr lvl="2"/>
            <a:r>
              <a:rPr lang="fr-FR" dirty="0"/>
              <a:t>C’est vrai : l’existence de Dieu se démontre. Et pourtant c’est non-connu ou c’est combattu par presque tout le monde</a:t>
            </a:r>
          </a:p>
          <a:p>
            <a:pPr lvl="3"/>
            <a:r>
              <a:rPr lang="fr-FR" dirty="0"/>
              <a:t>Or, suivant que Dieu existe ou n’existe pas, cela change tout, au plan de la vie de chacun de nous et au plan vie de notre société</a:t>
            </a:r>
          </a:p>
          <a:p>
            <a:pPr lvl="4"/>
            <a:r>
              <a:rPr lang="fr-FR" dirty="0"/>
              <a:t>Est-il juste et honnête que ceux qui "formatent" de fait notre société comme si Dieu n’existait pas, fassent ainsi alors qu’ils ne sont pas capables de démontrer qu’il n’existe pas ? </a:t>
            </a:r>
          </a:p>
          <a:p>
            <a:pPr lvl="3"/>
            <a:endParaRPr lang="fr-FR" dirty="0"/>
          </a:p>
          <a:p>
            <a:pPr lvl="3"/>
            <a:endParaRPr lang="fr-FR" dirty="0"/>
          </a:p>
          <a:p>
            <a:endParaRPr lang="fr-FR" dirty="0"/>
          </a:p>
        </p:txBody>
      </p:sp>
      <p:sp>
        <p:nvSpPr>
          <p:cNvPr id="6" name="Titre 1">
            <a:extLst>
              <a:ext uri="{FF2B5EF4-FFF2-40B4-BE49-F238E27FC236}">
                <a16:creationId xmlns:a16="http://schemas.microsoft.com/office/drawing/2014/main" id="{D77CD09B-28E8-4A22-9740-90158C2B2531}"/>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5BB03364-AEA3-494F-B2A0-F64C647A6A30}"/>
              </a:ext>
            </a:extLst>
          </p:cNvPr>
          <p:cNvSpPr>
            <a:spLocks noGrp="1"/>
          </p:cNvSpPr>
          <p:nvPr>
            <p:ph type="sldNum" sz="quarter" idx="12"/>
          </p:nvPr>
        </p:nvSpPr>
        <p:spPr/>
        <p:txBody>
          <a:bodyPr/>
          <a:lstStyle/>
          <a:p>
            <a:fld id="{E57ECC14-826B-42E9-A453-4280D060BAD6}" type="slidenum">
              <a:rPr lang="fr-FR" smtClean="0"/>
              <a:t>16</a:t>
            </a:fld>
            <a:endParaRPr lang="fr-FR" dirty="0"/>
          </a:p>
        </p:txBody>
      </p:sp>
      <p:sp>
        <p:nvSpPr>
          <p:cNvPr id="4" name="Espace réservé de la date 3">
            <a:extLst>
              <a:ext uri="{FF2B5EF4-FFF2-40B4-BE49-F238E27FC236}">
                <a16:creationId xmlns:a16="http://schemas.microsoft.com/office/drawing/2014/main" id="{9C4F716D-B4B8-4D8D-9772-AE1AFF0A00FA}"/>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067655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F2321B-644E-49BE-B011-26257EE77004}"/>
              </a:ext>
            </a:extLst>
          </p:cNvPr>
          <p:cNvSpPr>
            <a:spLocks noGrp="1"/>
          </p:cNvSpPr>
          <p:nvPr>
            <p:ph idx="4294967295"/>
          </p:nvPr>
        </p:nvSpPr>
        <p:spPr>
          <a:xfrm>
            <a:off x="0" y="1391478"/>
            <a:ext cx="12192000" cy="5456533"/>
          </a:xfrm>
        </p:spPr>
        <p:txBody>
          <a:bodyPr>
            <a:normAutofit lnSpcReduction="10000"/>
          </a:bodyPr>
          <a:lstStyle/>
          <a:p>
            <a:pPr lvl="2"/>
            <a:r>
              <a:rPr lang="fr-FR" dirty="0"/>
              <a:t>En réalité, nier </a:t>
            </a:r>
            <a:r>
              <a:rPr lang="fr-FR" dirty="0">
                <a:solidFill>
                  <a:schemeClr val="bg1"/>
                </a:solidFill>
                <a:highlight>
                  <a:srgbClr val="2DBE2D"/>
                </a:highlight>
              </a:rPr>
              <a:t>l’existence</a:t>
            </a:r>
            <a:r>
              <a:rPr lang="fr-FR" dirty="0"/>
              <a:t> de Dieu, ou se montrer indifférent à cette question, cela provient :</a:t>
            </a:r>
          </a:p>
          <a:p>
            <a:pPr lvl="3"/>
            <a:r>
              <a:rPr lang="fr-FR" dirty="0"/>
              <a:t>Toujours d’une attitude passionnelle, de raisons passionnelles</a:t>
            </a:r>
          </a:p>
          <a:p>
            <a:pPr lvl="4"/>
            <a:r>
              <a:rPr lang="fr-FR" dirty="0"/>
              <a:t>Existence du mal, blessures personnelles profondes, choses qui révoltent, etc.</a:t>
            </a:r>
          </a:p>
          <a:p>
            <a:pPr lvl="4"/>
            <a:r>
              <a:rPr lang="fr-FR" dirty="0"/>
              <a:t>Ou parce que ce que Dieu demande ne nous plaît pas du tout</a:t>
            </a:r>
          </a:p>
          <a:p>
            <a:pPr lvl="4"/>
            <a:r>
              <a:rPr lang="fr-FR" dirty="0"/>
              <a:t>Ou une connaissance de Dieu à travers de fausses images de Dieu</a:t>
            </a:r>
          </a:p>
          <a:p>
            <a:pPr lvl="3"/>
            <a:r>
              <a:rPr lang="fr-FR" dirty="0"/>
              <a:t>Jamais de l’intelligence</a:t>
            </a:r>
          </a:p>
          <a:p>
            <a:pPr lvl="4"/>
            <a:r>
              <a:rPr lang="fr-FR" dirty="0"/>
              <a:t>Personne ne démontre que Dieu n’existe pas </a:t>
            </a:r>
          </a:p>
          <a:p>
            <a:pPr lvl="5"/>
            <a:r>
              <a:rPr lang="fr-FR" dirty="0"/>
              <a:t>(Et pour cause ! Puisque l’intelligence humaine est capable de démontrer qu’il existe)</a:t>
            </a:r>
          </a:p>
          <a:p>
            <a:endParaRPr lang="fr-FR" dirty="0"/>
          </a:p>
        </p:txBody>
      </p:sp>
      <p:sp>
        <p:nvSpPr>
          <p:cNvPr id="6" name="Titre 1">
            <a:extLst>
              <a:ext uri="{FF2B5EF4-FFF2-40B4-BE49-F238E27FC236}">
                <a16:creationId xmlns:a16="http://schemas.microsoft.com/office/drawing/2014/main" id="{D77CD09B-28E8-4A22-9740-90158C2B2531}"/>
              </a:ext>
            </a:extLst>
          </p:cNvPr>
          <p:cNvSpPr>
            <a:spLocks noGrp="1"/>
          </p:cNvSpPr>
          <p:nvPr>
            <p:ph type="title"/>
          </p:nvPr>
        </p:nvSpPr>
        <p:spPr>
          <a:xfrm>
            <a:off x="119742" y="44911"/>
            <a:ext cx="11952515" cy="1167664"/>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5BB03364-AEA3-494F-B2A0-F64C647A6A30}"/>
              </a:ext>
            </a:extLst>
          </p:cNvPr>
          <p:cNvSpPr>
            <a:spLocks noGrp="1"/>
          </p:cNvSpPr>
          <p:nvPr>
            <p:ph type="sldNum" sz="quarter" idx="12"/>
          </p:nvPr>
        </p:nvSpPr>
        <p:spPr/>
        <p:txBody>
          <a:bodyPr/>
          <a:lstStyle/>
          <a:p>
            <a:fld id="{E57ECC14-826B-42E9-A453-4280D060BAD6}" type="slidenum">
              <a:rPr lang="fr-FR" smtClean="0"/>
              <a:t>17</a:t>
            </a:fld>
            <a:endParaRPr lang="fr-FR" dirty="0"/>
          </a:p>
        </p:txBody>
      </p:sp>
      <p:sp>
        <p:nvSpPr>
          <p:cNvPr id="4" name="Espace réservé de la date 3">
            <a:extLst>
              <a:ext uri="{FF2B5EF4-FFF2-40B4-BE49-F238E27FC236}">
                <a16:creationId xmlns:a16="http://schemas.microsoft.com/office/drawing/2014/main" id="{9C4F716D-B4B8-4D8D-9772-AE1AFF0A00FA}"/>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121082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38AB57D-5440-493B-A1E1-E7BF2401F7D1}"/>
              </a:ext>
            </a:extLst>
          </p:cNvPr>
          <p:cNvSpPr>
            <a:spLocks noGrp="1"/>
          </p:cNvSpPr>
          <p:nvPr>
            <p:ph idx="4294967295"/>
          </p:nvPr>
        </p:nvSpPr>
        <p:spPr>
          <a:xfrm>
            <a:off x="0" y="1391478"/>
            <a:ext cx="12192000" cy="5456534"/>
          </a:xfrm>
        </p:spPr>
        <p:txBody>
          <a:bodyPr>
            <a:noAutofit/>
          </a:bodyPr>
          <a:lstStyle/>
          <a:p>
            <a:pPr lvl="1"/>
            <a:r>
              <a:rPr lang="fr-FR" dirty="0"/>
              <a:t>Même si c’est vrai, un Dieu qui laisse autant de mal, autant de souffrance, autant d’injustice dans le monde, un tel Dieu ne m’intéresse pas </a:t>
            </a:r>
          </a:p>
          <a:p>
            <a:pPr lvl="2"/>
            <a:r>
              <a:rPr lang="fr-FR" dirty="0"/>
              <a:t>C’est clair que le mal, la souffrance, la mort, sont un terrible scandale !</a:t>
            </a:r>
          </a:p>
          <a:p>
            <a:pPr lvl="3"/>
            <a:r>
              <a:rPr lang="fr-FR" dirty="0"/>
              <a:t>Et c’est là la source principale, du moins déclarée, de l’athéisme</a:t>
            </a:r>
          </a:p>
          <a:p>
            <a:pPr lvl="5"/>
            <a:r>
              <a:rPr lang="fr-FR" dirty="0"/>
              <a:t>“du moins déclarée” = parce qu’en réalité la source la plus profonde, même si l’on n’en est pas bien conscient, c’est l’orgueil</a:t>
            </a:r>
          </a:p>
          <a:p>
            <a:pPr lvl="2"/>
            <a:r>
              <a:rPr lang="fr-FR" dirty="0"/>
              <a:t>La terrible question du mal sera abordée au chapitre suivant</a:t>
            </a:r>
          </a:p>
        </p:txBody>
      </p:sp>
      <p:sp>
        <p:nvSpPr>
          <p:cNvPr id="7" name="Titre 1">
            <a:extLst>
              <a:ext uri="{FF2B5EF4-FFF2-40B4-BE49-F238E27FC236}">
                <a16:creationId xmlns:a16="http://schemas.microsoft.com/office/drawing/2014/main" id="{EF64A3F3-2074-4A58-BE15-969EBC5C6766}"/>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2451D43E-B7A3-4453-9F57-5E6D50097DFC}"/>
              </a:ext>
            </a:extLst>
          </p:cNvPr>
          <p:cNvSpPr>
            <a:spLocks noGrp="1"/>
          </p:cNvSpPr>
          <p:nvPr>
            <p:ph type="sldNum" sz="quarter" idx="12"/>
          </p:nvPr>
        </p:nvSpPr>
        <p:spPr/>
        <p:txBody>
          <a:bodyPr/>
          <a:lstStyle/>
          <a:p>
            <a:fld id="{E57ECC14-826B-42E9-A453-4280D060BAD6}" type="slidenum">
              <a:rPr lang="fr-FR" smtClean="0"/>
              <a:t>18</a:t>
            </a:fld>
            <a:endParaRPr lang="fr-FR" dirty="0"/>
          </a:p>
        </p:txBody>
      </p:sp>
      <p:sp>
        <p:nvSpPr>
          <p:cNvPr id="4" name="Espace réservé de la date 3">
            <a:extLst>
              <a:ext uri="{FF2B5EF4-FFF2-40B4-BE49-F238E27FC236}">
                <a16:creationId xmlns:a16="http://schemas.microsoft.com/office/drawing/2014/main" id="{34EAB5F6-A0BD-4CCE-9FDD-E50A3F48E0A0}"/>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8418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E0153E-BFF1-40F1-86EC-AD1BA6588042}"/>
              </a:ext>
            </a:extLst>
          </p:cNvPr>
          <p:cNvSpPr>
            <a:spLocks noGrp="1"/>
          </p:cNvSpPr>
          <p:nvPr>
            <p:ph idx="4294967295"/>
          </p:nvPr>
        </p:nvSpPr>
        <p:spPr>
          <a:xfrm>
            <a:off x="0" y="1608880"/>
            <a:ext cx="12192000" cy="5239131"/>
          </a:xfrm>
        </p:spPr>
        <p:txBody>
          <a:bodyPr/>
          <a:lstStyle/>
          <a:p>
            <a:pPr lvl="1"/>
            <a:r>
              <a:rPr lang="fr-FR" dirty="0"/>
              <a:t>Moi, dans ma relation à Dieu, je n’ai pas besoin de connaître la démonstration de l’existence de Dieu ou de savoir que l’existence de Dieu se démontre</a:t>
            </a:r>
          </a:p>
          <a:p>
            <a:pPr lvl="1"/>
            <a:endParaRPr lang="fr-FR" dirty="0"/>
          </a:p>
          <a:p>
            <a:pPr lvl="2"/>
            <a:r>
              <a:rPr lang="fr-FR" dirty="0"/>
              <a:t>Peut-on croire en ce que dit/enseigne quelqu’un si l’on ne sait pas que ce quelqu’un a existé ou existe ?</a:t>
            </a:r>
          </a:p>
          <a:p>
            <a:pPr lvl="2"/>
            <a:endParaRPr lang="fr-FR" dirty="0"/>
          </a:p>
          <a:p>
            <a:pPr lvl="2"/>
            <a:r>
              <a:rPr lang="fr-FR" dirty="0"/>
              <a:t>Nos enfants, eux, en auront peut-être besoin pour eux-mêmes</a:t>
            </a:r>
          </a:p>
          <a:p>
            <a:pPr lvl="2"/>
            <a:endParaRPr lang="fr-FR" dirty="0"/>
          </a:p>
        </p:txBody>
      </p:sp>
      <p:sp>
        <p:nvSpPr>
          <p:cNvPr id="4" name="Titre 1">
            <a:extLst>
              <a:ext uri="{FF2B5EF4-FFF2-40B4-BE49-F238E27FC236}">
                <a16:creationId xmlns:a16="http://schemas.microsoft.com/office/drawing/2014/main" id="{492996FD-0016-40A2-A906-CD86CABB1B17}"/>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233AC927-150D-4DD6-9A36-72C85D869FD6}"/>
              </a:ext>
            </a:extLst>
          </p:cNvPr>
          <p:cNvSpPr>
            <a:spLocks noGrp="1"/>
          </p:cNvSpPr>
          <p:nvPr>
            <p:ph type="sldNum" sz="quarter" idx="12"/>
          </p:nvPr>
        </p:nvSpPr>
        <p:spPr/>
        <p:txBody>
          <a:bodyPr/>
          <a:lstStyle/>
          <a:p>
            <a:fld id="{E57ECC14-826B-42E9-A453-4280D060BAD6}" type="slidenum">
              <a:rPr lang="fr-FR" smtClean="0"/>
              <a:t>19</a:t>
            </a:fld>
            <a:endParaRPr lang="fr-FR" dirty="0"/>
          </a:p>
        </p:txBody>
      </p:sp>
      <p:sp>
        <p:nvSpPr>
          <p:cNvPr id="5" name="Espace réservé de la date 4">
            <a:extLst>
              <a:ext uri="{FF2B5EF4-FFF2-40B4-BE49-F238E27FC236}">
                <a16:creationId xmlns:a16="http://schemas.microsoft.com/office/drawing/2014/main" id="{5EA38495-2D9B-4F71-A806-E5E97D64F641}"/>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60100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E0153E-BFF1-40F1-86EC-AD1BA6588042}"/>
              </a:ext>
            </a:extLst>
          </p:cNvPr>
          <p:cNvSpPr>
            <a:spLocks noGrp="1"/>
          </p:cNvSpPr>
          <p:nvPr>
            <p:ph idx="4294967295"/>
          </p:nvPr>
        </p:nvSpPr>
        <p:spPr>
          <a:xfrm>
            <a:off x="0" y="1560443"/>
            <a:ext cx="12192000" cy="5287569"/>
          </a:xfrm>
        </p:spPr>
        <p:txBody>
          <a:bodyPr>
            <a:normAutofit/>
          </a:bodyPr>
          <a:lstStyle/>
          <a:p>
            <a:r>
              <a:rPr lang="fr-FR" dirty="0"/>
              <a:t>Le fait de ne pas dire et redire que l’existence de Dieu se démontre n’a-t-il pas pour conséquence que nous laissons tout le champ libre à ceux qui sont hostiles ou indifférents à Dieu ? Et donc :</a:t>
            </a:r>
          </a:p>
          <a:p>
            <a:pPr lvl="3"/>
            <a:endParaRPr lang="fr-FR" sz="1600" dirty="0"/>
          </a:p>
          <a:p>
            <a:pPr lvl="2"/>
            <a:r>
              <a:rPr lang="fr-FR" dirty="0"/>
              <a:t>Un certain nombre de lois injustes/amorales/etc.</a:t>
            </a:r>
          </a:p>
          <a:p>
            <a:pPr lvl="3"/>
            <a:endParaRPr lang="fr-FR" sz="1600" dirty="0"/>
          </a:p>
          <a:p>
            <a:pPr lvl="2"/>
            <a:r>
              <a:rPr lang="fr-FR" dirty="0"/>
              <a:t>Notre société actuelle particulièrement irrespirable, égoïste, dure, pénible à vivre, —en particulier pour les jeunes—, </a:t>
            </a:r>
          </a:p>
          <a:p>
            <a:pPr lvl="4"/>
            <a:r>
              <a:rPr lang="fr-FR" dirty="0"/>
              <a:t>parce qu’elle est terriblement polluée au plan spirituel, intellectuel, affectif, pratique, etc., par diverses idéologies athées</a:t>
            </a:r>
          </a:p>
        </p:txBody>
      </p:sp>
      <p:sp>
        <p:nvSpPr>
          <p:cNvPr id="4" name="Titre 1">
            <a:extLst>
              <a:ext uri="{FF2B5EF4-FFF2-40B4-BE49-F238E27FC236}">
                <a16:creationId xmlns:a16="http://schemas.microsoft.com/office/drawing/2014/main" id="{492996FD-0016-40A2-A906-CD86CABB1B17}"/>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60F841AA-7F15-4C79-BDF0-6C8A371DE1E7}"/>
              </a:ext>
            </a:extLst>
          </p:cNvPr>
          <p:cNvSpPr>
            <a:spLocks noGrp="1"/>
          </p:cNvSpPr>
          <p:nvPr>
            <p:ph type="sldNum" sz="quarter" idx="12"/>
          </p:nvPr>
        </p:nvSpPr>
        <p:spPr/>
        <p:txBody>
          <a:bodyPr/>
          <a:lstStyle/>
          <a:p>
            <a:fld id="{E57ECC14-826B-42E9-A453-4280D060BAD6}" type="slidenum">
              <a:rPr lang="fr-FR" smtClean="0"/>
              <a:t>20</a:t>
            </a:fld>
            <a:endParaRPr lang="fr-FR" dirty="0"/>
          </a:p>
        </p:txBody>
      </p:sp>
      <p:sp>
        <p:nvSpPr>
          <p:cNvPr id="5" name="Espace réservé de la date 4">
            <a:extLst>
              <a:ext uri="{FF2B5EF4-FFF2-40B4-BE49-F238E27FC236}">
                <a16:creationId xmlns:a16="http://schemas.microsoft.com/office/drawing/2014/main" id="{6B9290D9-031A-49EB-8913-4734E5983AC6}"/>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894863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E0153E-BFF1-40F1-86EC-AD1BA6588042}"/>
              </a:ext>
            </a:extLst>
          </p:cNvPr>
          <p:cNvSpPr>
            <a:spLocks noGrp="1"/>
          </p:cNvSpPr>
          <p:nvPr>
            <p:ph idx="4294967295"/>
          </p:nvPr>
        </p:nvSpPr>
        <p:spPr>
          <a:xfrm>
            <a:off x="0" y="2136913"/>
            <a:ext cx="12192000" cy="4711099"/>
          </a:xfrm>
        </p:spPr>
        <p:txBody>
          <a:bodyPr>
            <a:normAutofit/>
          </a:bodyPr>
          <a:lstStyle/>
          <a:p>
            <a:pPr lvl="2"/>
            <a:r>
              <a:rPr lang="fr-FR" dirty="0"/>
              <a:t>Les débats sont faussés (depuis longtemps)</a:t>
            </a:r>
          </a:p>
          <a:p>
            <a:pPr lvl="3"/>
            <a:endParaRPr lang="fr-FR" sz="1600" dirty="0"/>
          </a:p>
          <a:p>
            <a:pPr lvl="3"/>
            <a:r>
              <a:rPr lang="fr-FR" dirty="0"/>
              <a:t>Tous les débats, etc., à la télévision ou ailleurs, présupposent que Dieu n’existe pas</a:t>
            </a:r>
          </a:p>
          <a:p>
            <a:pPr lvl="3"/>
            <a:endParaRPr lang="fr-FR" sz="1600" dirty="0"/>
          </a:p>
          <a:p>
            <a:pPr lvl="4"/>
            <a:r>
              <a:rPr lang="fr-FR" dirty="0"/>
              <a:t>ne serait-il pas normal de demander que les personnes qui parlent/agissent comme si Dieu n’existait pas indiquent d’abord la démonstration de la non-existence de Dieu ou la démonstration que Dieu n’a rien dit ?</a:t>
            </a:r>
          </a:p>
        </p:txBody>
      </p:sp>
      <p:sp>
        <p:nvSpPr>
          <p:cNvPr id="4" name="Titre 1">
            <a:extLst>
              <a:ext uri="{FF2B5EF4-FFF2-40B4-BE49-F238E27FC236}">
                <a16:creationId xmlns:a16="http://schemas.microsoft.com/office/drawing/2014/main" id="{492996FD-0016-40A2-A906-CD86CABB1B17}"/>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E83E6E42-DE07-4C00-84E6-F80B074009A1}"/>
              </a:ext>
            </a:extLst>
          </p:cNvPr>
          <p:cNvSpPr>
            <a:spLocks noGrp="1"/>
          </p:cNvSpPr>
          <p:nvPr>
            <p:ph type="sldNum" sz="quarter" idx="12"/>
          </p:nvPr>
        </p:nvSpPr>
        <p:spPr/>
        <p:txBody>
          <a:bodyPr/>
          <a:lstStyle/>
          <a:p>
            <a:fld id="{E57ECC14-826B-42E9-A453-4280D060BAD6}" type="slidenum">
              <a:rPr lang="fr-FR" smtClean="0"/>
              <a:t>21</a:t>
            </a:fld>
            <a:endParaRPr lang="fr-FR" dirty="0"/>
          </a:p>
        </p:txBody>
      </p:sp>
      <p:sp>
        <p:nvSpPr>
          <p:cNvPr id="5" name="Espace réservé de la date 4">
            <a:extLst>
              <a:ext uri="{FF2B5EF4-FFF2-40B4-BE49-F238E27FC236}">
                <a16:creationId xmlns:a16="http://schemas.microsoft.com/office/drawing/2014/main" id="{1F701D77-E9DA-4761-BF7D-A2C832F7DA41}"/>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38137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2E38BF4-5F1F-4DDF-B0B1-D6DED3F77249}"/>
              </a:ext>
            </a:extLst>
          </p:cNvPr>
          <p:cNvSpPr>
            <a:spLocks noGrp="1"/>
          </p:cNvSpPr>
          <p:nvPr>
            <p:ph idx="4294967295"/>
          </p:nvPr>
        </p:nvSpPr>
        <p:spPr>
          <a:xfrm>
            <a:off x="0" y="1967948"/>
            <a:ext cx="12192000" cy="4880063"/>
          </a:xfrm>
        </p:spPr>
        <p:txBody>
          <a:bodyPr>
            <a:normAutofit/>
          </a:bodyPr>
          <a:lstStyle/>
          <a:p>
            <a:r>
              <a:rPr lang="fr-FR" dirty="0"/>
              <a:t>L’erreur du </a:t>
            </a:r>
            <a:r>
              <a:rPr lang="fr-FR" dirty="0">
                <a:solidFill>
                  <a:schemeClr val="bg1"/>
                </a:solidFill>
                <a:highlight>
                  <a:srgbClr val="0000EE"/>
                </a:highlight>
              </a:rPr>
              <a:t>“fidéisme”</a:t>
            </a:r>
            <a:r>
              <a:rPr lang="fr-FR" dirty="0">
                <a:solidFill>
                  <a:schemeClr val="bg1"/>
                </a:solidFill>
              </a:rPr>
              <a:t> </a:t>
            </a:r>
            <a:r>
              <a:rPr lang="fr-FR" dirty="0"/>
              <a:t>: L’Église a rejeté sous le nom de “fidéisme” l’erreur qui prétend que "le fait que Dieu </a:t>
            </a:r>
            <a:r>
              <a:rPr lang="fr-FR" dirty="0">
                <a:solidFill>
                  <a:schemeClr val="bg1"/>
                </a:solidFill>
                <a:highlight>
                  <a:srgbClr val="0000EE"/>
                </a:highlight>
              </a:rPr>
              <a:t>existe</a:t>
            </a:r>
            <a:r>
              <a:rPr lang="fr-FR" dirty="0">
                <a:solidFill>
                  <a:schemeClr val="bg1"/>
                </a:solidFill>
              </a:rPr>
              <a:t> </a:t>
            </a:r>
            <a:r>
              <a:rPr lang="fr-FR" dirty="0"/>
              <a:t>ne serait connaissable </a:t>
            </a:r>
            <a:r>
              <a:rPr lang="fr-FR" dirty="0">
                <a:solidFill>
                  <a:schemeClr val="bg1"/>
                </a:solidFill>
                <a:highlight>
                  <a:srgbClr val="0000EE"/>
                </a:highlight>
              </a:rPr>
              <a:t>que</a:t>
            </a:r>
            <a:r>
              <a:rPr lang="fr-FR" dirty="0">
                <a:solidFill>
                  <a:schemeClr val="bg1"/>
                </a:solidFill>
              </a:rPr>
              <a:t> </a:t>
            </a:r>
            <a:r>
              <a:rPr lang="fr-FR" dirty="0"/>
              <a:t>par </a:t>
            </a:r>
            <a:r>
              <a:rPr lang="fr-FR" dirty="0">
                <a:solidFill>
                  <a:schemeClr val="bg1"/>
                </a:solidFill>
                <a:highlight>
                  <a:srgbClr val="0000D7"/>
                </a:highlight>
              </a:rPr>
              <a:t>la foi</a:t>
            </a:r>
            <a:r>
              <a:rPr lang="fr-FR" dirty="0"/>
              <a:t>". (Concile Vatican I)</a:t>
            </a:r>
          </a:p>
          <a:p>
            <a:endParaRPr lang="fr-FR" dirty="0"/>
          </a:p>
          <a:p>
            <a:pPr lvl="2"/>
            <a:r>
              <a:rPr lang="fr-FR" dirty="0"/>
              <a:t>A priori beaucoup de catholiques, par manque de formation, sont "fidéistes", </a:t>
            </a:r>
          </a:p>
          <a:p>
            <a:pPr lvl="2"/>
            <a:endParaRPr lang="fr-FR" dirty="0"/>
          </a:p>
          <a:p>
            <a:pPr lvl="3"/>
            <a:r>
              <a:rPr lang="fr-FR" dirty="0"/>
              <a:t>et c’est bien regrettable pour eux et pour les autres</a:t>
            </a:r>
          </a:p>
        </p:txBody>
      </p:sp>
      <p:sp>
        <p:nvSpPr>
          <p:cNvPr id="7" name="Titre 1">
            <a:extLst>
              <a:ext uri="{FF2B5EF4-FFF2-40B4-BE49-F238E27FC236}">
                <a16:creationId xmlns:a16="http://schemas.microsoft.com/office/drawing/2014/main" id="{69FFE79E-8C09-46D4-ABAF-99959413876C}"/>
              </a:ext>
            </a:extLst>
          </p:cNvPr>
          <p:cNvSpPr>
            <a:spLocks noGrp="1"/>
          </p:cNvSpPr>
          <p:nvPr>
            <p:ph type="title"/>
          </p:nvPr>
        </p:nvSpPr>
        <p:spPr>
          <a:xfrm>
            <a:off x="119742" y="44910"/>
            <a:ext cx="11952515" cy="1196749"/>
          </a:xfrm>
        </p:spPr>
        <p:txBody>
          <a:bodyPr>
            <a:normAutofit/>
          </a:bodyPr>
          <a:lstStyle/>
          <a:p>
            <a:r>
              <a:rPr lang="fr-FR" dirty="0"/>
              <a:t>Pourquoi s’intéresser à Dieu ?		</a:t>
            </a:r>
            <a:r>
              <a:rPr lang="fr-FR" dirty="0">
                <a:solidFill>
                  <a:schemeClr val="tx1"/>
                </a:solidFill>
              </a:rPr>
              <a:t> </a:t>
            </a:r>
            <a:r>
              <a:rPr lang="fr-FR" sz="3200" dirty="0">
                <a:solidFill>
                  <a:schemeClr val="tx1"/>
                </a:solidFill>
              </a:rPr>
              <a:t>Suite</a:t>
            </a:r>
            <a:r>
              <a:rPr lang="fr-FR" dirty="0"/>
              <a:t> </a:t>
            </a:r>
            <a:br>
              <a:rPr lang="fr-FR" dirty="0"/>
            </a:br>
            <a:r>
              <a:rPr lang="fr-FR" sz="3200" dirty="0"/>
              <a:t>L’existence de Dieu se démontre</a:t>
            </a:r>
          </a:p>
        </p:txBody>
      </p:sp>
      <p:sp>
        <p:nvSpPr>
          <p:cNvPr id="2" name="Espace réservé du numéro de diapositive 1">
            <a:extLst>
              <a:ext uri="{FF2B5EF4-FFF2-40B4-BE49-F238E27FC236}">
                <a16:creationId xmlns:a16="http://schemas.microsoft.com/office/drawing/2014/main" id="{0C877B98-EFA0-4EA8-B7FC-11EDA3885B01}"/>
              </a:ext>
            </a:extLst>
          </p:cNvPr>
          <p:cNvSpPr>
            <a:spLocks noGrp="1"/>
          </p:cNvSpPr>
          <p:nvPr>
            <p:ph type="sldNum" sz="quarter" idx="12"/>
          </p:nvPr>
        </p:nvSpPr>
        <p:spPr/>
        <p:txBody>
          <a:bodyPr/>
          <a:lstStyle/>
          <a:p>
            <a:fld id="{E57ECC14-826B-42E9-A453-4280D060BAD6}" type="slidenum">
              <a:rPr lang="fr-FR" smtClean="0"/>
              <a:t>22</a:t>
            </a:fld>
            <a:endParaRPr lang="fr-FR" dirty="0"/>
          </a:p>
        </p:txBody>
      </p:sp>
      <p:sp>
        <p:nvSpPr>
          <p:cNvPr id="4" name="Espace réservé de la date 3">
            <a:extLst>
              <a:ext uri="{FF2B5EF4-FFF2-40B4-BE49-F238E27FC236}">
                <a16:creationId xmlns:a16="http://schemas.microsoft.com/office/drawing/2014/main" id="{6926AA57-7607-402E-8196-62BE0B1073BD}"/>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20788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7771A-73DD-4943-A967-46963E52299F}"/>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br>
              <a:rPr lang="fr-FR" dirty="0"/>
            </a:br>
            <a:r>
              <a:rPr lang="fr-FR" dirty="0"/>
              <a:t>Pourquoi le mal, la souffrance, la mort ?</a:t>
            </a:r>
          </a:p>
        </p:txBody>
      </p:sp>
      <p:sp>
        <p:nvSpPr>
          <p:cNvPr id="3" name="Espace réservé du contenu 2">
            <a:extLst>
              <a:ext uri="{FF2B5EF4-FFF2-40B4-BE49-F238E27FC236}">
                <a16:creationId xmlns:a16="http://schemas.microsoft.com/office/drawing/2014/main" id="{7F3EB88D-2E4D-417E-9CA9-BB796A3C5A10}"/>
              </a:ext>
            </a:extLst>
          </p:cNvPr>
          <p:cNvSpPr>
            <a:spLocks noGrp="1"/>
          </p:cNvSpPr>
          <p:nvPr>
            <p:ph idx="4294967295"/>
          </p:nvPr>
        </p:nvSpPr>
        <p:spPr>
          <a:xfrm>
            <a:off x="0" y="1500809"/>
            <a:ext cx="12192000" cy="5347203"/>
          </a:xfrm>
        </p:spPr>
        <p:txBody>
          <a:bodyPr>
            <a:normAutofit/>
          </a:bodyPr>
          <a:lstStyle/>
          <a:p>
            <a:pPr lvl="1"/>
            <a:r>
              <a:rPr lang="fr-FR" dirty="0"/>
              <a:t>Si Dieu est Amour et “le Tout-Puissant” pourquoi ne supprime-t-il pas le mal ?</a:t>
            </a:r>
          </a:p>
          <a:p>
            <a:pPr lvl="1"/>
            <a:endParaRPr lang="fr-FR" sz="1600" dirty="0"/>
          </a:p>
          <a:p>
            <a:pPr lvl="1"/>
            <a:r>
              <a:rPr lang="fr-FR" dirty="0"/>
              <a:t>Si Jésus est venu pour prendre tout le mal sur lui, comment se fait-il qu’il y ait encore du mal sur terre ?</a:t>
            </a:r>
          </a:p>
          <a:p>
            <a:pPr lvl="1"/>
            <a:endParaRPr lang="fr-FR" sz="1600" dirty="0"/>
          </a:p>
          <a:p>
            <a:pPr lvl="1"/>
            <a:r>
              <a:rPr lang="fr-FR" dirty="0"/>
              <a:t>Ceux qui disent que le Christianisme magnifie la souffrance n’ont-ils pas un peu raison ?</a:t>
            </a:r>
          </a:p>
          <a:p>
            <a:pPr lvl="1"/>
            <a:endParaRPr lang="fr-FR" sz="1600" dirty="0"/>
          </a:p>
          <a:p>
            <a:pPr lvl="1"/>
            <a:r>
              <a:rPr lang="fr-FR" dirty="0"/>
              <a:t>Ce sont là 3 questions parmi tant d’autres. Il reste que la souffrance, le mal, c’est terrible. </a:t>
            </a:r>
            <a:r>
              <a:rPr lang="fr-FR" dirty="0">
                <a:solidFill>
                  <a:schemeClr val="bg1"/>
                </a:solidFill>
                <a:highlight>
                  <a:srgbClr val="FF0000"/>
                </a:highlight>
              </a:rPr>
              <a:t>Tentations de révolte, de désespoir</a:t>
            </a:r>
            <a:r>
              <a:rPr lang="fr-FR" dirty="0"/>
              <a:t> ?</a:t>
            </a:r>
          </a:p>
          <a:p>
            <a:pPr lvl="1"/>
            <a:endParaRPr lang="fr-FR" dirty="0"/>
          </a:p>
          <a:p>
            <a:pPr lvl="1"/>
            <a:endParaRPr lang="fr-FR" dirty="0"/>
          </a:p>
        </p:txBody>
      </p:sp>
      <p:sp>
        <p:nvSpPr>
          <p:cNvPr id="4" name="Espace réservé du numéro de diapositive 3">
            <a:extLst>
              <a:ext uri="{FF2B5EF4-FFF2-40B4-BE49-F238E27FC236}">
                <a16:creationId xmlns:a16="http://schemas.microsoft.com/office/drawing/2014/main" id="{345DA500-969E-4F80-B33E-3379BF61692A}"/>
              </a:ext>
            </a:extLst>
          </p:cNvPr>
          <p:cNvSpPr>
            <a:spLocks noGrp="1"/>
          </p:cNvSpPr>
          <p:nvPr>
            <p:ph type="sldNum" sz="quarter" idx="12"/>
          </p:nvPr>
        </p:nvSpPr>
        <p:spPr/>
        <p:txBody>
          <a:bodyPr/>
          <a:lstStyle/>
          <a:p>
            <a:fld id="{E57ECC14-826B-42E9-A453-4280D060BAD6}" type="slidenum">
              <a:rPr lang="fr-FR" smtClean="0"/>
              <a:t>23</a:t>
            </a:fld>
            <a:endParaRPr lang="fr-FR" dirty="0"/>
          </a:p>
        </p:txBody>
      </p:sp>
      <p:sp>
        <p:nvSpPr>
          <p:cNvPr id="5" name="Espace réservé de la date 4">
            <a:extLst>
              <a:ext uri="{FF2B5EF4-FFF2-40B4-BE49-F238E27FC236}">
                <a16:creationId xmlns:a16="http://schemas.microsoft.com/office/drawing/2014/main" id="{EE734382-8370-49BF-B195-8EE848F9EC06}"/>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370000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7771A-73DD-4943-A967-46963E52299F}"/>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br>
              <a:rPr lang="fr-FR" dirty="0"/>
            </a:br>
            <a:r>
              <a:rPr lang="fr-FR" dirty="0"/>
              <a:t>Pourquoi le mal, la souffrance, la mort ?</a:t>
            </a:r>
          </a:p>
        </p:txBody>
      </p:sp>
      <p:sp>
        <p:nvSpPr>
          <p:cNvPr id="3" name="Espace réservé du contenu 2">
            <a:extLst>
              <a:ext uri="{FF2B5EF4-FFF2-40B4-BE49-F238E27FC236}">
                <a16:creationId xmlns:a16="http://schemas.microsoft.com/office/drawing/2014/main" id="{7F3EB88D-2E4D-417E-9CA9-BB796A3C5A10}"/>
              </a:ext>
            </a:extLst>
          </p:cNvPr>
          <p:cNvSpPr>
            <a:spLocks noGrp="1"/>
          </p:cNvSpPr>
          <p:nvPr>
            <p:ph idx="4294967295"/>
          </p:nvPr>
        </p:nvSpPr>
        <p:spPr>
          <a:xfrm>
            <a:off x="0" y="1808922"/>
            <a:ext cx="12192000" cy="5039089"/>
          </a:xfrm>
        </p:spPr>
        <p:txBody>
          <a:bodyPr/>
          <a:lstStyle/>
          <a:p>
            <a:r>
              <a:rPr lang="fr-FR" dirty="0">
                <a:solidFill>
                  <a:schemeClr val="bg1"/>
                </a:solidFill>
                <a:highlight>
                  <a:srgbClr val="0000EE"/>
                </a:highlight>
              </a:rPr>
              <a:t>LE MAL EST UN SCANDALE !</a:t>
            </a:r>
          </a:p>
          <a:p>
            <a:pPr lvl="3">
              <a:spcBef>
                <a:spcPts val="1600"/>
              </a:spcBef>
            </a:pPr>
            <a:r>
              <a:rPr lang="fr-FR" dirty="0">
                <a:solidFill>
                  <a:schemeClr val="bg1"/>
                </a:solidFill>
                <a:highlight>
                  <a:srgbClr val="0000EE"/>
                </a:highlight>
              </a:rPr>
              <a:t>▪ C’est le Diable qui est l’auteur du mal, pas Dieu. </a:t>
            </a:r>
          </a:p>
          <a:p>
            <a:pPr lvl="3"/>
            <a:r>
              <a:rPr lang="fr-FR" dirty="0">
                <a:solidFill>
                  <a:schemeClr val="bg1"/>
                </a:solidFill>
                <a:highlight>
                  <a:srgbClr val="0000EE"/>
                </a:highlight>
              </a:rPr>
              <a:t>▪ Et nos péchés contribuent au mal (alors que nos bonnes actions contribuent au bien).</a:t>
            </a:r>
          </a:p>
          <a:p>
            <a:endParaRPr lang="fr-FR" dirty="0"/>
          </a:p>
          <a:p>
            <a:r>
              <a:rPr lang="fr-FR" dirty="0"/>
              <a:t>Dieu est notre Créateur et notre Père. Il est le Tout-Puissant et il est l’Amour</a:t>
            </a:r>
          </a:p>
        </p:txBody>
      </p:sp>
      <p:sp>
        <p:nvSpPr>
          <p:cNvPr id="4" name="Espace réservé du numéro de diapositive 3">
            <a:extLst>
              <a:ext uri="{FF2B5EF4-FFF2-40B4-BE49-F238E27FC236}">
                <a16:creationId xmlns:a16="http://schemas.microsoft.com/office/drawing/2014/main" id="{18084E88-9734-4E20-AE85-E1B8502BA518}"/>
              </a:ext>
            </a:extLst>
          </p:cNvPr>
          <p:cNvSpPr>
            <a:spLocks noGrp="1"/>
          </p:cNvSpPr>
          <p:nvPr>
            <p:ph type="sldNum" sz="quarter" idx="12"/>
          </p:nvPr>
        </p:nvSpPr>
        <p:spPr/>
        <p:txBody>
          <a:bodyPr/>
          <a:lstStyle/>
          <a:p>
            <a:fld id="{E57ECC14-826B-42E9-A453-4280D060BAD6}" type="slidenum">
              <a:rPr lang="fr-FR" smtClean="0"/>
              <a:t>24</a:t>
            </a:fld>
            <a:endParaRPr lang="fr-FR" dirty="0"/>
          </a:p>
        </p:txBody>
      </p:sp>
      <p:sp>
        <p:nvSpPr>
          <p:cNvPr id="5" name="Espace réservé de la date 4">
            <a:extLst>
              <a:ext uri="{FF2B5EF4-FFF2-40B4-BE49-F238E27FC236}">
                <a16:creationId xmlns:a16="http://schemas.microsoft.com/office/drawing/2014/main" id="{BCECB057-76A3-48A5-9B95-E45A377470E9}"/>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738419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7771A-73DD-4943-A967-46963E52299F}"/>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3" name="Espace réservé du contenu 2">
            <a:extLst>
              <a:ext uri="{FF2B5EF4-FFF2-40B4-BE49-F238E27FC236}">
                <a16:creationId xmlns:a16="http://schemas.microsoft.com/office/drawing/2014/main" id="{7F3EB88D-2E4D-417E-9CA9-BB796A3C5A10}"/>
              </a:ext>
            </a:extLst>
          </p:cNvPr>
          <p:cNvSpPr>
            <a:spLocks noGrp="1"/>
          </p:cNvSpPr>
          <p:nvPr>
            <p:ph idx="4294967295"/>
          </p:nvPr>
        </p:nvSpPr>
        <p:spPr>
          <a:xfrm>
            <a:off x="0" y="1620078"/>
            <a:ext cx="12192000" cy="5227933"/>
          </a:xfrm>
        </p:spPr>
        <p:txBody>
          <a:bodyPr>
            <a:normAutofit lnSpcReduction="10000"/>
          </a:bodyPr>
          <a:lstStyle/>
          <a:p>
            <a:pPr lvl="1"/>
            <a:r>
              <a:rPr lang="fr-FR" dirty="0"/>
              <a:t>Si Dieu est Amour et “le Tout-Puissant” pourquoi ne supprime-t-il pas le mal ?</a:t>
            </a:r>
          </a:p>
          <a:p>
            <a:pPr lvl="2"/>
            <a:r>
              <a:rPr lang="fr-FR" dirty="0"/>
              <a:t>Effectivement, Dieu pourrait, par un miracle permanent, supprimer tout le temps toutes les conséquences du péché des démons et de nos péchés</a:t>
            </a:r>
          </a:p>
          <a:p>
            <a:pPr lvl="3"/>
            <a:r>
              <a:rPr lang="fr-FR" dirty="0"/>
              <a:t>Mais Dieu crée des créatures libres et il respecte leur liberté</a:t>
            </a:r>
          </a:p>
          <a:p>
            <a:pPr lvl="4"/>
            <a:r>
              <a:rPr lang="fr-FR" dirty="0"/>
              <a:t>Il ne peut y avoir d’amour sans liberté, sans choix libre d’aimer</a:t>
            </a:r>
          </a:p>
          <a:p>
            <a:pPr lvl="5"/>
            <a:r>
              <a:rPr lang="fr-FR" dirty="0"/>
              <a:t>Or seul le fait d’aimer et d’être aimé peut nous rendre pleinement heureux, nous mettre dans la joie profonde, parce que nous sommes créés par amour et pour l’amour</a:t>
            </a:r>
          </a:p>
        </p:txBody>
      </p:sp>
      <p:sp>
        <p:nvSpPr>
          <p:cNvPr id="4" name="Espace réservé du numéro de diapositive 3">
            <a:extLst>
              <a:ext uri="{FF2B5EF4-FFF2-40B4-BE49-F238E27FC236}">
                <a16:creationId xmlns:a16="http://schemas.microsoft.com/office/drawing/2014/main" id="{6784094C-D07D-4F60-983E-D2FA225B4699}"/>
              </a:ext>
            </a:extLst>
          </p:cNvPr>
          <p:cNvSpPr>
            <a:spLocks noGrp="1"/>
          </p:cNvSpPr>
          <p:nvPr>
            <p:ph type="sldNum" sz="quarter" idx="12"/>
          </p:nvPr>
        </p:nvSpPr>
        <p:spPr/>
        <p:txBody>
          <a:bodyPr/>
          <a:lstStyle/>
          <a:p>
            <a:fld id="{E57ECC14-826B-42E9-A453-4280D060BAD6}" type="slidenum">
              <a:rPr lang="fr-FR" smtClean="0"/>
              <a:t>25</a:t>
            </a:fld>
            <a:endParaRPr lang="fr-FR" dirty="0"/>
          </a:p>
        </p:txBody>
      </p:sp>
      <p:sp>
        <p:nvSpPr>
          <p:cNvPr id="5" name="Espace réservé de la date 4">
            <a:extLst>
              <a:ext uri="{FF2B5EF4-FFF2-40B4-BE49-F238E27FC236}">
                <a16:creationId xmlns:a16="http://schemas.microsoft.com/office/drawing/2014/main" id="{21CE0C12-0215-4CCF-AD28-E89A1A9500C5}"/>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03230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849EFE-2061-48CC-BB43-BE5D2A6F0528}"/>
              </a:ext>
            </a:extLst>
          </p:cNvPr>
          <p:cNvSpPr>
            <a:spLocks noGrp="1"/>
          </p:cNvSpPr>
          <p:nvPr>
            <p:ph idx="1"/>
          </p:nvPr>
        </p:nvSpPr>
        <p:spPr>
          <a:xfrm>
            <a:off x="0" y="1421296"/>
            <a:ext cx="12192000" cy="5426715"/>
          </a:xfrm>
        </p:spPr>
        <p:txBody>
          <a:bodyPr>
            <a:normAutofit/>
          </a:bodyPr>
          <a:lstStyle/>
          <a:p>
            <a:pPr lvl="2"/>
            <a:r>
              <a:rPr lang="fr-FR" dirty="0">
                <a:solidFill>
                  <a:schemeClr val="bg1"/>
                </a:solidFill>
                <a:highlight>
                  <a:srgbClr val="2DBE2D"/>
                </a:highlight>
              </a:rPr>
              <a:t>LA</a:t>
            </a:r>
            <a:r>
              <a:rPr lang="fr-FR" dirty="0"/>
              <a:t> réponse : "Dieu ne supprime pas le mal parce que, pour chacun de nous et pour le monde, il tirera de ce mal un bien supérieur à celui dont le mal nous prive"</a:t>
            </a:r>
          </a:p>
          <a:p>
            <a:pPr lvl="4"/>
            <a:r>
              <a:rPr lang="fr-FR" dirty="0"/>
              <a:t>Réponse qui a tendance à nous scandaliser, nous révolter, </a:t>
            </a:r>
          </a:p>
          <a:p>
            <a:pPr lvl="5"/>
            <a:r>
              <a:rPr lang="fr-FR" dirty="0"/>
              <a:t>pourtant elle est vraie (elle peut même être trouvée par notre intelligence laissée à ses seules forces), </a:t>
            </a:r>
          </a:p>
          <a:p>
            <a:pPr lvl="5"/>
            <a:r>
              <a:rPr lang="fr-FR" dirty="0"/>
              <a:t>et c’est "la seule", du moins c’est la plus profonde</a:t>
            </a:r>
          </a:p>
          <a:p>
            <a:pPr lvl="4"/>
            <a:r>
              <a:rPr lang="fr-FR" dirty="0"/>
              <a:t>Il ne faut pas en conclure pour autant que c’est bien de faire du mal parce qu’ainsi il y aurait plus de bien. La logique humaine a ses limites… </a:t>
            </a:r>
          </a:p>
          <a:p>
            <a:pPr lvl="7"/>
            <a:r>
              <a:rPr lang="fr-FR" dirty="0"/>
              <a:t>Cette réponse, et tout ceci, ne peuvent se vivre que dans l’amour</a:t>
            </a:r>
          </a:p>
        </p:txBody>
      </p:sp>
      <p:sp>
        <p:nvSpPr>
          <p:cNvPr id="4" name="Titre 1">
            <a:extLst>
              <a:ext uri="{FF2B5EF4-FFF2-40B4-BE49-F238E27FC236}">
                <a16:creationId xmlns:a16="http://schemas.microsoft.com/office/drawing/2014/main" id="{B802480F-BD36-4C3C-BCA7-F515A4D7EF8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5A8FEF6A-7B26-4F02-A289-E2B6D93675B3}"/>
              </a:ext>
            </a:extLst>
          </p:cNvPr>
          <p:cNvSpPr>
            <a:spLocks noGrp="1"/>
          </p:cNvSpPr>
          <p:nvPr>
            <p:ph type="sldNum" sz="quarter" idx="12"/>
          </p:nvPr>
        </p:nvSpPr>
        <p:spPr/>
        <p:txBody>
          <a:bodyPr/>
          <a:lstStyle/>
          <a:p>
            <a:fld id="{E57ECC14-826B-42E9-A453-4280D060BAD6}" type="slidenum">
              <a:rPr lang="fr-FR" smtClean="0"/>
              <a:t>26</a:t>
            </a:fld>
            <a:endParaRPr lang="fr-FR" dirty="0"/>
          </a:p>
        </p:txBody>
      </p:sp>
      <p:sp>
        <p:nvSpPr>
          <p:cNvPr id="5" name="Espace réservé de la date 4">
            <a:extLst>
              <a:ext uri="{FF2B5EF4-FFF2-40B4-BE49-F238E27FC236}">
                <a16:creationId xmlns:a16="http://schemas.microsoft.com/office/drawing/2014/main" id="{70D26809-0CD1-4E9F-A685-C311591C8BC8}"/>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793900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C1F3D5-CF2A-4AE6-94D9-A5A180A1B856}"/>
              </a:ext>
            </a:extLst>
          </p:cNvPr>
          <p:cNvSpPr>
            <a:spLocks noGrp="1"/>
          </p:cNvSpPr>
          <p:nvPr>
            <p:ph idx="1"/>
          </p:nvPr>
        </p:nvSpPr>
        <p:spPr>
          <a:xfrm>
            <a:off x="0" y="1500809"/>
            <a:ext cx="12192000" cy="5347202"/>
          </a:xfrm>
        </p:spPr>
        <p:txBody>
          <a:bodyPr>
            <a:normAutofit lnSpcReduction="10000"/>
          </a:bodyPr>
          <a:lstStyle/>
          <a:p>
            <a:pPr lvl="1"/>
            <a:r>
              <a:rPr lang="fr-FR" dirty="0"/>
              <a:t>Si Jésus est venu pour prendre tout le mal sur lui, comment se fait-il qu’il y ait encore du mal sur terre ?</a:t>
            </a:r>
          </a:p>
          <a:p>
            <a:pPr lvl="1"/>
            <a:endParaRPr lang="fr-FR" dirty="0"/>
          </a:p>
          <a:p>
            <a:pPr lvl="2"/>
            <a:r>
              <a:rPr lang="fr-FR" dirty="0"/>
              <a:t>Il est vrai que Jésus a souffert et est mort à la place de chacun de nous</a:t>
            </a:r>
          </a:p>
          <a:p>
            <a:pPr lvl="4"/>
            <a:r>
              <a:rPr lang="fr-FR" dirty="0"/>
              <a:t>Pour chacun de nous il a accepté par amour de subir ce que nous mériterions de souffrir</a:t>
            </a:r>
          </a:p>
          <a:p>
            <a:pPr lvl="5"/>
            <a:r>
              <a:rPr lang="fr-FR" dirty="0"/>
              <a:t>"Il a souffert la Passion à ma place", "il a été fouetté à mort à ma place", "il est mort sur la Croix à ma place« </a:t>
            </a:r>
          </a:p>
          <a:p>
            <a:pPr lvl="5"/>
            <a:endParaRPr lang="fr-FR" dirty="0"/>
          </a:p>
          <a:p>
            <a:pPr lvl="3"/>
            <a:r>
              <a:rPr lang="fr-FR" dirty="0"/>
              <a:t>Et il n’y a pas besoin, il n’a pas besoin, de nos souffrances </a:t>
            </a:r>
          </a:p>
        </p:txBody>
      </p:sp>
      <p:sp>
        <p:nvSpPr>
          <p:cNvPr id="4" name="Titre 1">
            <a:extLst>
              <a:ext uri="{FF2B5EF4-FFF2-40B4-BE49-F238E27FC236}">
                <a16:creationId xmlns:a16="http://schemas.microsoft.com/office/drawing/2014/main" id="{4DAF6EEE-4FE3-4F62-80C5-F1F6C950C8D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C36AB05C-82D9-4FDE-8275-B5C7200BB73F}"/>
              </a:ext>
            </a:extLst>
          </p:cNvPr>
          <p:cNvSpPr>
            <a:spLocks noGrp="1"/>
          </p:cNvSpPr>
          <p:nvPr>
            <p:ph type="sldNum" sz="quarter" idx="12"/>
          </p:nvPr>
        </p:nvSpPr>
        <p:spPr/>
        <p:txBody>
          <a:bodyPr/>
          <a:lstStyle/>
          <a:p>
            <a:fld id="{E57ECC14-826B-42E9-A453-4280D060BAD6}" type="slidenum">
              <a:rPr lang="fr-FR" smtClean="0"/>
              <a:t>27</a:t>
            </a:fld>
            <a:endParaRPr lang="fr-FR" dirty="0"/>
          </a:p>
        </p:txBody>
      </p:sp>
      <p:sp>
        <p:nvSpPr>
          <p:cNvPr id="5" name="Espace réservé de la date 4">
            <a:extLst>
              <a:ext uri="{FF2B5EF4-FFF2-40B4-BE49-F238E27FC236}">
                <a16:creationId xmlns:a16="http://schemas.microsoft.com/office/drawing/2014/main" id="{580B1DA5-8F14-4CF7-9F60-F7C0E5F338A9}"/>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114210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C1F3D5-CF2A-4AE6-94D9-A5A180A1B856}"/>
              </a:ext>
            </a:extLst>
          </p:cNvPr>
          <p:cNvSpPr>
            <a:spLocks noGrp="1"/>
          </p:cNvSpPr>
          <p:nvPr>
            <p:ph idx="1"/>
          </p:nvPr>
        </p:nvSpPr>
        <p:spPr>
          <a:xfrm>
            <a:off x="0" y="1421296"/>
            <a:ext cx="12192000" cy="5426715"/>
          </a:xfrm>
        </p:spPr>
        <p:txBody>
          <a:bodyPr>
            <a:normAutofit lnSpcReduction="10000"/>
          </a:bodyPr>
          <a:lstStyle/>
          <a:p>
            <a:pPr lvl="2"/>
            <a:r>
              <a:rPr lang="fr-FR" dirty="0"/>
              <a:t>Mais contrairement à ce que l’on pourrait penser, c’est par miséricorde pour nous que Dieu permet que nous ayons des épreuves et des souffrances</a:t>
            </a:r>
          </a:p>
          <a:p>
            <a:pPr lvl="3"/>
            <a:r>
              <a:rPr lang="fr-FR" dirty="0"/>
              <a:t>Notre vie sur terre est un pèlerinage en vue de la vie éternelle</a:t>
            </a:r>
          </a:p>
          <a:p>
            <a:pPr lvl="5"/>
            <a:r>
              <a:rPr lang="fr-FR" dirty="0"/>
              <a:t>(Ce qui ne veut pas dire du tout que l’on se désintéresse de la vie sur terre, bien au contraire : "aimer Dieu plus que tout" et "aimer son prochain comme Dieu l’aime", implique qu’il y a beaucoup à faire, y compris au plan matériel)</a:t>
            </a:r>
          </a:p>
          <a:p>
            <a:pPr lvl="4"/>
            <a:r>
              <a:rPr lang="fr-FR" dirty="0"/>
              <a:t>Les épreuves et souffrances nous donnent la possibilité, avec la grâce de Dieu, de prouver notre amour</a:t>
            </a:r>
          </a:p>
          <a:p>
            <a:pPr lvl="5"/>
            <a:r>
              <a:rPr lang="fr-FR" dirty="0"/>
              <a:t>(Ce qui ne veut pas dire du tout que l’on ait à rechercher les épreuves/souffrances ou s’y complaire)</a:t>
            </a:r>
          </a:p>
        </p:txBody>
      </p:sp>
      <p:sp>
        <p:nvSpPr>
          <p:cNvPr id="4" name="Titre 1">
            <a:extLst>
              <a:ext uri="{FF2B5EF4-FFF2-40B4-BE49-F238E27FC236}">
                <a16:creationId xmlns:a16="http://schemas.microsoft.com/office/drawing/2014/main" id="{4DAF6EEE-4FE3-4F62-80C5-F1F6C950C8D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C36AB05C-82D9-4FDE-8275-B5C7200BB73F}"/>
              </a:ext>
            </a:extLst>
          </p:cNvPr>
          <p:cNvSpPr>
            <a:spLocks noGrp="1"/>
          </p:cNvSpPr>
          <p:nvPr>
            <p:ph type="sldNum" sz="quarter" idx="12"/>
          </p:nvPr>
        </p:nvSpPr>
        <p:spPr/>
        <p:txBody>
          <a:bodyPr/>
          <a:lstStyle/>
          <a:p>
            <a:fld id="{E57ECC14-826B-42E9-A453-4280D060BAD6}" type="slidenum">
              <a:rPr lang="fr-FR" smtClean="0"/>
              <a:t>28</a:t>
            </a:fld>
            <a:endParaRPr lang="fr-FR" dirty="0"/>
          </a:p>
        </p:txBody>
      </p:sp>
      <p:sp>
        <p:nvSpPr>
          <p:cNvPr id="5" name="Espace réservé de la date 4">
            <a:extLst>
              <a:ext uri="{FF2B5EF4-FFF2-40B4-BE49-F238E27FC236}">
                <a16:creationId xmlns:a16="http://schemas.microsoft.com/office/drawing/2014/main" id="{580B1DA5-8F14-4CF7-9F60-F7C0E5F338A9}"/>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728054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E3828B-371E-4CFA-A0AF-4FB11CEEE263}"/>
              </a:ext>
            </a:extLst>
          </p:cNvPr>
          <p:cNvSpPr>
            <a:spLocks noGrp="1"/>
          </p:cNvSpPr>
          <p:nvPr>
            <p:ph idx="1"/>
          </p:nvPr>
        </p:nvSpPr>
        <p:spPr>
          <a:xfrm>
            <a:off x="0" y="1818861"/>
            <a:ext cx="12192000" cy="5029150"/>
          </a:xfrm>
        </p:spPr>
        <p:txBody>
          <a:bodyPr/>
          <a:lstStyle/>
          <a:p>
            <a:pPr lvl="1"/>
            <a:r>
              <a:rPr lang="fr-FR" dirty="0"/>
              <a:t>Ceux qui disent que le Christianisme magnifie la souffrance n’ont-ils pas un peu raison ?</a:t>
            </a:r>
          </a:p>
          <a:p>
            <a:pPr lvl="1"/>
            <a:endParaRPr lang="fr-FR" dirty="0"/>
          </a:p>
          <a:p>
            <a:pPr lvl="2"/>
            <a:r>
              <a:rPr lang="fr-FR" dirty="0"/>
              <a:t>Non. C’est une caricature atroce du Christianisme</a:t>
            </a:r>
          </a:p>
          <a:p>
            <a:pPr lvl="2"/>
            <a:endParaRPr lang="fr-FR" dirty="0"/>
          </a:p>
          <a:p>
            <a:pPr lvl="3"/>
            <a:r>
              <a:rPr lang="fr-FR" dirty="0"/>
              <a:t>Mais c’est vrai qu’il y a eu quelques dérives/hérésies dans ce domaine, par exemple : le Jansénisme, le Dolorisme.</a:t>
            </a:r>
          </a:p>
          <a:p>
            <a:pPr lvl="3"/>
            <a:endParaRPr lang="fr-FR" dirty="0"/>
          </a:p>
          <a:p>
            <a:pPr lvl="2"/>
            <a:r>
              <a:rPr lang="fr-FR" dirty="0"/>
              <a:t>Le chrétien doit faire tout ce qu’il peut pour combattre les souffrances</a:t>
            </a:r>
          </a:p>
          <a:p>
            <a:pPr lvl="3"/>
            <a:endParaRPr lang="fr-FR" dirty="0"/>
          </a:p>
        </p:txBody>
      </p:sp>
      <p:sp>
        <p:nvSpPr>
          <p:cNvPr id="4" name="Titre 1">
            <a:extLst>
              <a:ext uri="{FF2B5EF4-FFF2-40B4-BE49-F238E27FC236}">
                <a16:creationId xmlns:a16="http://schemas.microsoft.com/office/drawing/2014/main" id="{1F479233-9BF9-43AA-B409-988A666FD49A}"/>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05F6B3F6-5F45-4AFA-ACA5-D30DE4346D79}"/>
              </a:ext>
            </a:extLst>
          </p:cNvPr>
          <p:cNvSpPr>
            <a:spLocks noGrp="1"/>
          </p:cNvSpPr>
          <p:nvPr>
            <p:ph type="sldNum" sz="quarter" idx="12"/>
          </p:nvPr>
        </p:nvSpPr>
        <p:spPr/>
        <p:txBody>
          <a:bodyPr/>
          <a:lstStyle/>
          <a:p>
            <a:fld id="{E57ECC14-826B-42E9-A453-4280D060BAD6}" type="slidenum">
              <a:rPr lang="fr-FR" smtClean="0"/>
              <a:t>29</a:t>
            </a:fld>
            <a:endParaRPr lang="fr-FR" dirty="0"/>
          </a:p>
        </p:txBody>
      </p:sp>
      <p:sp>
        <p:nvSpPr>
          <p:cNvPr id="5" name="Espace réservé de la date 4">
            <a:extLst>
              <a:ext uri="{FF2B5EF4-FFF2-40B4-BE49-F238E27FC236}">
                <a16:creationId xmlns:a16="http://schemas.microsoft.com/office/drawing/2014/main" id="{885340B9-5DE2-4573-A69E-688C7FBE5C82}"/>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113075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E3828B-371E-4CFA-A0AF-4FB11CEEE263}"/>
              </a:ext>
            </a:extLst>
          </p:cNvPr>
          <p:cNvSpPr>
            <a:spLocks noGrp="1"/>
          </p:cNvSpPr>
          <p:nvPr>
            <p:ph idx="1"/>
          </p:nvPr>
        </p:nvSpPr>
        <p:spPr>
          <a:xfrm>
            <a:off x="0" y="1113184"/>
            <a:ext cx="12192000" cy="5734828"/>
          </a:xfrm>
        </p:spPr>
        <p:txBody>
          <a:bodyPr>
            <a:normAutofit fontScale="92500"/>
          </a:bodyPr>
          <a:lstStyle/>
          <a:p>
            <a:pPr lvl="2"/>
            <a:r>
              <a:rPr lang="fr-FR" dirty="0"/>
              <a:t>Et pour les souffrances que l’on ne peut pas éviter, il est </a:t>
            </a:r>
            <a:r>
              <a:rPr lang="fr-FR" dirty="0">
                <a:solidFill>
                  <a:schemeClr val="bg1"/>
                </a:solidFill>
                <a:highlight>
                  <a:srgbClr val="2DBE2D"/>
                </a:highlight>
              </a:rPr>
              <a:t>très important</a:t>
            </a:r>
            <a:r>
              <a:rPr lang="fr-FR" dirty="0"/>
              <a:t>, avec l’aide de la grâce de Dieu et en lien/communion avec la Passion de Jésus, </a:t>
            </a:r>
            <a:r>
              <a:rPr lang="fr-FR" dirty="0">
                <a:solidFill>
                  <a:schemeClr val="bg1"/>
                </a:solidFill>
                <a:highlight>
                  <a:srgbClr val="2DBE2D"/>
                </a:highlight>
              </a:rPr>
              <a:t>d’accepter et d’offrir par amour</a:t>
            </a:r>
            <a:r>
              <a:rPr lang="fr-FR" dirty="0"/>
              <a:t> ses souffrances à Dieu</a:t>
            </a:r>
          </a:p>
          <a:p>
            <a:pPr lvl="3"/>
            <a:r>
              <a:rPr lang="fr-FR" dirty="0"/>
              <a:t>Les épreuves et les souffrances n’ont aucune valeur en elles-mêmes </a:t>
            </a:r>
          </a:p>
          <a:p>
            <a:pPr lvl="3"/>
            <a:r>
              <a:rPr lang="fr-FR" dirty="0"/>
              <a:t>C’est l’amour de la personne qui offre ses souffrances qui a beaucoup de valeur aux yeux de Dieu</a:t>
            </a:r>
          </a:p>
          <a:p>
            <a:pPr lvl="4"/>
            <a:r>
              <a:rPr lang="fr-FR" dirty="0"/>
              <a:t>Il ne s’agit pas de souffrance subie avec résignation —même héroïque (ce qui serait une attitude stoïcienne, donc païenne, et non chrétienne)—, ni dans la révolte ou le désespoir, mais de souffrance acceptée et “offerte par amour”</a:t>
            </a:r>
          </a:p>
        </p:txBody>
      </p:sp>
      <p:sp>
        <p:nvSpPr>
          <p:cNvPr id="4" name="Titre 1">
            <a:extLst>
              <a:ext uri="{FF2B5EF4-FFF2-40B4-BE49-F238E27FC236}">
                <a16:creationId xmlns:a16="http://schemas.microsoft.com/office/drawing/2014/main" id="{1F479233-9BF9-43AA-B409-988A666FD49A}"/>
              </a:ext>
            </a:extLst>
          </p:cNvPr>
          <p:cNvSpPr>
            <a:spLocks noGrp="1"/>
          </p:cNvSpPr>
          <p:nvPr>
            <p:ph type="title"/>
          </p:nvPr>
        </p:nvSpPr>
        <p:spPr>
          <a:xfrm>
            <a:off x="119742" y="49188"/>
            <a:ext cx="11952515" cy="1063995"/>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D57DCE75-BE1B-4DAF-A681-6AD59630F1BC}"/>
              </a:ext>
            </a:extLst>
          </p:cNvPr>
          <p:cNvSpPr>
            <a:spLocks noGrp="1"/>
          </p:cNvSpPr>
          <p:nvPr>
            <p:ph type="sldNum" sz="quarter" idx="12"/>
          </p:nvPr>
        </p:nvSpPr>
        <p:spPr/>
        <p:txBody>
          <a:bodyPr/>
          <a:lstStyle/>
          <a:p>
            <a:fld id="{E57ECC14-826B-42E9-A453-4280D060BAD6}" type="slidenum">
              <a:rPr lang="fr-FR" smtClean="0"/>
              <a:t>30</a:t>
            </a:fld>
            <a:endParaRPr lang="fr-FR" dirty="0"/>
          </a:p>
        </p:txBody>
      </p:sp>
      <p:sp>
        <p:nvSpPr>
          <p:cNvPr id="5" name="Espace réservé de la date 4">
            <a:extLst>
              <a:ext uri="{FF2B5EF4-FFF2-40B4-BE49-F238E27FC236}">
                <a16:creationId xmlns:a16="http://schemas.microsoft.com/office/drawing/2014/main" id="{4AFFD7C9-5405-4EB6-B714-0FD17F2859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125874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09945B-B446-4EF4-A1D9-97901923607E}"/>
              </a:ext>
            </a:extLst>
          </p:cNvPr>
          <p:cNvSpPr>
            <a:spLocks noGrp="1"/>
          </p:cNvSpPr>
          <p:nvPr>
            <p:ph idx="1"/>
          </p:nvPr>
        </p:nvSpPr>
        <p:spPr>
          <a:xfrm>
            <a:off x="0" y="1590261"/>
            <a:ext cx="12192000" cy="5257750"/>
          </a:xfrm>
        </p:spPr>
        <p:txBody>
          <a:bodyPr>
            <a:normAutofit fontScale="92500"/>
          </a:bodyPr>
          <a:lstStyle/>
          <a:p>
            <a:pPr lvl="1"/>
            <a:r>
              <a:rPr lang="fr-FR" dirty="0"/>
              <a:t>Ce sont là 3 questions parmi tant d’autres. Il reste que la souffrance, le mal, c’est terrible. </a:t>
            </a:r>
            <a:r>
              <a:rPr lang="fr-FR" dirty="0">
                <a:solidFill>
                  <a:schemeClr val="bg1"/>
                </a:solidFill>
                <a:highlight>
                  <a:srgbClr val="FF0000"/>
                </a:highlight>
              </a:rPr>
              <a:t>Tentations de révolte, de désespoir</a:t>
            </a:r>
            <a:r>
              <a:rPr lang="fr-FR" dirty="0"/>
              <a:t> ?</a:t>
            </a:r>
          </a:p>
          <a:p>
            <a:pPr lvl="2"/>
            <a:r>
              <a:rPr lang="fr-FR" dirty="0"/>
              <a:t>les épreuves/souffrances/situations "limites" </a:t>
            </a:r>
          </a:p>
          <a:p>
            <a:pPr lvl="3"/>
            <a:r>
              <a:rPr lang="fr-FR" dirty="0"/>
              <a:t>épreuves/souffrances/situations "humainement” insupportables ; presque “pas supportables”, même avec la grâce de Dieu</a:t>
            </a:r>
          </a:p>
          <a:p>
            <a:pPr lvl="4"/>
            <a:r>
              <a:rPr lang="fr-FR" dirty="0"/>
              <a:t>la foi nous apprend :</a:t>
            </a:r>
          </a:p>
          <a:p>
            <a:pPr lvl="6"/>
            <a:r>
              <a:rPr lang="fr-FR" dirty="0"/>
              <a:t>que toute épreuve/souffrance/situation “limite” peut être, avec la grâce de Dieu, supportée, portée</a:t>
            </a:r>
          </a:p>
          <a:p>
            <a:pPr lvl="6"/>
            <a:r>
              <a:rPr lang="fr-FR" dirty="0"/>
              <a:t>que Dieu nous accompagne dans chacune de nos épreuves/souffrances, et Jésus les a portées avant nous, pour nous, et continue à les porter plus que nous, avec nous</a:t>
            </a:r>
          </a:p>
        </p:txBody>
      </p:sp>
      <p:sp>
        <p:nvSpPr>
          <p:cNvPr id="4" name="Titre 1">
            <a:extLst>
              <a:ext uri="{FF2B5EF4-FFF2-40B4-BE49-F238E27FC236}">
                <a16:creationId xmlns:a16="http://schemas.microsoft.com/office/drawing/2014/main" id="{BCFA067D-28B1-45AE-B7E5-AD7B2ED7CC1F}"/>
              </a:ext>
            </a:extLst>
          </p:cNvPr>
          <p:cNvSpPr>
            <a:spLocks noGrp="1"/>
          </p:cNvSpPr>
          <p:nvPr>
            <p:ph type="title"/>
          </p:nvPr>
        </p:nvSpPr>
        <p:spPr>
          <a:xfrm>
            <a:off x="119742" y="49187"/>
            <a:ext cx="11952515" cy="1292595"/>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AB642671-0A88-4B44-9182-D9944620F4C8}"/>
              </a:ext>
            </a:extLst>
          </p:cNvPr>
          <p:cNvSpPr>
            <a:spLocks noGrp="1"/>
          </p:cNvSpPr>
          <p:nvPr>
            <p:ph type="sldNum" sz="quarter" idx="12"/>
          </p:nvPr>
        </p:nvSpPr>
        <p:spPr/>
        <p:txBody>
          <a:bodyPr/>
          <a:lstStyle/>
          <a:p>
            <a:fld id="{E57ECC14-826B-42E9-A453-4280D060BAD6}" type="slidenum">
              <a:rPr lang="fr-FR" smtClean="0"/>
              <a:t>31</a:t>
            </a:fld>
            <a:endParaRPr lang="fr-FR" dirty="0"/>
          </a:p>
        </p:txBody>
      </p:sp>
      <p:sp>
        <p:nvSpPr>
          <p:cNvPr id="5" name="Espace réservé de la date 4">
            <a:extLst>
              <a:ext uri="{FF2B5EF4-FFF2-40B4-BE49-F238E27FC236}">
                <a16:creationId xmlns:a16="http://schemas.microsoft.com/office/drawing/2014/main" id="{D0506E39-8F06-4881-9E97-428929E0691B}"/>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003378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09945B-B446-4EF4-A1D9-97901923607E}"/>
              </a:ext>
            </a:extLst>
          </p:cNvPr>
          <p:cNvSpPr>
            <a:spLocks noGrp="1"/>
          </p:cNvSpPr>
          <p:nvPr>
            <p:ph idx="1"/>
          </p:nvPr>
        </p:nvSpPr>
        <p:spPr>
          <a:xfrm>
            <a:off x="0" y="2097741"/>
            <a:ext cx="12192000" cy="4750270"/>
          </a:xfrm>
        </p:spPr>
        <p:txBody>
          <a:bodyPr>
            <a:normAutofit/>
          </a:bodyPr>
          <a:lstStyle/>
          <a:p>
            <a:pPr lvl="3"/>
            <a:r>
              <a:rPr lang="fr-FR" dirty="0"/>
              <a:t>à la personne qui souffre ainsi, cela peut peut-être lui paraître vraiment très “just”, l’aide de la grâce </a:t>
            </a:r>
          </a:p>
          <a:p>
            <a:pPr lvl="6"/>
            <a:r>
              <a:rPr lang="fr-FR" dirty="0"/>
              <a:t>il peut lui arriver d’être au bord de la révolte et du désespoir, voire d’y tomber </a:t>
            </a:r>
          </a:p>
          <a:p>
            <a:pPr lvl="5"/>
            <a:r>
              <a:rPr lang="fr-FR" dirty="0"/>
              <a:t>mais la foi nous enseigne que Dieu nous donne la grâce, une aide suffisante de sa grâce, pour vivre ce qu’il nous demande de vivre </a:t>
            </a:r>
          </a:p>
          <a:p>
            <a:pPr lvl="6"/>
            <a:r>
              <a:rPr lang="fr-FR" dirty="0"/>
              <a:t>grâce qui nous aide à ne pas tomber dans la révolte et le désespoir, ou, si l’on y tombe, à pourvoir nous relever</a:t>
            </a:r>
          </a:p>
        </p:txBody>
      </p:sp>
      <p:sp>
        <p:nvSpPr>
          <p:cNvPr id="4" name="Titre 1">
            <a:extLst>
              <a:ext uri="{FF2B5EF4-FFF2-40B4-BE49-F238E27FC236}">
                <a16:creationId xmlns:a16="http://schemas.microsoft.com/office/drawing/2014/main" id="{BCFA067D-28B1-45AE-B7E5-AD7B2ED7CC1F}"/>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4A727A85-8A30-40D5-832F-F05B7F4BDCE0}"/>
              </a:ext>
            </a:extLst>
          </p:cNvPr>
          <p:cNvSpPr>
            <a:spLocks noGrp="1"/>
          </p:cNvSpPr>
          <p:nvPr>
            <p:ph type="sldNum" sz="quarter" idx="12"/>
          </p:nvPr>
        </p:nvSpPr>
        <p:spPr/>
        <p:txBody>
          <a:bodyPr/>
          <a:lstStyle/>
          <a:p>
            <a:fld id="{E57ECC14-826B-42E9-A453-4280D060BAD6}" type="slidenum">
              <a:rPr lang="fr-FR" smtClean="0"/>
              <a:t>32</a:t>
            </a:fld>
            <a:endParaRPr lang="fr-FR" dirty="0"/>
          </a:p>
        </p:txBody>
      </p:sp>
      <p:sp>
        <p:nvSpPr>
          <p:cNvPr id="5" name="Espace réservé de la date 4">
            <a:extLst>
              <a:ext uri="{FF2B5EF4-FFF2-40B4-BE49-F238E27FC236}">
                <a16:creationId xmlns:a16="http://schemas.microsoft.com/office/drawing/2014/main" id="{E00EFE0D-7369-4B67-83D1-DB94AB5DFDB0}"/>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68846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09945B-B446-4EF4-A1D9-97901923607E}"/>
              </a:ext>
            </a:extLst>
          </p:cNvPr>
          <p:cNvSpPr>
            <a:spLocks noGrp="1"/>
          </p:cNvSpPr>
          <p:nvPr>
            <p:ph idx="1"/>
          </p:nvPr>
        </p:nvSpPr>
        <p:spPr>
          <a:xfrm>
            <a:off x="0" y="1667434"/>
            <a:ext cx="12192000" cy="5180577"/>
          </a:xfrm>
        </p:spPr>
        <p:txBody>
          <a:bodyPr>
            <a:normAutofit fontScale="77500" lnSpcReduction="20000"/>
          </a:bodyPr>
          <a:lstStyle/>
          <a:p>
            <a:pPr lvl="6"/>
            <a:r>
              <a:rPr lang="fr-FR" dirty="0"/>
              <a:t>[les pas sur le sable (Ademar de Barros, poète brésilien)] : « J'ai rêvé que je cheminais sur la plage en compagnie du Seigneur, et que, dans la toile de ma vie, se réfléchissaient tous les jours de ma vie. J'ai regardé en arrière, et j'ai vu qu'à ce jour où passait le film de ma vie surgissaient des traces sur le sable ; l'une était mienne, l'autre celle du Seigneur. Ainsi nous continuions à marcher jusqu'à ce que tous mes jours fussent achevés. Alors, je me suis arrêté, j'ai regardé en arrière. J'ai retrouvé alors qu'en certains endroits, il y avait seulement une empreinte de pied. Et ces lieux coïncidaient justement avec les jours les plus difficiles de ma vie, les jours de plus grande angoisse, de plus grande peur et de plus grandes douleurs. J'ai donc interrogé : Seigneur, Tu as dit que Tu étais avec moi, tous les jours de ma vie, et j'ai accepté de vivre avec Toi. Mais, pourquoi m'as-Tu laissé seul, dans les pires moments de ma vie ? Et le Seigneur me répondit : Mon Fils, je t'aime, j'ai dit que je serai avec toi durant la promenade, et que je ne te laisserai pas une seule minute. Je ne t'ai pas abandonné : les jours où tu n'as vu qu'une trace sur le sable sont les jours où je t'ai porté ! Amen»</a:t>
            </a:r>
          </a:p>
          <a:p>
            <a:pPr lvl="7"/>
            <a:endParaRPr lang="fr-FR" sz="4100" dirty="0">
              <a:solidFill>
                <a:srgbClr val="009900"/>
              </a:solidFill>
            </a:endParaRPr>
          </a:p>
        </p:txBody>
      </p:sp>
      <p:sp>
        <p:nvSpPr>
          <p:cNvPr id="4" name="Titre 1">
            <a:extLst>
              <a:ext uri="{FF2B5EF4-FFF2-40B4-BE49-F238E27FC236}">
                <a16:creationId xmlns:a16="http://schemas.microsoft.com/office/drawing/2014/main" id="{BCFA067D-28B1-45AE-B7E5-AD7B2ED7CC1F}"/>
              </a:ext>
            </a:extLst>
          </p:cNvPr>
          <p:cNvSpPr>
            <a:spLocks noGrp="1"/>
          </p:cNvSpPr>
          <p:nvPr>
            <p:ph type="title"/>
          </p:nvPr>
        </p:nvSpPr>
        <p:spPr>
          <a:xfrm>
            <a:off x="119742" y="49188"/>
            <a:ext cx="11952515" cy="1083873"/>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38C6D062-171D-47E3-8715-EB97A982936E}"/>
              </a:ext>
            </a:extLst>
          </p:cNvPr>
          <p:cNvSpPr>
            <a:spLocks noGrp="1"/>
          </p:cNvSpPr>
          <p:nvPr>
            <p:ph type="sldNum" sz="quarter" idx="12"/>
          </p:nvPr>
        </p:nvSpPr>
        <p:spPr/>
        <p:txBody>
          <a:bodyPr/>
          <a:lstStyle/>
          <a:p>
            <a:fld id="{E57ECC14-826B-42E9-A453-4280D060BAD6}" type="slidenum">
              <a:rPr lang="fr-FR" smtClean="0"/>
              <a:t>33</a:t>
            </a:fld>
            <a:endParaRPr lang="fr-FR" dirty="0"/>
          </a:p>
        </p:txBody>
      </p:sp>
      <p:sp>
        <p:nvSpPr>
          <p:cNvPr id="5" name="Espace réservé de la date 4">
            <a:extLst>
              <a:ext uri="{FF2B5EF4-FFF2-40B4-BE49-F238E27FC236}">
                <a16:creationId xmlns:a16="http://schemas.microsoft.com/office/drawing/2014/main" id="{D3334C76-D277-4482-9640-2ABAA0164CA9}"/>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190967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849EFE-2061-48CC-BB43-BE5D2A6F0528}"/>
              </a:ext>
            </a:extLst>
          </p:cNvPr>
          <p:cNvSpPr>
            <a:spLocks noGrp="1"/>
          </p:cNvSpPr>
          <p:nvPr>
            <p:ph idx="1"/>
          </p:nvPr>
        </p:nvSpPr>
        <p:spPr>
          <a:xfrm>
            <a:off x="0" y="1649896"/>
            <a:ext cx="12192000" cy="5198115"/>
          </a:xfrm>
        </p:spPr>
        <p:txBody>
          <a:bodyPr>
            <a:normAutofit fontScale="92500" lnSpcReduction="10000"/>
          </a:bodyPr>
          <a:lstStyle/>
          <a:p>
            <a:pPr lvl="2"/>
            <a:r>
              <a:rPr lang="fr-FR" dirty="0"/>
              <a:t>pour nous permettre d’accepter et de porter nos épreuves/souffrances, au plan pratique nous avons en particulier</a:t>
            </a:r>
          </a:p>
          <a:p>
            <a:pPr lvl="4"/>
            <a:r>
              <a:rPr lang="fr-FR" dirty="0"/>
              <a:t>la prière, les sacrements</a:t>
            </a:r>
          </a:p>
          <a:p>
            <a:pPr lvl="4"/>
            <a:r>
              <a:rPr lang="fr-FR" dirty="0"/>
              <a:t>la lecture de la Parole de Dieu, en particulier le Nouveau Testament, et des enseignements de l’Église et des Papes</a:t>
            </a:r>
          </a:p>
          <a:p>
            <a:pPr lvl="4"/>
            <a:r>
              <a:rPr lang="fr-FR" dirty="0"/>
              <a:t>la lecture de vies de saints et de leurs écrits, parmi eux notamment de mystiques canonisés</a:t>
            </a:r>
          </a:p>
          <a:p>
            <a:pPr lvl="4"/>
            <a:r>
              <a:rPr lang="fr-FR" dirty="0"/>
              <a:t>la lecture d’écrits de théologiens, ou auteurs spirituels, fidèles à la doctrine catholique</a:t>
            </a:r>
          </a:p>
          <a:p>
            <a:pPr lvl="3"/>
            <a:r>
              <a:rPr lang="fr-FR" dirty="0"/>
              <a:t>et s’efforcer par amour, avec la grâce de Dieu, de vivre notre souffrance en union avec la vie, la Passion, la mort, et la résurrection de Jésus </a:t>
            </a:r>
          </a:p>
          <a:p>
            <a:pPr lvl="2"/>
            <a:endParaRPr lang="fr-FR" dirty="0"/>
          </a:p>
        </p:txBody>
      </p:sp>
      <p:sp>
        <p:nvSpPr>
          <p:cNvPr id="4" name="Titre 1">
            <a:extLst>
              <a:ext uri="{FF2B5EF4-FFF2-40B4-BE49-F238E27FC236}">
                <a16:creationId xmlns:a16="http://schemas.microsoft.com/office/drawing/2014/main" id="{B802480F-BD36-4C3C-BCA7-F515A4D7EF8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A4609E76-A25E-48DC-B2B8-6B7B4AB28637}"/>
              </a:ext>
            </a:extLst>
          </p:cNvPr>
          <p:cNvSpPr>
            <a:spLocks noGrp="1"/>
          </p:cNvSpPr>
          <p:nvPr>
            <p:ph type="sldNum" sz="quarter" idx="12"/>
          </p:nvPr>
        </p:nvSpPr>
        <p:spPr/>
        <p:txBody>
          <a:bodyPr/>
          <a:lstStyle/>
          <a:p>
            <a:fld id="{E57ECC14-826B-42E9-A453-4280D060BAD6}" type="slidenum">
              <a:rPr lang="fr-FR" smtClean="0"/>
              <a:t>34</a:t>
            </a:fld>
            <a:endParaRPr lang="fr-FR" dirty="0"/>
          </a:p>
        </p:txBody>
      </p:sp>
      <p:sp>
        <p:nvSpPr>
          <p:cNvPr id="5" name="Espace réservé de la date 4">
            <a:extLst>
              <a:ext uri="{FF2B5EF4-FFF2-40B4-BE49-F238E27FC236}">
                <a16:creationId xmlns:a16="http://schemas.microsoft.com/office/drawing/2014/main" id="{285D6960-95E3-40B8-914A-E59229FC5C38}"/>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641379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849EFE-2061-48CC-BB43-BE5D2A6F0528}"/>
              </a:ext>
            </a:extLst>
          </p:cNvPr>
          <p:cNvSpPr>
            <a:spLocks noGrp="1"/>
          </p:cNvSpPr>
          <p:nvPr>
            <p:ph idx="1"/>
          </p:nvPr>
        </p:nvSpPr>
        <p:spPr>
          <a:xfrm>
            <a:off x="0" y="1527586"/>
            <a:ext cx="12192000" cy="5320426"/>
          </a:xfrm>
        </p:spPr>
        <p:txBody>
          <a:bodyPr>
            <a:normAutofit fontScale="92500" lnSpcReduction="10000"/>
          </a:bodyPr>
          <a:lstStyle/>
          <a:p>
            <a:pPr lvl="4"/>
            <a:r>
              <a:rPr lang="fr-FR" dirty="0"/>
              <a:t>cela a une valeur immense aux yeux de Dieu, pour notre plus grand bien et pour le plus grand bien du prochain et du monde si, avec la grâce de Dieu, nous offrons par amour cette épreuve, cette souffrance</a:t>
            </a:r>
          </a:p>
          <a:p>
            <a:pPr lvl="4"/>
            <a:endParaRPr lang="fr-FR" sz="1300" dirty="0"/>
          </a:p>
          <a:p>
            <a:pPr lvl="4"/>
            <a:r>
              <a:rPr lang="fr-FR" dirty="0">
                <a:solidFill>
                  <a:schemeClr val="bg1"/>
                </a:solidFill>
                <a:highlight>
                  <a:srgbClr val="D140FE"/>
                </a:highlight>
              </a:rPr>
              <a:t>l’épreuve, la souffrance, n’a en soi aucune valeur</a:t>
            </a:r>
            <a:endParaRPr lang="fr-FR" dirty="0"/>
          </a:p>
          <a:p>
            <a:pPr lvl="5"/>
            <a:r>
              <a:rPr lang="fr-FR" dirty="0"/>
              <a:t>il ne faut pas la rechercher, même si l’on sait que si nous l’offrons cela a une immense valeur</a:t>
            </a:r>
          </a:p>
          <a:p>
            <a:pPr lvl="5"/>
            <a:r>
              <a:rPr lang="fr-FR" dirty="0"/>
              <a:t>ce qui a de la valeur ce n’est pas l’épreuve, la souffrance, —contre laquelle nous avons le devoir de lutter—, mais </a:t>
            </a:r>
            <a:r>
              <a:rPr lang="fr-FR" dirty="0">
                <a:solidFill>
                  <a:schemeClr val="bg1"/>
                </a:solidFill>
                <a:highlight>
                  <a:srgbClr val="BC8600"/>
                </a:highlight>
              </a:rPr>
              <a:t>ce qui a une immense valeur c’est notre amour qui offre</a:t>
            </a:r>
            <a:r>
              <a:rPr lang="fr-FR" dirty="0"/>
              <a:t> l’épreuve, la souffrance, lorsqu’elle est là et qu’elle subsiste malgré nos efforts pour la combattre</a:t>
            </a:r>
          </a:p>
        </p:txBody>
      </p:sp>
      <p:sp>
        <p:nvSpPr>
          <p:cNvPr id="4" name="Titre 1">
            <a:extLst>
              <a:ext uri="{FF2B5EF4-FFF2-40B4-BE49-F238E27FC236}">
                <a16:creationId xmlns:a16="http://schemas.microsoft.com/office/drawing/2014/main" id="{B802480F-BD36-4C3C-BCA7-F515A4D7EF8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A4609E76-A25E-48DC-B2B8-6B7B4AB28637}"/>
              </a:ext>
            </a:extLst>
          </p:cNvPr>
          <p:cNvSpPr>
            <a:spLocks noGrp="1"/>
          </p:cNvSpPr>
          <p:nvPr>
            <p:ph type="sldNum" sz="quarter" idx="12"/>
          </p:nvPr>
        </p:nvSpPr>
        <p:spPr/>
        <p:txBody>
          <a:bodyPr/>
          <a:lstStyle/>
          <a:p>
            <a:fld id="{E57ECC14-826B-42E9-A453-4280D060BAD6}" type="slidenum">
              <a:rPr lang="fr-FR" smtClean="0"/>
              <a:t>35</a:t>
            </a:fld>
            <a:endParaRPr lang="fr-FR" dirty="0"/>
          </a:p>
        </p:txBody>
      </p:sp>
      <p:sp>
        <p:nvSpPr>
          <p:cNvPr id="5" name="Espace réservé de la date 4">
            <a:extLst>
              <a:ext uri="{FF2B5EF4-FFF2-40B4-BE49-F238E27FC236}">
                <a16:creationId xmlns:a16="http://schemas.microsoft.com/office/drawing/2014/main" id="{285D6960-95E3-40B8-914A-E59229FC5C38}"/>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97471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849EFE-2061-48CC-BB43-BE5D2A6F0528}"/>
              </a:ext>
            </a:extLst>
          </p:cNvPr>
          <p:cNvSpPr>
            <a:spLocks noGrp="1"/>
          </p:cNvSpPr>
          <p:nvPr>
            <p:ph idx="1"/>
          </p:nvPr>
        </p:nvSpPr>
        <p:spPr>
          <a:xfrm>
            <a:off x="0" y="1775012"/>
            <a:ext cx="12192000" cy="5072999"/>
          </a:xfrm>
        </p:spPr>
        <p:txBody>
          <a:bodyPr>
            <a:normAutofit fontScale="85000" lnSpcReduction="10000"/>
          </a:bodyPr>
          <a:lstStyle/>
          <a:p>
            <a:pPr lvl="3"/>
            <a:r>
              <a:rPr lang="fr-FR" dirty="0"/>
              <a:t>quand on vit des souffrances —qu’elles soient “limites” ou pas— </a:t>
            </a:r>
          </a:p>
          <a:p>
            <a:pPr lvl="4"/>
            <a:r>
              <a:rPr lang="fr-FR" dirty="0"/>
              <a:t>combien de bien pour soi, pour sa famille, pour ses proches, et pour le monde entier, pourrait être fait si l’on était enseigné sur l’importance d’offrir nos souffrances par amour</a:t>
            </a:r>
          </a:p>
          <a:p>
            <a:pPr lvl="5"/>
            <a:r>
              <a:rPr lang="fr-FR" dirty="0"/>
              <a:t>combien de bien pourrait être fait en particulier par les malades dans les hôpitaux ou ailleurs, les personnes âgées dans les maisons de retraite ou ailleurs, les handicapés, etc.</a:t>
            </a:r>
          </a:p>
          <a:p>
            <a:pPr lvl="6"/>
            <a:r>
              <a:rPr lang="fr-FR" dirty="0">
                <a:solidFill>
                  <a:schemeClr val="bg1"/>
                </a:solidFill>
                <a:highlight>
                  <a:srgbClr val="808080"/>
                </a:highlight>
              </a:rPr>
              <a:t>parce qu’ils ne sont pas enseignés sur l’importance d’offrir leurs souffrances par amour, la majorité des grands handicapés, des grands malades, des personnes âgées, etc., se sentent souvent inutiles, alors qu’ils peuvent faire tant de bien et être si utiles !</a:t>
            </a:r>
            <a:r>
              <a:rPr lang="fr-FR" dirty="0"/>
              <a:t> (bien plus que d’autres personnes qui se croient très utiles, et qui quelquefois culpabilisent —à tort— les autres)</a:t>
            </a:r>
          </a:p>
        </p:txBody>
      </p:sp>
      <p:sp>
        <p:nvSpPr>
          <p:cNvPr id="4" name="Titre 1">
            <a:extLst>
              <a:ext uri="{FF2B5EF4-FFF2-40B4-BE49-F238E27FC236}">
                <a16:creationId xmlns:a16="http://schemas.microsoft.com/office/drawing/2014/main" id="{B802480F-BD36-4C3C-BCA7-F515A4D7EF88}"/>
              </a:ext>
            </a:extLst>
          </p:cNvPr>
          <p:cNvSpPr>
            <a:spLocks noGrp="1"/>
          </p:cNvSpPr>
          <p:nvPr>
            <p:ph type="title"/>
          </p:nvPr>
        </p:nvSpPr>
        <p:spPr>
          <a:xfrm>
            <a:off x="119742" y="49188"/>
            <a:ext cx="11952515" cy="1302534"/>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A4609E76-A25E-48DC-B2B8-6B7B4AB28637}"/>
              </a:ext>
            </a:extLst>
          </p:cNvPr>
          <p:cNvSpPr>
            <a:spLocks noGrp="1"/>
          </p:cNvSpPr>
          <p:nvPr>
            <p:ph type="sldNum" sz="quarter" idx="12"/>
          </p:nvPr>
        </p:nvSpPr>
        <p:spPr/>
        <p:txBody>
          <a:bodyPr/>
          <a:lstStyle/>
          <a:p>
            <a:fld id="{E57ECC14-826B-42E9-A453-4280D060BAD6}" type="slidenum">
              <a:rPr lang="fr-FR" smtClean="0"/>
              <a:t>36</a:t>
            </a:fld>
            <a:endParaRPr lang="fr-FR" dirty="0"/>
          </a:p>
        </p:txBody>
      </p:sp>
      <p:sp>
        <p:nvSpPr>
          <p:cNvPr id="5" name="Espace réservé de la date 4">
            <a:extLst>
              <a:ext uri="{FF2B5EF4-FFF2-40B4-BE49-F238E27FC236}">
                <a16:creationId xmlns:a16="http://schemas.microsoft.com/office/drawing/2014/main" id="{285D6960-95E3-40B8-914A-E59229FC5C38}"/>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707669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D83B3F9-A8DD-43CD-8029-CF422EE8E3AD}"/>
              </a:ext>
            </a:extLst>
          </p:cNvPr>
          <p:cNvSpPr>
            <a:spLocks noGrp="1"/>
          </p:cNvSpPr>
          <p:nvPr>
            <p:ph idx="1"/>
          </p:nvPr>
        </p:nvSpPr>
        <p:spPr>
          <a:xfrm>
            <a:off x="0" y="1262270"/>
            <a:ext cx="12192000" cy="5585742"/>
          </a:xfrm>
        </p:spPr>
        <p:txBody>
          <a:bodyPr>
            <a:normAutofit/>
          </a:bodyPr>
          <a:lstStyle/>
          <a:p>
            <a:pPr lvl="1"/>
            <a:r>
              <a:rPr lang="fr-FR" dirty="0"/>
              <a:t>Vous “en parlez facilement” de tout cela, ”confortablement assis dans un fauteuil”, mais quand une personne vit une telle épreuve/souffrance “limite”, les “belles paroles”… </a:t>
            </a:r>
          </a:p>
          <a:p>
            <a:pPr lvl="2"/>
            <a:r>
              <a:rPr lang="fr-FR" dirty="0"/>
              <a:t>quand une personne est dans une épreuve / souffrance "limite« </a:t>
            </a:r>
          </a:p>
          <a:p>
            <a:pPr lvl="3"/>
            <a:r>
              <a:rPr lang="fr-FR" dirty="0"/>
              <a:t>probablement que ce n’est pas le moment de lui faire un grand discours sur le mal</a:t>
            </a:r>
          </a:p>
          <a:p>
            <a:pPr lvl="4"/>
            <a:r>
              <a:rPr lang="fr-FR" dirty="0"/>
              <a:t>sans doute vaut-il mieux l’écouter, lui tenir compagnie, lui manifester notre compassion et notre affection, dans le silence, ou mieux : en priant à côté d’elle (à vive voix ou en silence)</a:t>
            </a:r>
          </a:p>
          <a:p>
            <a:pPr lvl="6"/>
            <a:endParaRPr lang="fr-FR" dirty="0"/>
          </a:p>
        </p:txBody>
      </p:sp>
      <p:sp>
        <p:nvSpPr>
          <p:cNvPr id="4" name="Titre 1">
            <a:extLst>
              <a:ext uri="{FF2B5EF4-FFF2-40B4-BE49-F238E27FC236}">
                <a16:creationId xmlns:a16="http://schemas.microsoft.com/office/drawing/2014/main" id="{5EB260DB-BD8C-474D-8ABC-DEE091E9EC68}"/>
              </a:ext>
            </a:extLst>
          </p:cNvPr>
          <p:cNvSpPr>
            <a:spLocks noGrp="1"/>
          </p:cNvSpPr>
          <p:nvPr>
            <p:ph type="title"/>
          </p:nvPr>
        </p:nvSpPr>
        <p:spPr>
          <a:xfrm>
            <a:off x="119742" y="49188"/>
            <a:ext cx="11952515" cy="1083873"/>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38FB2930-E3E2-4E5E-B372-441421C80CF6}"/>
              </a:ext>
            </a:extLst>
          </p:cNvPr>
          <p:cNvSpPr>
            <a:spLocks noGrp="1"/>
          </p:cNvSpPr>
          <p:nvPr>
            <p:ph type="sldNum" sz="quarter" idx="12"/>
          </p:nvPr>
        </p:nvSpPr>
        <p:spPr/>
        <p:txBody>
          <a:bodyPr/>
          <a:lstStyle/>
          <a:p>
            <a:fld id="{E57ECC14-826B-42E9-A453-4280D060BAD6}" type="slidenum">
              <a:rPr lang="fr-FR" smtClean="0"/>
              <a:t>37</a:t>
            </a:fld>
            <a:endParaRPr lang="fr-FR" dirty="0"/>
          </a:p>
        </p:txBody>
      </p:sp>
      <p:sp>
        <p:nvSpPr>
          <p:cNvPr id="5" name="Espace réservé de la date 4">
            <a:extLst>
              <a:ext uri="{FF2B5EF4-FFF2-40B4-BE49-F238E27FC236}">
                <a16:creationId xmlns:a16="http://schemas.microsoft.com/office/drawing/2014/main" id="{9D8EFE63-FB06-479A-A0FF-AAC73637DC22}"/>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138435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D83B3F9-A8DD-43CD-8029-CF422EE8E3AD}"/>
              </a:ext>
            </a:extLst>
          </p:cNvPr>
          <p:cNvSpPr>
            <a:spLocks noGrp="1"/>
          </p:cNvSpPr>
          <p:nvPr>
            <p:ph idx="1"/>
          </p:nvPr>
        </p:nvSpPr>
        <p:spPr>
          <a:xfrm>
            <a:off x="0" y="1097280"/>
            <a:ext cx="12192000" cy="5750732"/>
          </a:xfrm>
        </p:spPr>
        <p:txBody>
          <a:bodyPr>
            <a:normAutofit fontScale="85000" lnSpcReduction="20000"/>
          </a:bodyPr>
          <a:lstStyle/>
          <a:p>
            <a:pPr lvl="2"/>
            <a:r>
              <a:rPr lang="fr-FR" dirty="0"/>
              <a:t>mais, que la personne qui est dans une épreuve / souffrance "limite" en soit consciente ou pas </a:t>
            </a:r>
          </a:p>
          <a:p>
            <a:pPr lvl="4"/>
            <a:r>
              <a:rPr lang="fr-FR" dirty="0"/>
              <a:t>seule la grâce de Dieu</a:t>
            </a:r>
          </a:p>
          <a:p>
            <a:pPr lvl="5"/>
            <a:r>
              <a:rPr lang="fr-FR" dirty="0"/>
              <a:t>peut faire que cette personne pourra supporter et porter ses souffrances</a:t>
            </a:r>
          </a:p>
          <a:p>
            <a:pPr lvl="4"/>
            <a:r>
              <a:rPr lang="fr-FR" dirty="0"/>
              <a:t>de plus, et c’est très important, comme déjà dit : </a:t>
            </a:r>
          </a:p>
          <a:p>
            <a:pPr lvl="5"/>
            <a:r>
              <a:rPr lang="fr-FR" dirty="0"/>
              <a:t>si, avec la grâce de Dieu, </a:t>
            </a:r>
          </a:p>
          <a:p>
            <a:pPr lvl="6"/>
            <a:r>
              <a:rPr lang="fr-FR" dirty="0"/>
              <a:t>en communion avec les souffrances pour chacun de nous de Jésus dans sa vie, sa passion et sa croix, elle offre à Dieu —par amour— ses souffrances, elle fait alors un bien extraordinaire à elle-même, à sa famille, à ses proches, au monde entier</a:t>
            </a:r>
          </a:p>
          <a:p>
            <a:pPr lvl="3"/>
            <a:r>
              <a:rPr lang="fr-FR" dirty="0"/>
              <a:t>si elle sait tout cela avant d’être atteinte par l’épreuve, il n’y a pas forcément besoin de le lui répéter (encore que cela puisse peut-être la conforter)</a:t>
            </a:r>
          </a:p>
          <a:p>
            <a:pPr lvl="3"/>
            <a:r>
              <a:rPr lang="fr-FR" dirty="0"/>
              <a:t>mais si elle n’a jamais été enseignée sur ces questions, cela lui fera beaucoup de bien qu’on lui donne cet enseignement. C’est faire preuve de grande charité envers les personnes que de les enseigner</a:t>
            </a:r>
          </a:p>
          <a:p>
            <a:pPr lvl="6"/>
            <a:endParaRPr lang="fr-FR" dirty="0"/>
          </a:p>
        </p:txBody>
      </p:sp>
      <p:sp>
        <p:nvSpPr>
          <p:cNvPr id="4" name="Titre 1">
            <a:extLst>
              <a:ext uri="{FF2B5EF4-FFF2-40B4-BE49-F238E27FC236}">
                <a16:creationId xmlns:a16="http://schemas.microsoft.com/office/drawing/2014/main" id="{5EB260DB-BD8C-474D-8ABC-DEE091E9EC68}"/>
              </a:ext>
            </a:extLst>
          </p:cNvPr>
          <p:cNvSpPr>
            <a:spLocks noGrp="1"/>
          </p:cNvSpPr>
          <p:nvPr>
            <p:ph type="title"/>
          </p:nvPr>
        </p:nvSpPr>
        <p:spPr>
          <a:xfrm>
            <a:off x="119742" y="49189"/>
            <a:ext cx="11952515" cy="962030"/>
          </a:xfrm>
        </p:spPr>
        <p:txBody>
          <a:bodyPr>
            <a:noAutofit/>
          </a:bodyPr>
          <a:lstStyle/>
          <a:p>
            <a:r>
              <a:rPr lang="fr-FR" sz="3200" dirty="0"/>
              <a:t>Si Dieu était bon, le mal existerait-il ?</a:t>
            </a:r>
            <a:r>
              <a:rPr lang="fr-FR" sz="3600" dirty="0"/>
              <a:t>	</a:t>
            </a:r>
            <a:r>
              <a:rPr lang="fr-FR" dirty="0"/>
              <a:t>	</a:t>
            </a:r>
            <a:r>
              <a:rPr lang="fr-FR" sz="2400" dirty="0">
                <a:solidFill>
                  <a:srgbClr val="000000"/>
                </a:solidFill>
              </a:rPr>
              <a:t>Suite</a:t>
            </a:r>
            <a:r>
              <a:rPr lang="fr-FR" dirty="0">
                <a:solidFill>
                  <a:srgbClr val="000000"/>
                </a:solidFill>
              </a:rPr>
              <a:t> </a:t>
            </a:r>
            <a:br>
              <a:rPr lang="fr-FR" dirty="0"/>
            </a:br>
            <a:r>
              <a:rPr lang="fr-FR" sz="3200" dirty="0"/>
              <a:t>Pourquoi le mal, la souffrance, la mort ?</a:t>
            </a:r>
          </a:p>
        </p:txBody>
      </p:sp>
      <p:sp>
        <p:nvSpPr>
          <p:cNvPr id="2" name="Espace réservé du numéro de diapositive 1">
            <a:extLst>
              <a:ext uri="{FF2B5EF4-FFF2-40B4-BE49-F238E27FC236}">
                <a16:creationId xmlns:a16="http://schemas.microsoft.com/office/drawing/2014/main" id="{38FB2930-E3E2-4E5E-B372-441421C80CF6}"/>
              </a:ext>
            </a:extLst>
          </p:cNvPr>
          <p:cNvSpPr>
            <a:spLocks noGrp="1"/>
          </p:cNvSpPr>
          <p:nvPr>
            <p:ph type="sldNum" sz="quarter" idx="12"/>
          </p:nvPr>
        </p:nvSpPr>
        <p:spPr/>
        <p:txBody>
          <a:bodyPr/>
          <a:lstStyle/>
          <a:p>
            <a:fld id="{E57ECC14-826B-42E9-A453-4280D060BAD6}" type="slidenum">
              <a:rPr lang="fr-FR" smtClean="0"/>
              <a:t>38</a:t>
            </a:fld>
            <a:endParaRPr lang="fr-FR" dirty="0"/>
          </a:p>
        </p:txBody>
      </p:sp>
      <p:sp>
        <p:nvSpPr>
          <p:cNvPr id="5" name="Espace réservé de la date 4">
            <a:extLst>
              <a:ext uri="{FF2B5EF4-FFF2-40B4-BE49-F238E27FC236}">
                <a16:creationId xmlns:a16="http://schemas.microsoft.com/office/drawing/2014/main" id="{9D8EFE63-FB06-479A-A0FF-AAC73637DC22}"/>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583880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7E3DC4E-865E-4F4D-B5CF-E53DF92CD12A}"/>
              </a:ext>
            </a:extLst>
          </p:cNvPr>
          <p:cNvSpPr>
            <a:spLocks noGrp="1"/>
          </p:cNvSpPr>
          <p:nvPr>
            <p:ph idx="1"/>
          </p:nvPr>
        </p:nvSpPr>
        <p:spPr>
          <a:xfrm>
            <a:off x="0" y="1600200"/>
            <a:ext cx="12192000" cy="5247811"/>
          </a:xfrm>
        </p:spPr>
        <p:txBody>
          <a:bodyPr>
            <a:normAutofit/>
          </a:bodyPr>
          <a:lstStyle/>
          <a:p>
            <a:r>
              <a:rPr lang="fr-FR" dirty="0"/>
              <a:t>Et il n’est peut-être pas inutile, à ce niveau de cette présentation, de revoir toutes les diapositives qui précèdent sur ce mystère du mal…</a:t>
            </a:r>
          </a:p>
          <a:p>
            <a:pPr lvl="2"/>
            <a:endParaRPr lang="fr-FR" sz="1700" dirty="0"/>
          </a:p>
          <a:p>
            <a:r>
              <a:rPr lang="fr-FR" dirty="0"/>
              <a:t>Mais surtout : C’est la Parole de Dieu qui fait vivre. Jésus nous enseigne : </a:t>
            </a:r>
          </a:p>
          <a:p>
            <a:pPr lvl="2"/>
            <a:endParaRPr lang="fr-FR" sz="1700" dirty="0"/>
          </a:p>
          <a:p>
            <a:pPr lvl="2"/>
            <a:r>
              <a:rPr lang="fr-FR" dirty="0"/>
              <a:t>« </a:t>
            </a:r>
            <a:r>
              <a:rPr lang="fr-FR" baseline="30000" dirty="0"/>
              <a:t>Mt 11, 28</a:t>
            </a:r>
            <a:r>
              <a:rPr lang="fr-FR" dirty="0"/>
              <a:t> Venez à moi, vous tous qui peinez et ployez sous le fardeau, et moi je vous donnerai du repos. </a:t>
            </a:r>
            <a:r>
              <a:rPr lang="fr-FR" baseline="30000" dirty="0"/>
              <a:t>Mt 11, 29</a:t>
            </a:r>
            <a:r>
              <a:rPr lang="fr-FR" dirty="0"/>
              <a:t> Prenez mon joug sur vous et recevez mes leçons, parce que je suis doux et humble de coeur ; et</a:t>
            </a:r>
            <a:r>
              <a:rPr lang="fr-FR" i="1" dirty="0"/>
              <a:t> vous trouverez du repos pour vos âmes</a:t>
            </a:r>
            <a:r>
              <a:rPr lang="fr-FR" dirty="0"/>
              <a:t>. </a:t>
            </a:r>
            <a:r>
              <a:rPr lang="fr-FR" baseline="30000" dirty="0"/>
              <a:t>Mt 11, 30</a:t>
            </a:r>
            <a:r>
              <a:rPr lang="fr-FR" dirty="0"/>
              <a:t> Car mon joug est bénin et ma charge légère. »</a:t>
            </a:r>
          </a:p>
        </p:txBody>
      </p:sp>
      <p:sp>
        <p:nvSpPr>
          <p:cNvPr id="4" name="Titre 1">
            <a:extLst>
              <a:ext uri="{FF2B5EF4-FFF2-40B4-BE49-F238E27FC236}">
                <a16:creationId xmlns:a16="http://schemas.microsoft.com/office/drawing/2014/main" id="{EFBE7AEC-9C81-48BF-A81F-EA59FAADC17B}"/>
              </a:ext>
            </a:extLst>
          </p:cNvPr>
          <p:cNvSpPr>
            <a:spLocks noGrp="1"/>
          </p:cNvSpPr>
          <p:nvPr>
            <p:ph type="title"/>
          </p:nvPr>
        </p:nvSpPr>
        <p:spPr>
          <a:xfrm>
            <a:off x="119742" y="49188"/>
            <a:ext cx="11952515" cy="1083873"/>
          </a:xfrm>
        </p:spPr>
        <p:txBody>
          <a:bodyPr>
            <a:noAutofit/>
          </a:bodyPr>
          <a:lstStyle/>
          <a:p>
            <a:r>
              <a:rPr lang="fr-FR" dirty="0"/>
              <a:t>Si Dieu était bon, le mal existerait-il ?		</a:t>
            </a:r>
            <a:r>
              <a:rPr lang="fr-FR" sz="3200" dirty="0">
                <a:solidFill>
                  <a:srgbClr val="000000"/>
                </a:solidFill>
              </a:rPr>
              <a:t>Suite</a:t>
            </a:r>
            <a:r>
              <a:rPr lang="fr-FR" dirty="0">
                <a:solidFill>
                  <a:srgbClr val="000000"/>
                </a:solidFill>
              </a:rPr>
              <a:t> </a:t>
            </a:r>
            <a:br>
              <a:rPr lang="fr-FR" dirty="0"/>
            </a:br>
            <a:r>
              <a:rPr lang="fr-FR" dirty="0"/>
              <a:t>Pourquoi le mal, la souffrance, la mort ?</a:t>
            </a:r>
          </a:p>
        </p:txBody>
      </p:sp>
      <p:sp>
        <p:nvSpPr>
          <p:cNvPr id="2" name="Espace réservé du numéro de diapositive 1">
            <a:extLst>
              <a:ext uri="{FF2B5EF4-FFF2-40B4-BE49-F238E27FC236}">
                <a16:creationId xmlns:a16="http://schemas.microsoft.com/office/drawing/2014/main" id="{1C59CE5D-C544-41E5-95FB-78176CD66BE9}"/>
              </a:ext>
            </a:extLst>
          </p:cNvPr>
          <p:cNvSpPr>
            <a:spLocks noGrp="1"/>
          </p:cNvSpPr>
          <p:nvPr>
            <p:ph type="sldNum" sz="quarter" idx="12"/>
          </p:nvPr>
        </p:nvSpPr>
        <p:spPr/>
        <p:txBody>
          <a:bodyPr/>
          <a:lstStyle/>
          <a:p>
            <a:fld id="{E57ECC14-826B-42E9-A453-4280D060BAD6}" type="slidenum">
              <a:rPr lang="fr-FR" smtClean="0"/>
              <a:t>39</a:t>
            </a:fld>
            <a:endParaRPr lang="fr-FR" dirty="0"/>
          </a:p>
        </p:txBody>
      </p:sp>
      <p:sp>
        <p:nvSpPr>
          <p:cNvPr id="5" name="Espace réservé de la date 4">
            <a:extLst>
              <a:ext uri="{FF2B5EF4-FFF2-40B4-BE49-F238E27FC236}">
                <a16:creationId xmlns:a16="http://schemas.microsoft.com/office/drawing/2014/main" id="{536523D0-866F-4536-8940-6F25F79ACD18}"/>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405783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a:t>
            </a:r>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89652"/>
            <a:ext cx="12192000" cy="5158359"/>
          </a:xfrm>
        </p:spPr>
        <p:txBody>
          <a:bodyPr>
            <a:normAutofit/>
          </a:bodyPr>
          <a:lstStyle/>
          <a:p>
            <a:r>
              <a:rPr lang="fr-FR" dirty="0"/>
              <a:t>Oui, chaque être humain a besoin d’être sauvé</a:t>
            </a:r>
          </a:p>
          <a:p>
            <a:pPr lvl="2"/>
            <a:r>
              <a:rPr lang="fr-FR" dirty="0"/>
              <a:t>Seul Jésus peut le sauver, et il le sera s’il accepte d’être sauvé par Jésus</a:t>
            </a:r>
          </a:p>
          <a:p>
            <a:pPr lvl="2"/>
            <a:endParaRPr lang="fr-FR" sz="1000" dirty="0"/>
          </a:p>
          <a:p>
            <a:pPr lvl="1"/>
            <a:r>
              <a:rPr lang="fr-FR" dirty="0"/>
              <a:t>Pourquoi refuserait-on d’être sauvé ?</a:t>
            </a:r>
          </a:p>
          <a:p>
            <a:pPr lvl="1"/>
            <a:endParaRPr lang="fr-FR" sz="1000" dirty="0"/>
          </a:p>
          <a:p>
            <a:pPr lvl="1"/>
            <a:r>
              <a:rPr lang="fr-FR" dirty="0"/>
              <a:t>Pourquoi a-t-on besoin d’être sauvé ? Et sauvé de quoi ?</a:t>
            </a:r>
          </a:p>
          <a:p>
            <a:pPr lvl="1"/>
            <a:endParaRPr lang="fr-FR" sz="1000" dirty="0"/>
          </a:p>
          <a:p>
            <a:pPr lvl="1"/>
            <a:r>
              <a:rPr lang="fr-FR" dirty="0"/>
              <a:t>Ceux qui ne reçoivent pas les sacrements (baptême, confession, eucharistie, confirmation) vont-ils en enfer ?</a:t>
            </a:r>
          </a:p>
          <a:p>
            <a:pPr lvl="1"/>
            <a:endParaRPr lang="fr-FR" sz="1000" dirty="0"/>
          </a:p>
          <a:p>
            <a:pPr lvl="1"/>
            <a:r>
              <a:rPr lang="fr-FR" dirty="0"/>
              <a:t>Les hommes morts avant la venue de Jésus sur terre sont-ils en enfer ?</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118147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20078"/>
            <a:ext cx="12192000" cy="5227933"/>
          </a:xfrm>
        </p:spPr>
        <p:txBody>
          <a:bodyPr>
            <a:normAutofit lnSpcReduction="10000"/>
          </a:bodyPr>
          <a:lstStyle/>
          <a:p>
            <a:r>
              <a:rPr lang="fr-FR" dirty="0"/>
              <a:t>Oui, chaque être humain a besoin d’être sauvé</a:t>
            </a:r>
          </a:p>
          <a:p>
            <a:pPr lvl="2"/>
            <a:r>
              <a:rPr lang="fr-FR" dirty="0"/>
              <a:t>Pour chacun de nous il ne s’agit pas seulement d’être </a:t>
            </a:r>
            <a:r>
              <a:rPr lang="fr-FR" dirty="0">
                <a:solidFill>
                  <a:schemeClr val="bg1"/>
                </a:solidFill>
                <a:highlight>
                  <a:srgbClr val="2DBE2D"/>
                </a:highlight>
              </a:rPr>
              <a:t>"aidé"</a:t>
            </a:r>
            <a:r>
              <a:rPr lang="fr-FR" dirty="0"/>
              <a:t> par Jésus, mais il s’agit </a:t>
            </a:r>
            <a:r>
              <a:rPr lang="fr-FR" u="sng" dirty="0"/>
              <a:t>carrément</a:t>
            </a:r>
            <a:r>
              <a:rPr lang="fr-FR" dirty="0"/>
              <a:t> d’être </a:t>
            </a:r>
            <a:r>
              <a:rPr lang="fr-FR" dirty="0">
                <a:solidFill>
                  <a:schemeClr val="bg1"/>
                </a:solidFill>
                <a:highlight>
                  <a:srgbClr val="2DBE2D"/>
                </a:highlight>
              </a:rPr>
              <a:t>"sauvé"</a:t>
            </a:r>
            <a:r>
              <a:rPr lang="fr-FR" dirty="0"/>
              <a:t>  par Jésus</a:t>
            </a:r>
          </a:p>
          <a:p>
            <a:pPr lvl="3"/>
            <a:r>
              <a:rPr lang="fr-FR" dirty="0"/>
              <a:t>Aucun être humain n’est capable de se sauver lui-même ; et même, si tous les hommes de tous les temps s’y mettaient, et même si tous les bons anges s’y mettaient aussi, ils ne pourraient pas le sauver non plus</a:t>
            </a:r>
          </a:p>
          <a:p>
            <a:pPr lvl="3"/>
            <a:r>
              <a:rPr lang="fr-FR" dirty="0"/>
              <a:t>Aucun être humain ne peut se sauver lui-même, mais aussi ne peut être sauvé sans lui</a:t>
            </a:r>
          </a:p>
          <a:p>
            <a:r>
              <a:rPr lang="fr-FR" dirty="0"/>
              <a:t>Pour chaque être humain, seul Jésus peut le sauver, et il le sera s’il accepte d’être sauvé par Jésus.</a:t>
            </a:r>
          </a:p>
        </p:txBody>
      </p:sp>
      <p:sp>
        <p:nvSpPr>
          <p:cNvPr id="4" name="Espace réservé du numéro de diapositive 3">
            <a:extLst>
              <a:ext uri="{FF2B5EF4-FFF2-40B4-BE49-F238E27FC236}">
                <a16:creationId xmlns:a16="http://schemas.microsoft.com/office/drawing/2014/main" id="{7EB16553-554C-4730-99DE-CDF884CE82FF}"/>
              </a:ext>
            </a:extLst>
          </p:cNvPr>
          <p:cNvSpPr>
            <a:spLocks noGrp="1"/>
          </p:cNvSpPr>
          <p:nvPr>
            <p:ph type="sldNum" sz="quarter" idx="12"/>
          </p:nvPr>
        </p:nvSpPr>
        <p:spPr/>
        <p:txBody>
          <a:bodyPr/>
          <a:lstStyle/>
          <a:p>
            <a:fld id="{E57ECC14-826B-42E9-A453-4280D060BAD6}" type="slidenum">
              <a:rPr lang="fr-FR" smtClean="0"/>
              <a:t>41</a:t>
            </a:fld>
            <a:endParaRPr lang="fr-FR" dirty="0"/>
          </a:p>
        </p:txBody>
      </p:sp>
      <p:sp>
        <p:nvSpPr>
          <p:cNvPr id="5" name="Espace réservé de la date 4">
            <a:extLst>
              <a:ext uri="{FF2B5EF4-FFF2-40B4-BE49-F238E27FC236}">
                <a16:creationId xmlns:a16="http://schemas.microsoft.com/office/drawing/2014/main" id="{95409AD4-72CB-46A2-9400-9A3D063D28AC}"/>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70611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EA43CB5-A797-467B-B83B-3BA30AF16CE6}"/>
              </a:ext>
            </a:extLst>
          </p:cNvPr>
          <p:cNvSpPr>
            <a:spLocks noGrp="1"/>
          </p:cNvSpPr>
          <p:nvPr>
            <p:ph idx="1"/>
          </p:nvPr>
        </p:nvSpPr>
        <p:spPr>
          <a:xfrm>
            <a:off x="0" y="1769165"/>
            <a:ext cx="12192000" cy="5078846"/>
          </a:xfrm>
        </p:spPr>
        <p:txBody>
          <a:bodyPr>
            <a:normAutofit fontScale="92500" lnSpcReduction="10000"/>
          </a:bodyPr>
          <a:lstStyle/>
          <a:p>
            <a:pPr lvl="1"/>
            <a:r>
              <a:rPr lang="fr-FR" dirty="0"/>
              <a:t>Pourquoi refuserait-on d’être sauvé ?</a:t>
            </a:r>
          </a:p>
          <a:p>
            <a:pPr lvl="2"/>
            <a:r>
              <a:rPr lang="fr-FR" dirty="0"/>
              <a:t>Pourquoi le Diable a-t-il refusé Dieu ?</a:t>
            </a:r>
          </a:p>
          <a:p>
            <a:pPr lvl="2"/>
            <a:endParaRPr lang="fr-FR" dirty="0"/>
          </a:p>
          <a:p>
            <a:pPr lvl="1"/>
            <a:r>
              <a:rPr lang="fr-FR" dirty="0"/>
              <a:t>Pourquoi a-t-on besoin d’être sauvé ? Et sauvé de quoi ?</a:t>
            </a:r>
          </a:p>
          <a:p>
            <a:pPr lvl="2"/>
            <a:r>
              <a:rPr lang="fr-FR" dirty="0"/>
              <a:t>Du fait du péché originel d’Adam et Ève il y avait une distance infranchissable par les hommes entre Dieu et eux </a:t>
            </a:r>
          </a:p>
          <a:p>
            <a:pPr lvl="4"/>
            <a:r>
              <a:rPr lang="fr-FR" dirty="0"/>
              <a:t>Seul Dieu pouvait supprimer cette séparation, et c’est ce qu’a fait Jésus par l’Incarnation et la Rédemption</a:t>
            </a:r>
          </a:p>
          <a:p>
            <a:pPr lvl="3"/>
            <a:r>
              <a:rPr lang="fr-FR" dirty="0"/>
              <a:t>Depuis le péché originel d’Adam et Ève chaque être humain naît en ayant en lui le péché originel </a:t>
            </a:r>
          </a:p>
          <a:p>
            <a:pPr lvl="5"/>
            <a:r>
              <a:rPr lang="fr-FR" dirty="0"/>
              <a:t>Le péché originel est effacé par le sacrement du baptême</a:t>
            </a:r>
          </a:p>
          <a:p>
            <a:pPr lvl="2"/>
            <a:endParaRPr lang="fr-FR" dirty="0"/>
          </a:p>
          <a:p>
            <a:pPr lvl="1"/>
            <a:endParaRPr lang="fr-FR" dirty="0"/>
          </a:p>
        </p:txBody>
      </p:sp>
      <p:sp>
        <p:nvSpPr>
          <p:cNvPr id="4" name="Titre 1">
            <a:extLst>
              <a:ext uri="{FF2B5EF4-FFF2-40B4-BE49-F238E27FC236}">
                <a16:creationId xmlns:a16="http://schemas.microsoft.com/office/drawing/2014/main" id="{5775E742-920A-46BC-AA1B-FEF8B4539EA1}"/>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2" name="Espace réservé du numéro de diapositive 1">
            <a:extLst>
              <a:ext uri="{FF2B5EF4-FFF2-40B4-BE49-F238E27FC236}">
                <a16:creationId xmlns:a16="http://schemas.microsoft.com/office/drawing/2014/main" id="{AB259A84-7993-4732-810A-FF45A40C5E6A}"/>
              </a:ext>
            </a:extLst>
          </p:cNvPr>
          <p:cNvSpPr>
            <a:spLocks noGrp="1"/>
          </p:cNvSpPr>
          <p:nvPr>
            <p:ph type="sldNum" sz="quarter" idx="12"/>
          </p:nvPr>
        </p:nvSpPr>
        <p:spPr/>
        <p:txBody>
          <a:bodyPr/>
          <a:lstStyle/>
          <a:p>
            <a:fld id="{E57ECC14-826B-42E9-A453-4280D060BAD6}" type="slidenum">
              <a:rPr lang="fr-FR" smtClean="0"/>
              <a:t>42</a:t>
            </a:fld>
            <a:endParaRPr lang="fr-FR" dirty="0"/>
          </a:p>
        </p:txBody>
      </p:sp>
      <p:sp>
        <p:nvSpPr>
          <p:cNvPr id="5" name="Espace réservé de la date 4">
            <a:extLst>
              <a:ext uri="{FF2B5EF4-FFF2-40B4-BE49-F238E27FC236}">
                <a16:creationId xmlns:a16="http://schemas.microsoft.com/office/drawing/2014/main" id="{054626F0-7E60-48DB-B2D0-769B2FB40D93}"/>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579585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0BE3D76-1A32-4656-9E41-977871678763}"/>
              </a:ext>
            </a:extLst>
          </p:cNvPr>
          <p:cNvSpPr>
            <a:spLocks noGrp="1"/>
          </p:cNvSpPr>
          <p:nvPr>
            <p:ph idx="1"/>
          </p:nvPr>
        </p:nvSpPr>
        <p:spPr>
          <a:xfrm>
            <a:off x="0" y="1749287"/>
            <a:ext cx="12192000" cy="5098724"/>
          </a:xfrm>
        </p:spPr>
        <p:txBody>
          <a:bodyPr>
            <a:normAutofit lnSpcReduction="10000"/>
          </a:bodyPr>
          <a:lstStyle/>
          <a:p>
            <a:pPr lvl="2" eaLnBrk="0"/>
            <a:r>
              <a:rPr lang="fr-FR" dirty="0"/>
              <a:t>Mais il est aussi possible de nous séparer complètement de Dieu si l’on commet soi-même un péché mortel </a:t>
            </a:r>
          </a:p>
          <a:p>
            <a:pPr lvl="3" eaLnBrk="0"/>
            <a:r>
              <a:rPr lang="fr-FR" dirty="0"/>
              <a:t>Pour être lavé du péché mortel, seul Dieu peut le faire, </a:t>
            </a:r>
          </a:p>
          <a:p>
            <a:pPr lvl="5" eaLnBrk="0"/>
            <a:r>
              <a:rPr lang="fr-FR" dirty="0"/>
              <a:t>et c’est ce qui est fait par le sacrement de réconciliation</a:t>
            </a:r>
          </a:p>
          <a:p>
            <a:pPr lvl="5" eaLnBrk="0"/>
            <a:endParaRPr lang="fr-FR" sz="1100" dirty="0"/>
          </a:p>
          <a:p>
            <a:pPr lvl="2" eaLnBrk="0"/>
            <a:r>
              <a:rPr lang="fr-FR" dirty="0"/>
              <a:t>Les péchés véniels, eux, ne nous séparent pas complètement de Dieu (comme les péchés mortels) mais nous en éloignent</a:t>
            </a:r>
          </a:p>
          <a:p>
            <a:pPr lvl="5" eaLnBrk="0"/>
            <a:r>
              <a:rPr lang="fr-FR" dirty="0"/>
              <a:t>Le sacrement de réconciliation nous en lave</a:t>
            </a:r>
            <a:endParaRPr lang="fr-FR" sz="1600" dirty="0"/>
          </a:p>
          <a:p>
            <a:pPr lvl="2"/>
            <a:endParaRPr lang="fr-FR" dirty="0"/>
          </a:p>
          <a:p>
            <a:pPr lvl="2"/>
            <a:r>
              <a:rPr lang="fr-FR" dirty="0"/>
              <a:t>Pour chaque être humain la vie sur terre est en vue de la vie éternelle après la mort. Si Jésus n’était pas venu nous sauver, à notre mort, nous irions tous en enfer</a:t>
            </a:r>
          </a:p>
        </p:txBody>
      </p:sp>
      <p:sp>
        <p:nvSpPr>
          <p:cNvPr id="4" name="Titre 1">
            <a:extLst>
              <a:ext uri="{FF2B5EF4-FFF2-40B4-BE49-F238E27FC236}">
                <a16:creationId xmlns:a16="http://schemas.microsoft.com/office/drawing/2014/main" id="{80C9851E-B316-4277-8A2F-6D8F3F17A788}"/>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2" name="Espace réservé du numéro de diapositive 1">
            <a:extLst>
              <a:ext uri="{FF2B5EF4-FFF2-40B4-BE49-F238E27FC236}">
                <a16:creationId xmlns:a16="http://schemas.microsoft.com/office/drawing/2014/main" id="{C2B4F32B-9561-4C83-A9B5-C4293ED6BB0C}"/>
              </a:ext>
            </a:extLst>
          </p:cNvPr>
          <p:cNvSpPr>
            <a:spLocks noGrp="1"/>
          </p:cNvSpPr>
          <p:nvPr>
            <p:ph type="sldNum" sz="quarter" idx="12"/>
          </p:nvPr>
        </p:nvSpPr>
        <p:spPr/>
        <p:txBody>
          <a:bodyPr/>
          <a:lstStyle/>
          <a:p>
            <a:fld id="{E57ECC14-826B-42E9-A453-4280D060BAD6}" type="slidenum">
              <a:rPr lang="fr-FR" smtClean="0"/>
              <a:t>43</a:t>
            </a:fld>
            <a:endParaRPr lang="fr-FR" dirty="0"/>
          </a:p>
        </p:txBody>
      </p:sp>
      <p:sp>
        <p:nvSpPr>
          <p:cNvPr id="5" name="Espace réservé de la date 4">
            <a:extLst>
              <a:ext uri="{FF2B5EF4-FFF2-40B4-BE49-F238E27FC236}">
                <a16:creationId xmlns:a16="http://schemas.microsoft.com/office/drawing/2014/main" id="{10E8D76B-0944-49FC-898C-B53CF306311C}"/>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367935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4634FA4-3142-4B83-A0B6-AA6BB82CC493}"/>
              </a:ext>
            </a:extLst>
          </p:cNvPr>
          <p:cNvSpPr>
            <a:spLocks noGrp="1"/>
          </p:cNvSpPr>
          <p:nvPr>
            <p:ph idx="1"/>
          </p:nvPr>
        </p:nvSpPr>
        <p:spPr>
          <a:xfrm>
            <a:off x="0" y="1958009"/>
            <a:ext cx="12192000" cy="4890002"/>
          </a:xfrm>
        </p:spPr>
        <p:txBody>
          <a:bodyPr/>
          <a:lstStyle/>
          <a:p>
            <a:pPr lvl="1"/>
            <a:r>
              <a:rPr lang="fr-FR" dirty="0"/>
              <a:t>Ceux qui ne reçoivent pas les sacrements (baptême, confession, eucharistie, confirmation) vont-ils en enfer ?</a:t>
            </a:r>
          </a:p>
          <a:p>
            <a:pPr lvl="2" eaLnBrk="0"/>
            <a:r>
              <a:rPr lang="fr-FR" dirty="0"/>
              <a:t>Ce sont ceux qui refusent de recevoir les sacrements en toute connaissance de cause, ou qui refusent de savoir, qui sont en grand danger d’aller en enfer </a:t>
            </a:r>
          </a:p>
          <a:p>
            <a:pPr lvl="3"/>
            <a:r>
              <a:rPr lang="fr-FR" dirty="0"/>
              <a:t>“en toute connaissance de cause” = en toute connaissance du pourquoi de l’importance vitale de ces sacrements</a:t>
            </a:r>
          </a:p>
          <a:p>
            <a:pPr lvl="3"/>
            <a:r>
              <a:rPr lang="fr-FR" dirty="0"/>
              <a:t>“qui refusent de savoir“ = qui refusent “de se former / d’être enseignés” sur l’importance vitale de ces sacrements</a:t>
            </a:r>
          </a:p>
        </p:txBody>
      </p:sp>
      <p:sp>
        <p:nvSpPr>
          <p:cNvPr id="4" name="Titre 1">
            <a:extLst>
              <a:ext uri="{FF2B5EF4-FFF2-40B4-BE49-F238E27FC236}">
                <a16:creationId xmlns:a16="http://schemas.microsoft.com/office/drawing/2014/main" id="{2748D98E-E117-47ED-A9B2-5B0015F1A7DD}"/>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2" name="Espace réservé du numéro de diapositive 1">
            <a:extLst>
              <a:ext uri="{FF2B5EF4-FFF2-40B4-BE49-F238E27FC236}">
                <a16:creationId xmlns:a16="http://schemas.microsoft.com/office/drawing/2014/main" id="{761EF4C4-8791-4417-B582-204F6CDAA30A}"/>
              </a:ext>
            </a:extLst>
          </p:cNvPr>
          <p:cNvSpPr>
            <a:spLocks noGrp="1"/>
          </p:cNvSpPr>
          <p:nvPr>
            <p:ph type="sldNum" sz="quarter" idx="12"/>
          </p:nvPr>
        </p:nvSpPr>
        <p:spPr/>
        <p:txBody>
          <a:bodyPr/>
          <a:lstStyle/>
          <a:p>
            <a:fld id="{E57ECC14-826B-42E9-A453-4280D060BAD6}" type="slidenum">
              <a:rPr lang="fr-FR" smtClean="0"/>
              <a:t>44</a:t>
            </a:fld>
            <a:endParaRPr lang="fr-FR" dirty="0"/>
          </a:p>
        </p:txBody>
      </p:sp>
      <p:sp>
        <p:nvSpPr>
          <p:cNvPr id="5" name="Espace réservé de la date 4">
            <a:extLst>
              <a:ext uri="{FF2B5EF4-FFF2-40B4-BE49-F238E27FC236}">
                <a16:creationId xmlns:a16="http://schemas.microsoft.com/office/drawing/2014/main" id="{35E06EB4-882F-48B9-A2E2-08E3C0BE7286}"/>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169254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AD31816-95EF-4180-B95F-001D8238833E}"/>
              </a:ext>
            </a:extLst>
          </p:cNvPr>
          <p:cNvSpPr>
            <a:spLocks noGrp="1"/>
          </p:cNvSpPr>
          <p:nvPr>
            <p:ph idx="1"/>
          </p:nvPr>
        </p:nvSpPr>
        <p:spPr>
          <a:xfrm>
            <a:off x="0" y="2097156"/>
            <a:ext cx="12192000" cy="4750855"/>
          </a:xfrm>
        </p:spPr>
        <p:txBody>
          <a:bodyPr>
            <a:noAutofit/>
          </a:bodyPr>
          <a:lstStyle/>
          <a:p>
            <a:pPr lvl="1"/>
            <a:r>
              <a:rPr lang="fr-FR" dirty="0"/>
              <a:t>Les hommes morts avant la venue de Jésus sur terre sont-ils en enfer ?</a:t>
            </a:r>
          </a:p>
          <a:p>
            <a:pPr lvl="2" eaLnBrk="0"/>
            <a:r>
              <a:rPr lang="fr-FR" dirty="0"/>
              <a:t>Non. Une fois morts, leurs âmes étaient mises “en attente” de la venue de Jésus sur terre </a:t>
            </a:r>
          </a:p>
          <a:p>
            <a:pPr lvl="3"/>
            <a:r>
              <a:rPr lang="fr-FR" dirty="0"/>
              <a:t>Remarque : Dans la prière du Credo </a:t>
            </a:r>
          </a:p>
          <a:p>
            <a:pPr lvl="4"/>
            <a:r>
              <a:rPr lang="fr-FR" dirty="0"/>
              <a:t>Les “enfers” n’ont rien à voir avec l’enfer </a:t>
            </a:r>
          </a:p>
          <a:p>
            <a:pPr lvl="5"/>
            <a:r>
              <a:rPr lang="fr-FR" dirty="0"/>
              <a:t>C’est dans les “enfers” que ces âmes étaient en attente et c’est lors de la visite de Jésus, après sa mort, qu’elles sont allées au ciel, ou au purgatoire, ou en enfer</a:t>
            </a:r>
          </a:p>
        </p:txBody>
      </p:sp>
      <p:sp>
        <p:nvSpPr>
          <p:cNvPr id="4" name="Titre 1">
            <a:extLst>
              <a:ext uri="{FF2B5EF4-FFF2-40B4-BE49-F238E27FC236}">
                <a16:creationId xmlns:a16="http://schemas.microsoft.com/office/drawing/2014/main" id="{78F7216B-929F-408D-A017-87FDB51E219D}"/>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2" name="Espace réservé du numéro de diapositive 1">
            <a:extLst>
              <a:ext uri="{FF2B5EF4-FFF2-40B4-BE49-F238E27FC236}">
                <a16:creationId xmlns:a16="http://schemas.microsoft.com/office/drawing/2014/main" id="{CC2B33D3-73A3-4DBE-A8EB-988EFB81D7E0}"/>
              </a:ext>
            </a:extLst>
          </p:cNvPr>
          <p:cNvSpPr>
            <a:spLocks noGrp="1"/>
          </p:cNvSpPr>
          <p:nvPr>
            <p:ph type="sldNum" sz="quarter" idx="12"/>
          </p:nvPr>
        </p:nvSpPr>
        <p:spPr/>
        <p:txBody>
          <a:bodyPr/>
          <a:lstStyle/>
          <a:p>
            <a:fld id="{E57ECC14-826B-42E9-A453-4280D060BAD6}" type="slidenum">
              <a:rPr lang="fr-FR" smtClean="0"/>
              <a:t>45</a:t>
            </a:fld>
            <a:endParaRPr lang="fr-FR" dirty="0"/>
          </a:p>
        </p:txBody>
      </p:sp>
      <p:sp>
        <p:nvSpPr>
          <p:cNvPr id="5" name="Espace réservé de la date 4">
            <a:extLst>
              <a:ext uri="{FF2B5EF4-FFF2-40B4-BE49-F238E27FC236}">
                <a16:creationId xmlns:a16="http://schemas.microsoft.com/office/drawing/2014/main" id="{6A1DD57D-5316-44AE-B325-15C9031D5AAC}"/>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3649702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93FA48-44A0-41D1-A9A7-55CE71D1AAF0}"/>
              </a:ext>
            </a:extLst>
          </p:cNvPr>
          <p:cNvSpPr>
            <a:spLocks noGrp="1"/>
          </p:cNvSpPr>
          <p:nvPr>
            <p:ph idx="1"/>
          </p:nvPr>
        </p:nvSpPr>
        <p:spPr>
          <a:xfrm>
            <a:off x="0" y="1391479"/>
            <a:ext cx="12192000" cy="5456532"/>
          </a:xfrm>
        </p:spPr>
        <p:txBody>
          <a:bodyPr>
            <a:normAutofit/>
          </a:bodyPr>
          <a:lstStyle/>
          <a:p>
            <a:r>
              <a:rPr lang="fr-FR" dirty="0"/>
              <a:t>Jésus-Christ, notre Sauveur</a:t>
            </a:r>
          </a:p>
          <a:p>
            <a:pPr lvl="2"/>
            <a:r>
              <a:rPr lang="fr-FR" dirty="0"/>
              <a:t>Notre Sauveur c’est Jésus-Christ : Dieu-le-Fils Lui-même fait homme. C’est par sa vie, sa passion, sa mort, et sa résurrection, que Jésus nous sauve </a:t>
            </a:r>
          </a:p>
          <a:p>
            <a:pPr lvl="4"/>
            <a:r>
              <a:rPr lang="fr-FR" dirty="0"/>
              <a:t>Durant toute sa vie, sa passion et sa mort, Jésus a, par amour pour Dieu-le-Père et par amour pour chacun de nous, porté, souffert et offert par amour toutes les épreuves, et toutes les souffrances, et toutes les morts, de tous les êtres humains de tous les temps (temps passé, présent, et futur)</a:t>
            </a:r>
          </a:p>
          <a:p>
            <a:pPr lvl="7"/>
            <a:r>
              <a:rPr lang="fr-FR" dirty="0"/>
              <a:t>Toutes les grâces proviennent de Jésus et de Jésus seul, y compris et en premier lieu pour la Sainte Vierge Marie elle-même</a:t>
            </a:r>
          </a:p>
        </p:txBody>
      </p:sp>
      <p:sp>
        <p:nvSpPr>
          <p:cNvPr id="4" name="Titre 1">
            <a:extLst>
              <a:ext uri="{FF2B5EF4-FFF2-40B4-BE49-F238E27FC236}">
                <a16:creationId xmlns:a16="http://schemas.microsoft.com/office/drawing/2014/main" id="{84B3A540-4A7C-4B59-AEC9-36EEF667FA8B}"/>
              </a:ext>
            </a:extLst>
          </p:cNvPr>
          <p:cNvSpPr>
            <a:spLocks noGrp="1"/>
          </p:cNvSpPr>
          <p:nvPr>
            <p:ph type="title"/>
          </p:nvPr>
        </p:nvSpPr>
        <p:spPr>
          <a:xfrm>
            <a:off x="119742" y="49187"/>
            <a:ext cx="11952515" cy="1342292"/>
          </a:xfrm>
        </p:spPr>
        <p:txBody>
          <a:bodyPr>
            <a:normAutofit/>
          </a:bodyPr>
          <a:lstStyle/>
          <a:p>
            <a:r>
              <a:rPr lang="fr-FR" dirty="0"/>
              <a:t>Pourquoi parle-t-on de salut ? </a:t>
            </a:r>
            <a:br>
              <a:rPr lang="fr-FR" dirty="0"/>
            </a:br>
            <a:r>
              <a:rPr lang="fr-FR" dirty="0"/>
              <a:t>A-t-on besoin d’être sauvé ?		</a:t>
            </a:r>
            <a:r>
              <a:rPr lang="fr-FR" sz="3200" dirty="0">
                <a:solidFill>
                  <a:schemeClr val="tx1"/>
                </a:solidFill>
              </a:rPr>
              <a:t>Suite</a:t>
            </a:r>
            <a:r>
              <a:rPr lang="fr-FR" dirty="0"/>
              <a:t>	</a:t>
            </a:r>
          </a:p>
        </p:txBody>
      </p:sp>
      <p:sp>
        <p:nvSpPr>
          <p:cNvPr id="2" name="Espace réservé du numéro de diapositive 1">
            <a:extLst>
              <a:ext uri="{FF2B5EF4-FFF2-40B4-BE49-F238E27FC236}">
                <a16:creationId xmlns:a16="http://schemas.microsoft.com/office/drawing/2014/main" id="{BC27BBC8-2169-4253-8AA9-46923CB2B62A}"/>
              </a:ext>
            </a:extLst>
          </p:cNvPr>
          <p:cNvSpPr>
            <a:spLocks noGrp="1"/>
          </p:cNvSpPr>
          <p:nvPr>
            <p:ph type="sldNum" sz="quarter" idx="12"/>
          </p:nvPr>
        </p:nvSpPr>
        <p:spPr/>
        <p:txBody>
          <a:bodyPr/>
          <a:lstStyle/>
          <a:p>
            <a:fld id="{E57ECC14-826B-42E9-A453-4280D060BAD6}" type="slidenum">
              <a:rPr lang="fr-FR" smtClean="0"/>
              <a:t>46</a:t>
            </a:fld>
            <a:endParaRPr lang="fr-FR" dirty="0"/>
          </a:p>
        </p:txBody>
      </p:sp>
      <p:sp>
        <p:nvSpPr>
          <p:cNvPr id="5" name="Espace réservé de la date 4">
            <a:extLst>
              <a:ext uri="{FF2B5EF4-FFF2-40B4-BE49-F238E27FC236}">
                <a16:creationId xmlns:a16="http://schemas.microsoft.com/office/drawing/2014/main" id="{68A30560-00CE-4A3E-9271-129EA48E2010}"/>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1704274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47</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156791"/>
            <a:ext cx="12192000" cy="4691220"/>
          </a:xfrm>
        </p:spPr>
        <p:txBody>
          <a:bodyPr>
            <a:normAutofit fontScale="92500"/>
          </a:bodyPr>
          <a:lstStyle/>
          <a:p>
            <a:r>
              <a:rPr lang="fr-FR" dirty="0">
                <a:solidFill>
                  <a:schemeClr val="bg1"/>
                </a:solidFill>
                <a:highlight>
                  <a:srgbClr val="0000FF"/>
                </a:highlight>
              </a:rPr>
              <a:t>Parce que la religion catholique est la seule religion authentique, plénière</a:t>
            </a:r>
          </a:p>
          <a:p>
            <a:pPr lvl="1"/>
            <a:r>
              <a:rPr lang="fr-FR" dirty="0"/>
              <a:t>Risque d’intolérance, de persécutions, etc., croisades, inquisition, etc.</a:t>
            </a:r>
          </a:p>
          <a:p>
            <a:pPr lvl="1"/>
            <a:r>
              <a:rPr lang="fr-FR" dirty="0"/>
              <a:t>Et les autres religions alors ? Les non-chrétiennes ? Les chrétiennes ?</a:t>
            </a:r>
          </a:p>
          <a:p>
            <a:pPr lvl="1"/>
            <a:r>
              <a:rPr lang="fr-FR" dirty="0"/>
              <a:t>Est-ce dire que ceux qui ne sont pas catholiques vont aller en enfer ?</a:t>
            </a:r>
          </a:p>
          <a:p>
            <a:pPr lvl="1"/>
            <a:r>
              <a:rPr lang="fr-FR" dirty="0"/>
              <a:t>Mais alors, si Dieu se manifeste toujours d’une façon ou d’une autre à tout être humain, n’est-il pas plus avantageux pour les païens de ne pas être évangélisés ?</a:t>
            </a:r>
          </a:p>
          <a:p>
            <a:pPr lvl="1"/>
            <a:r>
              <a:rPr lang="fr-FR" dirty="0"/>
              <a:t>Si vous étiez né en Inde ne seriez-vous pas de religion hindoue ?</a:t>
            </a:r>
          </a:p>
        </p:txBody>
      </p:sp>
      <p:sp>
        <p:nvSpPr>
          <p:cNvPr id="8" name="Titre 1">
            <a:extLst>
              <a:ext uri="{FF2B5EF4-FFF2-40B4-BE49-F238E27FC236}">
                <a16:creationId xmlns:a16="http://schemas.microsoft.com/office/drawing/2014/main" id="{CDDEA612-F225-453C-9EE6-A1616F344E8E}"/>
              </a:ext>
            </a:extLst>
          </p:cNvPr>
          <p:cNvSpPr>
            <a:spLocks noGrp="1"/>
          </p:cNvSpPr>
          <p:nvPr>
            <p:ph type="title"/>
          </p:nvPr>
        </p:nvSpPr>
        <p:spPr>
          <a:xfrm>
            <a:off x="119063" y="49212"/>
            <a:ext cx="11953875" cy="1456859"/>
          </a:xfrm>
        </p:spPr>
        <p:txBody>
          <a:bodyPr>
            <a:normAutofit fontScale="90000"/>
          </a:bodyPr>
          <a:lstStyle/>
          <a:p>
            <a:r>
              <a:rPr lang="fr-FR" sz="3600" dirty="0"/>
              <a:t>Il y a plusieurs autres religions (l’Islam, l’Hindouisme, etc., le Protestantisme, etc.), pourquoi s’intéresser à la Religion Catholique plutôt qu’à une autre ?</a:t>
            </a:r>
          </a:p>
        </p:txBody>
      </p:sp>
    </p:spTree>
    <p:extLst>
      <p:ext uri="{BB962C8B-B14F-4D97-AF65-F5344CB8AC3E}">
        <p14:creationId xmlns:p14="http://schemas.microsoft.com/office/powerpoint/2010/main" val="4026277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48</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047461"/>
            <a:ext cx="12192000" cy="4800550"/>
          </a:xfrm>
        </p:spPr>
        <p:txBody>
          <a:bodyPr>
            <a:normAutofit fontScale="92500" lnSpcReduction="10000"/>
          </a:bodyPr>
          <a:lstStyle/>
          <a:p>
            <a:r>
              <a:rPr lang="fr-FR" dirty="0"/>
              <a:t>Parce que la religion catholique est la seule religion authentique, plénière</a:t>
            </a:r>
          </a:p>
          <a:p>
            <a:pPr lvl="4"/>
            <a:r>
              <a:rPr lang="fr-FR" u="sng" dirty="0"/>
              <a:t>Remarque importante :</a:t>
            </a:r>
            <a:r>
              <a:rPr lang="fr-FR" dirty="0"/>
              <a:t> Aucune autre religion au monde, depuis vingt siècles, n’a été autant étudiée, autant “challengée”, par un nombre considérable de personnes de tout type (croyants, athées, etc.) que la religion catholique, notamment d’un point de vue historique. Au plan qualité et nombre considérable de ces études et des personnes qui les ont menées, il y en a eues incomparablement plus en ce qui concerne la religion catholique seule que pour n’importe quelle autre religion ou même toutes les autres religions réunies</a:t>
            </a:r>
          </a:p>
        </p:txBody>
      </p:sp>
      <p:sp>
        <p:nvSpPr>
          <p:cNvPr id="8" name="Titre 1">
            <a:extLst>
              <a:ext uri="{FF2B5EF4-FFF2-40B4-BE49-F238E27FC236}">
                <a16:creationId xmlns:a16="http://schemas.microsoft.com/office/drawing/2014/main" id="{FC8180DE-3295-4FCE-9ABC-CABF6E1F1EA2}"/>
              </a:ext>
            </a:extLst>
          </p:cNvPr>
          <p:cNvSpPr>
            <a:spLocks noGrp="1"/>
          </p:cNvSpPr>
          <p:nvPr>
            <p:ph type="title"/>
          </p:nvPr>
        </p:nvSpPr>
        <p:spPr>
          <a:xfrm>
            <a:off x="119063" y="49213"/>
            <a:ext cx="11953875" cy="1446100"/>
          </a:xfrm>
        </p:spPr>
        <p:txBody>
          <a:bodyPr>
            <a:normAutofit fontScale="90000"/>
          </a:bodyPr>
          <a:lstStyle/>
          <a:p>
            <a:r>
              <a:rPr lang="fr-FR" sz="3600" dirty="0"/>
              <a:t>Il y a plusieurs autres religions (l’Islam, l’Hindouisme, etc., le Protestantisme, etc.), pourquoi s’intéresser à la Religion Catholique plutôt qu’à une autre ?		</a:t>
            </a:r>
            <a:r>
              <a:rPr lang="fr-FR" sz="2400" dirty="0">
                <a:solidFill>
                  <a:schemeClr val="tx1"/>
                </a:solidFill>
              </a:rPr>
              <a:t>Suite</a:t>
            </a:r>
            <a:endParaRPr lang="fr-FR" sz="3600" dirty="0"/>
          </a:p>
        </p:txBody>
      </p:sp>
    </p:spTree>
    <p:extLst>
      <p:ext uri="{BB962C8B-B14F-4D97-AF65-F5344CB8AC3E}">
        <p14:creationId xmlns:p14="http://schemas.microsoft.com/office/powerpoint/2010/main" val="15288264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49</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094911"/>
            <a:ext cx="12192000" cy="5753100"/>
          </a:xfrm>
        </p:spPr>
        <p:txBody>
          <a:bodyPr>
            <a:normAutofit lnSpcReduction="10000"/>
          </a:bodyPr>
          <a:lstStyle/>
          <a:p>
            <a:pPr lvl="1"/>
            <a:r>
              <a:rPr lang="fr-FR" dirty="0"/>
              <a:t>Risque d’intolérance, de persécutions, etc., croisades, inquisition, etc.</a:t>
            </a:r>
          </a:p>
          <a:p>
            <a:pPr lvl="2"/>
            <a:r>
              <a:rPr lang="fr-FR" dirty="0"/>
              <a:t>risque d’intolérance ? Oui ! C’est pourquoi il faut faire très attention. Il y en a eu, et c’est une bonne chose de les reconnaître et d’en tirer des enseignements pour être plus vigilants</a:t>
            </a:r>
          </a:p>
          <a:p>
            <a:pPr lvl="3"/>
            <a:r>
              <a:rPr lang="fr-FR" dirty="0"/>
              <a:t>à noter que, quand il y en a eu, cela a été, à chaque époque, incomparablement moins que de la part de tout autre entité de la même époque </a:t>
            </a:r>
          </a:p>
          <a:p>
            <a:pPr lvl="4"/>
            <a:r>
              <a:rPr lang="fr-FR" dirty="0"/>
              <a:t>ceci n’excuse aucunement les fautes commises par des catholiques (d’autant que l’Église n’est pas n’importe quelle entité) mais cela remet les choses en perspective</a:t>
            </a:r>
          </a:p>
        </p:txBody>
      </p:sp>
    </p:spTree>
    <p:extLst>
      <p:ext uri="{BB962C8B-B14F-4D97-AF65-F5344CB8AC3E}">
        <p14:creationId xmlns:p14="http://schemas.microsoft.com/office/powerpoint/2010/main" val="3627414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50</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212573"/>
            <a:ext cx="12192000" cy="5635437"/>
          </a:xfrm>
        </p:spPr>
        <p:txBody>
          <a:bodyPr>
            <a:normAutofit fontScale="92500" lnSpcReduction="20000"/>
          </a:bodyPr>
          <a:lstStyle/>
          <a:p>
            <a:pPr lvl="5"/>
            <a:r>
              <a:rPr lang="fr-FR" dirty="0"/>
              <a:t>ceux qui ne cessent d’accuser l’Église Catholique —et souvent n’accusent que l’Église Catholique— ne devraient-ils pas commencer par “balayer devant leurs portes” ? car ne sont-ils pas, d’une façon ou d’une autre, les “descendants” de ces autres entités de ces époques passées ? (et aussi balayer devant les portes de leurs entités actuelles)</a:t>
            </a:r>
          </a:p>
          <a:p>
            <a:pPr lvl="2"/>
            <a:r>
              <a:rPr lang="fr-FR" dirty="0"/>
              <a:t>les croisades, l’inquisition ?</a:t>
            </a:r>
          </a:p>
          <a:p>
            <a:pPr lvl="3"/>
            <a:r>
              <a:rPr lang="fr-FR" dirty="0"/>
              <a:t>elles étaient nécessaires</a:t>
            </a:r>
          </a:p>
          <a:p>
            <a:pPr lvl="5"/>
            <a:r>
              <a:rPr lang="fr-FR" dirty="0"/>
              <a:t>mais il y a eu aussi des dérives et de très mauvaises choses</a:t>
            </a:r>
          </a:p>
          <a:p>
            <a:pPr lvl="4"/>
            <a:r>
              <a:rPr lang="fr-FR" dirty="0"/>
              <a:t>mais surtout il y a une quantité innombrable et interminable de mensonges et d’erreurs de la part des ennemis du Christianisme en général, et de la part des ennemis de l’Église Catholique en particulier</a:t>
            </a:r>
          </a:p>
          <a:p>
            <a:pPr lvl="5"/>
            <a:r>
              <a:rPr lang="fr-FR" dirty="0"/>
              <a:t>(Voir notamment la rubrique "Histoire" du site : </a:t>
            </a:r>
            <a:r>
              <a:rPr lang="fr-FR" dirty="0">
                <a:hlinkClick r:id="rId2"/>
              </a:rPr>
              <a:t>http://www.rdlvgc01.fr/</a:t>
            </a:r>
            <a:r>
              <a:rPr lang="fr-FR" dirty="0"/>
              <a:t>)</a:t>
            </a:r>
          </a:p>
          <a:p>
            <a:pPr marL="1499400" lvl="4" indent="0">
              <a:buNone/>
            </a:pPr>
            <a:endParaRPr lang="fr-FR" dirty="0"/>
          </a:p>
        </p:txBody>
      </p:sp>
    </p:spTree>
    <p:extLst>
      <p:ext uri="{BB962C8B-B14F-4D97-AF65-F5344CB8AC3E}">
        <p14:creationId xmlns:p14="http://schemas.microsoft.com/office/powerpoint/2010/main" val="37392375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51</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451113"/>
            <a:ext cx="12192000" cy="5396897"/>
          </a:xfrm>
        </p:spPr>
        <p:txBody>
          <a:bodyPr>
            <a:normAutofit fontScale="92500" lnSpcReduction="20000"/>
          </a:bodyPr>
          <a:lstStyle/>
          <a:p>
            <a:pPr lvl="2"/>
            <a:r>
              <a:rPr lang="fr-FR" dirty="0"/>
              <a:t>ce sont les chrétiens qui sont, et de loin, les plus persécutés dans le monde, que ce soit de la part du communisme, d’autres religions, ou de la part d’états soi-disant “laïcs” mais qui sont en fait "laïcistes"</a:t>
            </a:r>
          </a:p>
          <a:p>
            <a:pPr lvl="5"/>
            <a:r>
              <a:rPr lang="fr-FR" dirty="0"/>
              <a:t>(ne pas confondre "laïc" —qui est un apport du christianisme— avec le "laïcisme" —qui est une idéologie athée parmi d’autres—) </a:t>
            </a:r>
          </a:p>
          <a:p>
            <a:pPr lvl="3"/>
            <a:r>
              <a:rPr lang="fr-FR" dirty="0"/>
              <a:t>il y a dans de très nombreux pays des persécutions sanglantes en très grand nombre, avec tortures et meurtres, camps, emprisonnements, violences physiques, vols de leurs biens, etc., en particulier de la part de communistes (à qui s’ajoutaient, dans un passé récent, les nazis), de musulmans, d’hindous, de bouddhistes, etc.</a:t>
            </a:r>
          </a:p>
          <a:p>
            <a:pPr lvl="4"/>
            <a:r>
              <a:rPr lang="fr-FR" dirty="0"/>
              <a:t>(voir notamment le site de l’AED —L’Aide l’Église en Détresse— : </a:t>
            </a:r>
            <a:r>
              <a:rPr lang="fr-FR" u="sng" dirty="0">
                <a:hlinkClick r:id="rId2"/>
              </a:rPr>
              <a:t>https://www.aed-france.org/</a:t>
            </a:r>
            <a:r>
              <a:rPr lang="fr-FR" dirty="0"/>
              <a:t>)</a:t>
            </a:r>
          </a:p>
          <a:p>
            <a:pPr lvl="2"/>
            <a:endParaRPr lang="fr-FR" dirty="0"/>
          </a:p>
          <a:p>
            <a:pPr lvl="2"/>
            <a:endParaRPr lang="fr-FR" dirty="0"/>
          </a:p>
        </p:txBody>
      </p:sp>
    </p:spTree>
    <p:extLst>
      <p:ext uri="{BB962C8B-B14F-4D97-AF65-F5344CB8AC3E}">
        <p14:creationId xmlns:p14="http://schemas.microsoft.com/office/powerpoint/2010/main" val="2446184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52</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333948"/>
            <a:ext cx="12192000" cy="5514062"/>
          </a:xfrm>
        </p:spPr>
        <p:txBody>
          <a:bodyPr>
            <a:normAutofit fontScale="85000" lnSpcReduction="20000"/>
          </a:bodyPr>
          <a:lstStyle/>
          <a:p>
            <a:pPr lvl="3"/>
            <a:r>
              <a:rPr lang="fr-FR" dirty="0"/>
              <a:t>et il y a, en France et la plupart des pays occidentaux, des persécutions “rampantes”, non sanglantes</a:t>
            </a:r>
          </a:p>
          <a:p>
            <a:pPr lvl="4"/>
            <a:r>
              <a:rPr lang="fr-FR" dirty="0"/>
              <a:t>ainsi à l’époque actuelle la cathophobie est particulièrement forte en France, que ce soit de la part </a:t>
            </a:r>
          </a:p>
          <a:p>
            <a:pPr lvl="6"/>
            <a:r>
              <a:rPr lang="fr-FR" dirty="0"/>
              <a:t>de la majorité des hommes politiques</a:t>
            </a:r>
          </a:p>
          <a:p>
            <a:pPr lvl="6"/>
            <a:r>
              <a:rPr lang="fr-FR" dirty="0"/>
              <a:t>de tous les grands médias</a:t>
            </a:r>
          </a:p>
          <a:p>
            <a:pPr lvl="6"/>
            <a:r>
              <a:rPr lang="fr-FR" dirty="0"/>
              <a:t>de la plupart des “intellectuels à la mode” mis en avant par ces médias</a:t>
            </a:r>
          </a:p>
          <a:p>
            <a:pPr lvl="5"/>
            <a:r>
              <a:rPr lang="fr-FR" dirty="0"/>
              <a:t>et l’on multiplie, sans honte et en toute impunité les mensonges, diffamations, déclarations et actes intolérants et haineux contre l’Église Catholique</a:t>
            </a:r>
          </a:p>
          <a:p>
            <a:pPr lvl="4"/>
            <a:r>
              <a:rPr lang="fr-FR" dirty="0"/>
              <a:t>par exemple aussi, —même si évidemment c’est non dit et non reconnu— </a:t>
            </a:r>
          </a:p>
          <a:p>
            <a:pPr lvl="5"/>
            <a:r>
              <a:rPr lang="fr-FR" dirty="0"/>
              <a:t>d’une part il y a souvent blocage des évolutions de carrière des catholiques qui sont vraiment catholiques ( = fidèles à l’enseignement des Papes, pratiquants, etc.)</a:t>
            </a:r>
          </a:p>
          <a:p>
            <a:pPr lvl="2"/>
            <a:endParaRPr lang="fr-FR" dirty="0"/>
          </a:p>
          <a:p>
            <a:pPr lvl="2"/>
            <a:endParaRPr lang="fr-FR" dirty="0"/>
          </a:p>
        </p:txBody>
      </p:sp>
    </p:spTree>
    <p:extLst>
      <p:ext uri="{BB962C8B-B14F-4D97-AF65-F5344CB8AC3E}">
        <p14:creationId xmlns:p14="http://schemas.microsoft.com/office/powerpoint/2010/main" val="22843780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53</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441525"/>
            <a:ext cx="12192000" cy="5406486"/>
          </a:xfrm>
        </p:spPr>
        <p:txBody>
          <a:bodyPr>
            <a:normAutofit fontScale="85000" lnSpcReduction="10000"/>
          </a:bodyPr>
          <a:lstStyle/>
          <a:p>
            <a:pPr lvl="5"/>
            <a:r>
              <a:rPr lang="fr-FR" dirty="0"/>
              <a:t>d’autre part des métiers deviennent de fait impossibles pour des (vraiment) catholiques</a:t>
            </a:r>
          </a:p>
          <a:p>
            <a:pPr lvl="6"/>
            <a:r>
              <a:rPr lang="fr-FR" dirty="0"/>
              <a:t>en effet, par exemple, peut-on faire aujourd’hui des études de médecine ou de sages-femmes sans être obligé à assister à des avortements (voire même : à participer à des avortements, ou à en faire) ? Si l’on veut devenir pharmacien, peut-on éviter l’obligation de vendre des contraceptifs, en particulier ceux qui sont de fait abortifs (les stérilets ; pratiquement toutes les pilules actuelles) ? L’objection de conscience est interdite pour les pharmaciens ! Peut-on être enseignant d’histoire, voire de littérature, dans l’enseignement public (et dans une grande partie de l’enseignement privé) si l’on souhaite éviter “d’enseigner” mensonges et omissions et que l’on s’éloigne ainsi du Politiquement Correct, de la Pensée Unique, mensongère, partisane, avec laquelle on nous conditionne ? Etc.</a:t>
            </a:r>
          </a:p>
          <a:p>
            <a:pPr lvl="2"/>
            <a:endParaRPr lang="fr-FR" dirty="0"/>
          </a:p>
          <a:p>
            <a:pPr lvl="2"/>
            <a:endParaRPr lang="fr-FR" dirty="0"/>
          </a:p>
        </p:txBody>
      </p:sp>
    </p:spTree>
    <p:extLst>
      <p:ext uri="{BB962C8B-B14F-4D97-AF65-F5344CB8AC3E}">
        <p14:creationId xmlns:p14="http://schemas.microsoft.com/office/powerpoint/2010/main" val="1915380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54</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087217"/>
            <a:ext cx="12192000" cy="4760794"/>
          </a:xfrm>
        </p:spPr>
        <p:txBody>
          <a:bodyPr>
            <a:normAutofit fontScale="92500" lnSpcReduction="10000"/>
          </a:bodyPr>
          <a:lstStyle/>
          <a:p>
            <a:pPr lvl="1"/>
            <a:r>
              <a:rPr lang="fr-FR" dirty="0"/>
              <a:t>Et les autres religions alors ? Les non-chrétiennes ? Les chrétiennes ?</a:t>
            </a:r>
          </a:p>
          <a:p>
            <a:pPr lvl="2"/>
            <a:r>
              <a:rPr lang="fr-FR" dirty="0"/>
              <a:t>il ne s’agit pas ici de mettre en cause les personnes. Tout être humain est créé à l’image de Dieu. Jésus est mort et ressuscité pour que tout être humain puisse être sauvé s’il accepte de l’être </a:t>
            </a:r>
          </a:p>
          <a:p>
            <a:pPr lvl="3"/>
            <a:r>
              <a:rPr lang="fr-FR" dirty="0"/>
              <a:t>il ne s’agit pas de mettre en cause la bonne volonté et la sincérité des personnes des autres religions. Mais "sincérité" n’est pas "vérité", et elles sont les premières victimes de leurs erreurs. C’est faire preuve de la plus grande des charités que de leur annoncer l’Évangile, et de les former si elles acceptent de l’être</a:t>
            </a:r>
          </a:p>
          <a:p>
            <a:pPr lvl="2"/>
            <a:r>
              <a:rPr lang="fr-FR" dirty="0"/>
              <a:t>la vérité ne peut pas être imposée ; la vérité ne peut être que reçue/accueillie librement</a:t>
            </a:r>
          </a:p>
        </p:txBody>
      </p:sp>
      <p:sp>
        <p:nvSpPr>
          <p:cNvPr id="8" name="Titre 1">
            <a:extLst>
              <a:ext uri="{FF2B5EF4-FFF2-40B4-BE49-F238E27FC236}">
                <a16:creationId xmlns:a16="http://schemas.microsoft.com/office/drawing/2014/main" id="{60DDA4C2-5705-4E80-9644-7C2216C148DF}"/>
              </a:ext>
            </a:extLst>
          </p:cNvPr>
          <p:cNvSpPr>
            <a:spLocks noGrp="1"/>
          </p:cNvSpPr>
          <p:nvPr>
            <p:ph type="title"/>
          </p:nvPr>
        </p:nvSpPr>
        <p:spPr>
          <a:xfrm>
            <a:off x="119063" y="49213"/>
            <a:ext cx="11953875" cy="1553676"/>
          </a:xfrm>
        </p:spPr>
        <p:txBody>
          <a:bodyPr>
            <a:normAutofit fontScale="90000"/>
          </a:bodyPr>
          <a:lstStyle/>
          <a:p>
            <a:r>
              <a:rPr lang="fr-FR"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912758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596732"/>
          </a:xfrm>
        </p:spPr>
        <p:txBody>
          <a:bodyPr>
            <a:normAutofit/>
          </a:bodyPr>
          <a:lstStyle/>
          <a:p>
            <a:r>
              <a:rPr lang="fr-FR" sz="3600" dirty="0"/>
              <a:t>Il y a plusieurs autres religions (l’Islam, l’Hindouisme, etc., le Protestantisme, etc.), pourquoi s’intéresser à la Religion Catholique plutôt qu’à une autre ?</a:t>
            </a:r>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55</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828800"/>
            <a:ext cx="12192000" cy="5019211"/>
          </a:xfrm>
        </p:spPr>
        <p:txBody>
          <a:bodyPr>
            <a:normAutofit fontScale="92500" lnSpcReduction="20000"/>
          </a:bodyPr>
          <a:lstStyle/>
          <a:p>
            <a:r>
              <a:rPr lang="fr-FR" dirty="0"/>
              <a:t>Les religions non-chrétiennes</a:t>
            </a:r>
          </a:p>
          <a:p>
            <a:pPr lvl="2"/>
            <a:endParaRPr lang="fr-FR" sz="900" dirty="0"/>
          </a:p>
          <a:p>
            <a:pPr lvl="2"/>
            <a:r>
              <a:rPr lang="fr-FR" dirty="0"/>
              <a:t>peu ou presque pas d’études qui les concernent</a:t>
            </a:r>
          </a:p>
          <a:p>
            <a:pPr lvl="3"/>
            <a:r>
              <a:rPr lang="fr-FR" dirty="0"/>
              <a:t>même si pour chaque “religion”, ou presque, il y a de quoi remplir des rayons de bibliothèque avec les livres d’études qui la concernent</a:t>
            </a:r>
          </a:p>
          <a:p>
            <a:pPr lvl="4"/>
            <a:r>
              <a:rPr lang="fr-FR" dirty="0"/>
              <a:t>il n’empêche qu’il n’y a pas de comparaison possible avec la qualité et la quantité immense des livres écrits sur la religion catholique</a:t>
            </a:r>
          </a:p>
          <a:p>
            <a:pPr lvl="5"/>
            <a:r>
              <a:rPr lang="fr-FR" dirty="0"/>
              <a:t>sur le fait que Jésus ait existé et qu’il soit Dieu, sur la fiabilité du Nouveau Testament (dont les Évangiles font partie) et sur la fiabilité de ses auteurs, sur le contenu du Nouveau Testament, sur l’Église, sa raison d’être, ce qu’elle a dit et ce qu’elle a fait, sur la Tradition, etc.</a:t>
            </a:r>
          </a:p>
          <a:p>
            <a:pPr lvl="5" eaLnBrk="0"/>
            <a:endParaRPr lang="fr-FR" dirty="0"/>
          </a:p>
          <a:p>
            <a:pPr lvl="3"/>
            <a:endParaRPr lang="fr-FR" dirty="0"/>
          </a:p>
        </p:txBody>
      </p:sp>
    </p:spTree>
    <p:extLst>
      <p:ext uri="{BB962C8B-B14F-4D97-AF65-F5344CB8AC3E}">
        <p14:creationId xmlns:p14="http://schemas.microsoft.com/office/powerpoint/2010/main" val="3735162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56</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742739"/>
            <a:ext cx="12192000" cy="5105272"/>
          </a:xfrm>
        </p:spPr>
        <p:txBody>
          <a:bodyPr>
            <a:normAutofit fontScale="85000" lnSpcReduction="20000"/>
          </a:bodyPr>
          <a:lstStyle/>
          <a:p>
            <a:pPr lvl="3"/>
            <a:r>
              <a:rPr lang="fr-FR" dirty="0"/>
              <a:t>parmi les exemples les plus extrêmes prenons le cas de l’Islam</a:t>
            </a:r>
          </a:p>
          <a:p>
            <a:pPr lvl="5"/>
            <a:r>
              <a:rPr lang="fr-FR" dirty="0"/>
              <a:t>une grande partie (ou la plupart ?) des musulmans considèrent qu’il est interdit</a:t>
            </a:r>
          </a:p>
          <a:p>
            <a:pPr lvl="6"/>
            <a:r>
              <a:rPr lang="fr-FR" dirty="0"/>
              <a:t>de chercher à voir si Mahomet a vraiment existé ou pas ; et, s’il a existé, de voir s’il a bien été tel qu’on le présente, et de voir si c’est bien lui qui a écrit le Coran, etc.</a:t>
            </a:r>
          </a:p>
          <a:p>
            <a:pPr lvl="6"/>
            <a:r>
              <a:rPr lang="fr-FR" dirty="0"/>
              <a:t>de faire des études théologiques, etc., sur le contenu du Coran</a:t>
            </a:r>
          </a:p>
          <a:p>
            <a:pPr lvl="6"/>
            <a:r>
              <a:rPr lang="fr-FR" dirty="0"/>
              <a:t>etc.</a:t>
            </a:r>
          </a:p>
          <a:p>
            <a:pPr lvl="4"/>
            <a:r>
              <a:rPr lang="fr-FR" dirty="0"/>
              <a:t>ceci explique en partie qu’il y ait, en comparaison de la religion catholique, aussi peu d’études sur l’Islam, aussi bien au plan de la qualité qu’au plan de la quantité</a:t>
            </a:r>
          </a:p>
          <a:p>
            <a:pPr lvl="5"/>
            <a:r>
              <a:rPr lang="fr-FR" dirty="0"/>
              <a:t>pour les musulmans, donc, ils considèrent pour la plupart que c’est interdit</a:t>
            </a:r>
          </a:p>
          <a:p>
            <a:pPr lvl="5"/>
            <a:r>
              <a:rPr lang="fr-FR" dirty="0"/>
              <a:t>pour les non-musulmans, à ce jour, cela peut être dangereux pour leur vie de faire ce genre d’études</a:t>
            </a:r>
          </a:p>
          <a:p>
            <a:pPr lvl="5" eaLnBrk="0"/>
            <a:endParaRPr lang="fr-FR" dirty="0"/>
          </a:p>
          <a:p>
            <a:pPr lvl="3"/>
            <a:endParaRPr lang="fr-FR" dirty="0"/>
          </a:p>
        </p:txBody>
      </p:sp>
      <p:sp>
        <p:nvSpPr>
          <p:cNvPr id="8" name="Titre 1">
            <a:extLst>
              <a:ext uri="{FF2B5EF4-FFF2-40B4-BE49-F238E27FC236}">
                <a16:creationId xmlns:a16="http://schemas.microsoft.com/office/drawing/2014/main" id="{35B0143A-E70E-4042-AC71-63C74E3F0E22}"/>
              </a:ext>
            </a:extLst>
          </p:cNvPr>
          <p:cNvSpPr>
            <a:spLocks noGrp="1"/>
          </p:cNvSpPr>
          <p:nvPr>
            <p:ph type="title"/>
          </p:nvPr>
        </p:nvSpPr>
        <p:spPr>
          <a:xfrm>
            <a:off x="119063" y="49212"/>
            <a:ext cx="11953875" cy="1381555"/>
          </a:xfrm>
        </p:spPr>
        <p:txBody>
          <a:bodyPr>
            <a:normAutofit fontScale="90000"/>
          </a:bodyPr>
          <a:lstStyle/>
          <a:p>
            <a:r>
              <a:rPr lang="fr-FR" sz="3600" dirty="0"/>
              <a:t>Il y a plusieurs autres religions (l’Islam, l’Hindouisme, etc., le Protestantisme, etc.), pourquoi s’intéresser à la Religion Catholique plutôt qu’à une autre ?		</a:t>
            </a:r>
            <a:r>
              <a:rPr lang="fr-FR" sz="2400" dirty="0">
                <a:solidFill>
                  <a:schemeClr val="tx1"/>
                </a:solidFill>
              </a:rPr>
              <a:t>Suite</a:t>
            </a:r>
            <a:endParaRPr lang="fr-FR" sz="3600" dirty="0"/>
          </a:p>
        </p:txBody>
      </p:sp>
    </p:spTree>
    <p:extLst>
      <p:ext uri="{BB962C8B-B14F-4D97-AF65-F5344CB8AC3E}">
        <p14:creationId xmlns:p14="http://schemas.microsoft.com/office/powerpoint/2010/main" val="363464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57</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430768"/>
            <a:ext cx="12192000" cy="5417244"/>
          </a:xfrm>
        </p:spPr>
        <p:txBody>
          <a:bodyPr>
            <a:normAutofit fontScale="85000" lnSpcReduction="20000"/>
          </a:bodyPr>
          <a:lstStyle/>
          <a:p>
            <a:pPr lvl="2"/>
            <a:r>
              <a:rPr lang="fr-FR" dirty="0"/>
              <a:t>pour plusieurs autres “religions”, comme l’hindouisme, le bouddhisme, etc.</a:t>
            </a:r>
          </a:p>
          <a:p>
            <a:pPr lvl="3"/>
            <a:r>
              <a:rPr lang="fr-FR" dirty="0"/>
              <a:t>peut-on vraiment les appeler religions ?</a:t>
            </a:r>
          </a:p>
          <a:p>
            <a:pPr lvl="4"/>
            <a:r>
              <a:rPr lang="fr-FR" dirty="0"/>
              <a:t>l’hindouisme et le bouddhisme, et d’autres “religions”, sont, en fait</a:t>
            </a:r>
          </a:p>
          <a:p>
            <a:pPr lvl="5"/>
            <a:r>
              <a:rPr lang="fr-FR" dirty="0"/>
              <a:t>des croyances qui ne reposent sur aucune Révélation venant d’un “dieu”</a:t>
            </a:r>
          </a:p>
          <a:p>
            <a:pPr lvl="5"/>
            <a:r>
              <a:rPr lang="fr-FR" dirty="0"/>
              <a:t>ce sont des croyances d’origine humaine</a:t>
            </a:r>
          </a:p>
          <a:p>
            <a:pPr lvl="6"/>
            <a:r>
              <a:rPr lang="fr-FR" dirty="0"/>
              <a:t>par exemple Bouddha est un être humain, qui d’ailleurs ne se prétend pas lui-même être Dieu ou un “dieu”, même pas un prophète, et qui ne parle pas d’un Dieu</a:t>
            </a:r>
          </a:p>
          <a:p>
            <a:pPr lvl="5"/>
            <a:r>
              <a:rPr lang="fr-FR" dirty="0"/>
              <a:t>des croyances qui ne reposent sur rien, ou sur des « “systèmes” philosophiques »</a:t>
            </a:r>
          </a:p>
          <a:p>
            <a:pPr lvl="6"/>
            <a:r>
              <a:rPr lang="fr-FR" dirty="0"/>
              <a:t>or les « “systèmes” philosophiques », contrairement à la “philosophie réaliste”, partent de “l’imaginaire” humain, partent d’idées, et non du réel que nous expérimentons, des réalités que nous expérimentons</a:t>
            </a:r>
          </a:p>
          <a:p>
            <a:pPr lvl="6"/>
            <a:r>
              <a:rPr lang="fr-FR" dirty="0"/>
              <a:t>bref ! c’est du pur </a:t>
            </a:r>
            <a:r>
              <a:rPr lang="fr-FR" dirty="0">
                <a:solidFill>
                  <a:schemeClr val="bg1"/>
                </a:solidFill>
                <a:highlight>
                  <a:srgbClr val="808080"/>
                </a:highlight>
              </a:rPr>
              <a:t>subjectivisme</a:t>
            </a:r>
          </a:p>
        </p:txBody>
      </p:sp>
      <p:sp>
        <p:nvSpPr>
          <p:cNvPr id="8" name="Titre 1">
            <a:extLst>
              <a:ext uri="{FF2B5EF4-FFF2-40B4-BE49-F238E27FC236}">
                <a16:creationId xmlns:a16="http://schemas.microsoft.com/office/drawing/2014/main" id="{618FE254-11E5-4CB7-B396-7D8E18C0E4EB}"/>
              </a:ext>
            </a:extLst>
          </p:cNvPr>
          <p:cNvSpPr>
            <a:spLocks noGrp="1"/>
          </p:cNvSpPr>
          <p:nvPr>
            <p:ph type="title"/>
          </p:nvPr>
        </p:nvSpPr>
        <p:spPr>
          <a:xfrm>
            <a:off x="119063" y="49212"/>
            <a:ext cx="11953875" cy="1252463"/>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041001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58</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807284"/>
            <a:ext cx="12192000" cy="5040727"/>
          </a:xfrm>
        </p:spPr>
        <p:txBody>
          <a:bodyPr>
            <a:normAutofit lnSpcReduction="10000"/>
          </a:bodyPr>
          <a:lstStyle/>
          <a:p>
            <a:pPr lvl="3"/>
            <a:r>
              <a:rPr lang="fr-FR" dirty="0"/>
              <a:t>ainsi par exemple, pour l’hindouisme</a:t>
            </a:r>
          </a:p>
          <a:p>
            <a:pPr marL="1980000" lvl="6" indent="0">
              <a:buNone/>
            </a:pPr>
            <a:r>
              <a:rPr lang="fr-FR" dirty="0"/>
              <a:t>(dont de nombreuses religions en Asie —par exemple le Bouddhisme— sont des variantes restreintes ou réductrices) </a:t>
            </a:r>
          </a:p>
          <a:p>
            <a:pPr lvl="4"/>
            <a:r>
              <a:rPr lang="fr-FR" dirty="0"/>
              <a:t>d’une part il n’y a pas de Dieu personnel (au sens d’être une Personne)</a:t>
            </a:r>
          </a:p>
          <a:p>
            <a:pPr lvl="4"/>
            <a:r>
              <a:rPr lang="fr-FR" dirty="0"/>
              <a:t>et d’autre part, en ce qui concerne chaque être humain, il s’agit en définitive </a:t>
            </a:r>
          </a:p>
          <a:p>
            <a:pPr lvl="5"/>
            <a:r>
              <a:rPr lang="fr-FR" dirty="0"/>
              <a:t>d’aboutir à une sorte de “néantisation” de sa personne en tant que personne dans un Grand Tout impersonnel</a:t>
            </a:r>
          </a:p>
          <a:p>
            <a:pPr lvl="5"/>
            <a:r>
              <a:rPr lang="fr-FR" dirty="0"/>
              <a:t>de se dissoudre dans un Grand Tout impersonnel</a:t>
            </a:r>
          </a:p>
          <a:p>
            <a:pPr lvl="4"/>
            <a:endParaRPr lang="fr-FR" dirty="0"/>
          </a:p>
        </p:txBody>
      </p:sp>
      <p:sp>
        <p:nvSpPr>
          <p:cNvPr id="8" name="Titre 1">
            <a:extLst>
              <a:ext uri="{FF2B5EF4-FFF2-40B4-BE49-F238E27FC236}">
                <a16:creationId xmlns:a16="http://schemas.microsoft.com/office/drawing/2014/main" id="{618FE254-11E5-4CB7-B396-7D8E18C0E4EB}"/>
              </a:ext>
            </a:extLst>
          </p:cNvPr>
          <p:cNvSpPr>
            <a:spLocks noGrp="1"/>
          </p:cNvSpPr>
          <p:nvPr>
            <p:ph type="title"/>
          </p:nvPr>
        </p:nvSpPr>
        <p:spPr>
          <a:xfrm>
            <a:off x="119063" y="49212"/>
            <a:ext cx="11953875" cy="1607466"/>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2198466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59</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259106"/>
            <a:ext cx="12192000" cy="4588906"/>
          </a:xfrm>
        </p:spPr>
        <p:txBody>
          <a:bodyPr>
            <a:normAutofit/>
          </a:bodyPr>
          <a:lstStyle/>
          <a:p>
            <a:pPr lvl="5"/>
            <a:r>
              <a:rPr lang="fr-FR" dirty="0"/>
              <a:t>ainsi, notamment, dans l’hindouisme il n’y a pas de “Tu” (Dieu) et de “je” (moi)</a:t>
            </a:r>
          </a:p>
          <a:p>
            <a:pPr lvl="3"/>
            <a:endParaRPr lang="fr-FR" dirty="0"/>
          </a:p>
          <a:p>
            <a:pPr lvl="4"/>
            <a:r>
              <a:rPr lang="fr-FR" dirty="0"/>
              <a:t>toute personne humaine est considérée dans l’hindouisme comme une </a:t>
            </a:r>
            <a:r>
              <a:rPr lang="fr-FR" dirty="0">
                <a:solidFill>
                  <a:schemeClr val="bg1"/>
                </a:solidFill>
                <a:highlight>
                  <a:srgbClr val="D140FE"/>
                </a:highlight>
              </a:rPr>
              <a:t>“illusion”</a:t>
            </a:r>
            <a:r>
              <a:rPr lang="fr-FR" dirty="0"/>
              <a:t> appelée à disparaître en tant que personne, à se dissoudre  dans "un grand tout" vague, impersonnel, indifférent</a:t>
            </a:r>
          </a:p>
          <a:p>
            <a:pPr lvl="4"/>
            <a:endParaRPr lang="fr-FR" dirty="0"/>
          </a:p>
        </p:txBody>
      </p:sp>
      <p:sp>
        <p:nvSpPr>
          <p:cNvPr id="8" name="Titre 1">
            <a:extLst>
              <a:ext uri="{FF2B5EF4-FFF2-40B4-BE49-F238E27FC236}">
                <a16:creationId xmlns:a16="http://schemas.microsoft.com/office/drawing/2014/main" id="{618FE254-11E5-4CB7-B396-7D8E18C0E4EB}"/>
              </a:ext>
            </a:extLst>
          </p:cNvPr>
          <p:cNvSpPr>
            <a:spLocks noGrp="1"/>
          </p:cNvSpPr>
          <p:nvPr>
            <p:ph type="title"/>
          </p:nvPr>
        </p:nvSpPr>
        <p:spPr>
          <a:xfrm>
            <a:off x="119063" y="49212"/>
            <a:ext cx="11953875" cy="1252463"/>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9569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60</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850315"/>
            <a:ext cx="12192000" cy="4997696"/>
          </a:xfrm>
        </p:spPr>
        <p:txBody>
          <a:bodyPr>
            <a:normAutofit fontScale="85000" lnSpcReduction="10000"/>
          </a:bodyPr>
          <a:lstStyle/>
          <a:p>
            <a:pPr lvl="4"/>
            <a:r>
              <a:rPr lang="fr-FR" dirty="0"/>
              <a:t>l’hindouisme, comme beaucoup de religions/“systèmes philosophiques” asiatiques, est </a:t>
            </a:r>
            <a:r>
              <a:rPr lang="fr-FR" dirty="0">
                <a:solidFill>
                  <a:schemeClr val="bg1"/>
                </a:solidFill>
                <a:highlight>
                  <a:srgbClr val="D140FE"/>
                </a:highlight>
              </a:rPr>
              <a:t>“élitiste”</a:t>
            </a:r>
            <a:r>
              <a:rPr lang="fr-FR" dirty="0">
                <a:solidFill>
                  <a:schemeClr val="bg1"/>
                </a:solidFill>
              </a:rPr>
              <a:t> </a:t>
            </a:r>
            <a:r>
              <a:rPr lang="fr-FR" dirty="0"/>
              <a:t>—ici au sens négatif du terme “élitiste”— </a:t>
            </a:r>
          </a:p>
          <a:p>
            <a:pPr lvl="5"/>
            <a:r>
              <a:rPr lang="fr-FR" dirty="0"/>
              <a:t>en effet il s’agit d’arriver à maîtriser un certain nombre de techniques très difficiles, et seules un nombre plutôt limité de personnes y arrivent</a:t>
            </a:r>
          </a:p>
          <a:p>
            <a:pPr lvl="6"/>
            <a:r>
              <a:rPr lang="fr-FR" dirty="0"/>
              <a:t>pour toutes les autres personnes il y a un hindouisme </a:t>
            </a:r>
            <a:r>
              <a:rPr lang="fr-FR" dirty="0">
                <a:solidFill>
                  <a:schemeClr val="bg1"/>
                </a:solidFill>
                <a:highlight>
                  <a:srgbClr val="808080"/>
                </a:highlight>
              </a:rPr>
              <a:t>“populaire”</a:t>
            </a:r>
            <a:r>
              <a:rPr lang="fr-FR" dirty="0"/>
              <a:t> qui lui en revanche comporte un certain nombre de divinités, et c’est alors une religion polythéiste. Remarque : comme la philosophie est capable de montrer qu’il y a un Être premier (Dieu) et qu’il ne peut y avoir qu’un seul Être premier, ces divinités devraient être plutôt dites “des sortes d’anges” (des démons ?)</a:t>
            </a:r>
          </a:p>
          <a:p>
            <a:pPr lvl="7"/>
            <a:r>
              <a:rPr lang="fr-FR" dirty="0"/>
              <a:t>(sur l’hindouisme, voir en particulier le livre : “L’Expérience interdite” du Père Joseph-Marie Verlinde)</a:t>
            </a:r>
          </a:p>
        </p:txBody>
      </p:sp>
      <p:sp>
        <p:nvSpPr>
          <p:cNvPr id="8" name="Titre 1">
            <a:extLst>
              <a:ext uri="{FF2B5EF4-FFF2-40B4-BE49-F238E27FC236}">
                <a16:creationId xmlns:a16="http://schemas.microsoft.com/office/drawing/2014/main" id="{2DFFBF9A-BB7A-4178-B81F-A3AEAE24F578}"/>
              </a:ext>
            </a:extLst>
          </p:cNvPr>
          <p:cNvSpPr>
            <a:spLocks noGrp="1"/>
          </p:cNvSpPr>
          <p:nvPr>
            <p:ph type="title"/>
          </p:nvPr>
        </p:nvSpPr>
        <p:spPr>
          <a:xfrm>
            <a:off x="119063" y="49212"/>
            <a:ext cx="11953875" cy="1263221"/>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534839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61</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993187"/>
            <a:ext cx="12192000" cy="4854824"/>
          </a:xfrm>
        </p:spPr>
        <p:txBody>
          <a:bodyPr>
            <a:normAutofit fontScale="92500" lnSpcReduction="20000"/>
          </a:bodyPr>
          <a:lstStyle/>
          <a:p>
            <a:r>
              <a:rPr lang="fr-FR" dirty="0"/>
              <a:t>Les différences entre les églises chrétiennes : catholique, protestantes, anglicanes, orthodoxes</a:t>
            </a:r>
          </a:p>
          <a:p>
            <a:pPr lvl="6"/>
            <a:r>
              <a:rPr lang="fr-FR" dirty="0"/>
              <a:t>pendant 10 siècles n’a existé que l’église catholique</a:t>
            </a:r>
          </a:p>
          <a:p>
            <a:pPr lvl="2"/>
            <a:r>
              <a:rPr lang="fr-FR" dirty="0"/>
              <a:t>les églises orthodoxes :</a:t>
            </a:r>
          </a:p>
          <a:p>
            <a:pPr lvl="3"/>
            <a:r>
              <a:rPr lang="fr-FR" dirty="0"/>
              <a:t>la séparation progressive, à partir du 11</a:t>
            </a:r>
            <a:r>
              <a:rPr lang="fr-FR" baseline="30000" dirty="0"/>
              <a:t>e</a:t>
            </a:r>
            <a:r>
              <a:rPr lang="fr-FR" dirty="0"/>
              <a:t> siècle, entre des chrétiens que l’on appelle depuis orthodoxes et l’église catholique s’est surtout faite à partir de malentendus et d’évènements politiques qui ne sont pas des motifs religieux </a:t>
            </a:r>
          </a:p>
          <a:p>
            <a:pPr lvl="3"/>
            <a:r>
              <a:rPr lang="fr-FR" dirty="0"/>
              <a:t>les orthodoxes, à notre époque, sont de plus en plus proches de l’église catholique, et en deviennent très proches </a:t>
            </a:r>
          </a:p>
          <a:p>
            <a:pPr lvl="3"/>
            <a:r>
              <a:rPr lang="fr-FR" dirty="0"/>
              <a:t>mais il reste encore en particulier le fait qu’ils ne reconnaissent pas complètement la mission du Pape en tant que successeur de saint Pierre ; et la question du "filioque"</a:t>
            </a:r>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0A7FB788-08BF-4925-B076-F3B8E7A04AF7}"/>
              </a:ext>
            </a:extLst>
          </p:cNvPr>
          <p:cNvSpPr>
            <a:spLocks noGrp="1"/>
          </p:cNvSpPr>
          <p:nvPr>
            <p:ph type="title"/>
          </p:nvPr>
        </p:nvSpPr>
        <p:spPr>
          <a:xfrm>
            <a:off x="119063" y="49212"/>
            <a:ext cx="11953875" cy="1596707"/>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1302435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62</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363057"/>
            <a:ext cx="12192000" cy="4484954"/>
          </a:xfrm>
        </p:spPr>
        <p:txBody>
          <a:bodyPr>
            <a:normAutofit/>
          </a:bodyPr>
          <a:lstStyle/>
          <a:p>
            <a:pPr lvl="2"/>
            <a:r>
              <a:rPr lang="fr-FR" dirty="0"/>
              <a:t>les églises protestantes</a:t>
            </a:r>
          </a:p>
          <a:p>
            <a:pPr lvl="3"/>
            <a:r>
              <a:rPr lang="fr-FR" dirty="0"/>
              <a:t>les protestants sont des chrétiens qui sont séparés de l’église catholique depuis le 16</a:t>
            </a:r>
            <a:r>
              <a:rPr lang="fr-FR" baseline="30000" dirty="0"/>
              <a:t>e</a:t>
            </a:r>
            <a:r>
              <a:rPr lang="fr-FR" dirty="0"/>
              <a:t> siècle, </a:t>
            </a:r>
          </a:p>
          <a:p>
            <a:pPr lvl="4"/>
            <a:r>
              <a:rPr lang="fr-FR" dirty="0"/>
              <a:t>à la suite de Luther pour les uns, </a:t>
            </a:r>
          </a:p>
          <a:p>
            <a:pPr lvl="4"/>
            <a:r>
              <a:rPr lang="fr-FR" dirty="0"/>
              <a:t>et de Calvin pour les autres. </a:t>
            </a:r>
          </a:p>
          <a:p>
            <a:pPr lvl="4"/>
            <a:r>
              <a:rPr lang="fr-FR" dirty="0"/>
              <a:t>Dans ces deux grands courants initiaux il y a eu par la suite des divisions, et constitution au fil du temps de multiples églises protestantes différentes</a:t>
            </a:r>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FC88E3CB-2169-4CED-BC6C-B272B5D7918A}"/>
              </a:ext>
            </a:extLst>
          </p:cNvPr>
          <p:cNvSpPr>
            <a:spLocks noGrp="1"/>
          </p:cNvSpPr>
          <p:nvPr>
            <p:ph type="title"/>
          </p:nvPr>
        </p:nvSpPr>
        <p:spPr>
          <a:xfrm>
            <a:off x="119063" y="49213"/>
            <a:ext cx="11953875" cy="1499888"/>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4462118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63</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560319"/>
            <a:ext cx="12192000" cy="4287691"/>
          </a:xfrm>
        </p:spPr>
        <p:txBody>
          <a:bodyPr>
            <a:normAutofit/>
          </a:bodyPr>
          <a:lstStyle/>
          <a:p>
            <a:pPr lvl="3"/>
            <a:r>
              <a:rPr lang="fr-FR" dirty="0"/>
              <a:t>les protestants ne reconnaissent que les écrits (les écrits de la Bible) </a:t>
            </a:r>
          </a:p>
          <a:p>
            <a:pPr lvl="4"/>
            <a:r>
              <a:rPr lang="fr-FR" dirty="0"/>
              <a:t>en particulier, ils ne reconnaissent ni ce que l’on appelle la Tradition </a:t>
            </a:r>
          </a:p>
          <a:p>
            <a:pPr lvl="4"/>
            <a:r>
              <a:rPr lang="fr-FR" dirty="0"/>
              <a:t>ni la mission spécifique du Pape </a:t>
            </a:r>
          </a:p>
          <a:p>
            <a:pPr lvl="4"/>
            <a:r>
              <a:rPr lang="fr-FR" dirty="0"/>
              <a:t>ni l’église catholique</a:t>
            </a:r>
          </a:p>
          <a:p>
            <a:pPr lvl="5"/>
            <a:r>
              <a:rPr lang="fr-FR" dirty="0"/>
              <a:t>dont ils ont fait partie jusqu’au 16</a:t>
            </a:r>
            <a:r>
              <a:rPr lang="fr-FR" baseline="30000" dirty="0"/>
              <a:t>e</a:t>
            </a:r>
            <a:r>
              <a:rPr lang="fr-FR" dirty="0"/>
              <a:t> siècle</a:t>
            </a:r>
          </a:p>
          <a:p>
            <a:pPr lvl="3"/>
            <a:endParaRPr lang="fr-FR" dirty="0"/>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4DE58B20-85D3-4D78-B3DF-F4E73C825EA5}"/>
              </a:ext>
            </a:extLst>
          </p:cNvPr>
          <p:cNvSpPr>
            <a:spLocks noGrp="1"/>
          </p:cNvSpPr>
          <p:nvPr>
            <p:ph type="title"/>
          </p:nvPr>
        </p:nvSpPr>
        <p:spPr>
          <a:xfrm>
            <a:off x="119063" y="49212"/>
            <a:ext cx="11953875" cy="1489131"/>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8512636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64</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787703"/>
            <a:ext cx="12192000" cy="5060308"/>
          </a:xfrm>
        </p:spPr>
        <p:txBody>
          <a:bodyPr>
            <a:normAutofit fontScale="92500" lnSpcReduction="10000"/>
          </a:bodyPr>
          <a:lstStyle/>
          <a:p>
            <a:pPr lvl="3"/>
            <a:r>
              <a:rPr lang="fr-FR" dirty="0"/>
              <a:t>une des contradictions dans ce qu’ils affirment c’est qu’ils disent : “l’Écriture seule”</a:t>
            </a:r>
          </a:p>
          <a:p>
            <a:pPr lvl="4"/>
            <a:r>
              <a:rPr lang="fr-FR" dirty="0"/>
              <a:t>dans le sens, en particulier de : “on ne tient pas compte de la Tradition”</a:t>
            </a:r>
          </a:p>
          <a:p>
            <a:pPr lvl="5"/>
            <a:r>
              <a:rPr lang="fr-FR" dirty="0"/>
              <a:t>or le Nouveau Testament a été produit par des personnes qui font précisément partie de la Tradition</a:t>
            </a:r>
          </a:p>
          <a:p>
            <a:pPr lvl="4"/>
            <a:r>
              <a:rPr lang="fr-FR" dirty="0"/>
              <a:t>pour faire court l’objection qu’on peut leur faire sur cette question fondamentale est la suivante : </a:t>
            </a:r>
          </a:p>
          <a:p>
            <a:pPr lvl="5"/>
            <a:r>
              <a:rPr lang="fr-FR" dirty="0"/>
              <a:t>le Nouveau Testament est lui-même produit par et dans la Tradition</a:t>
            </a:r>
          </a:p>
          <a:p>
            <a:pPr lvl="6"/>
            <a:r>
              <a:rPr lang="fr-FR" dirty="0"/>
              <a:t>comment peut-on prétendre que l’on ne doive pas prendre en compte la Tradition ?</a:t>
            </a:r>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F9BBF4CE-728A-45A9-991F-3DA948B419F7}"/>
              </a:ext>
            </a:extLst>
          </p:cNvPr>
          <p:cNvSpPr>
            <a:spLocks noGrp="1"/>
          </p:cNvSpPr>
          <p:nvPr>
            <p:ph type="title"/>
          </p:nvPr>
        </p:nvSpPr>
        <p:spPr>
          <a:xfrm>
            <a:off x="119063" y="49212"/>
            <a:ext cx="11953875" cy="1542920"/>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1210769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65</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216075"/>
            <a:ext cx="12192000" cy="4631936"/>
          </a:xfrm>
        </p:spPr>
        <p:txBody>
          <a:bodyPr>
            <a:normAutofit/>
          </a:bodyPr>
          <a:lstStyle/>
          <a:p>
            <a:pPr lvl="5"/>
            <a:r>
              <a:rPr lang="fr-FR" dirty="0"/>
              <a:t>ce que je dis là peut paraître brutal, polémique, ou un jugement</a:t>
            </a:r>
          </a:p>
          <a:p>
            <a:pPr lvl="6"/>
            <a:r>
              <a:rPr lang="fr-FR" dirty="0"/>
              <a:t>ce n’est pas mon intention, et je ne voudrais pas blesser nos frères protestants</a:t>
            </a:r>
          </a:p>
          <a:p>
            <a:pPr lvl="6"/>
            <a:r>
              <a:rPr lang="fr-FR" dirty="0"/>
              <a:t>d’ailleurs chercher à “compter les points” dans un sens ou/et dans l’autre n’a aucun intérêt, c’est s’efforcer d’avancer dans la volonté de Dieu qui a de l’intérêt, c’est s’efforcer d’avancer dans la recherche de la vérité et de l’amour qui a de l’intérêt</a:t>
            </a:r>
            <a:endParaRPr lang="fr-FR" sz="1600" dirty="0"/>
          </a:p>
          <a:p>
            <a:pPr lvl="3"/>
            <a:endParaRPr lang="fr-FR" dirty="0"/>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F9BBF4CE-728A-45A9-991F-3DA948B419F7}"/>
              </a:ext>
            </a:extLst>
          </p:cNvPr>
          <p:cNvSpPr>
            <a:spLocks noGrp="1"/>
          </p:cNvSpPr>
          <p:nvPr>
            <p:ph type="title"/>
          </p:nvPr>
        </p:nvSpPr>
        <p:spPr>
          <a:xfrm>
            <a:off x="119063" y="49212"/>
            <a:ext cx="11953875" cy="1542920"/>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0687969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66</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764254"/>
            <a:ext cx="12192000" cy="5083757"/>
          </a:xfrm>
        </p:spPr>
        <p:txBody>
          <a:bodyPr>
            <a:normAutofit fontScale="85000" lnSpcReduction="20000"/>
          </a:bodyPr>
          <a:lstStyle/>
          <a:p>
            <a:pPr lvl="3"/>
            <a:r>
              <a:rPr lang="fr-FR" dirty="0"/>
              <a:t>actuellement certaines de ces églises protestantes se rapprochent de l’église catholique, d’autres s’en éloignent de plus en plus. On peut espérer une réunification pas trop lointaine avec l’église catholique, et en tant que catholiques nous avons, comme eux, à prier pour cela ; et il y a eu récemment des progrès significatifs en ce sens en particulier avec les luthériens ; mais malheureusement il est probable que ce soit encore long, car il ne s’agit pas de s’unifier pour s’unifier, mais de s’unifier dans la vérité</a:t>
            </a:r>
          </a:p>
          <a:p>
            <a:pPr lvl="4"/>
            <a:r>
              <a:rPr lang="fr-FR" dirty="0"/>
              <a:t>on peut penser que la réunification </a:t>
            </a:r>
          </a:p>
          <a:p>
            <a:pPr lvl="5"/>
            <a:r>
              <a:rPr lang="fr-FR" dirty="0"/>
              <a:t>ne se fera probablement pas en premier lieu au travers des arguments des uns et des autres, comme celui que j’ai indiqué ci-dessus à propos de la Tradition, car cela fait des siècles que ces arguments ne semblent guère efficaces, mais par un plus grand amour de chacun, des protestants comme des catholiques, pour Jésus et du désir qu’Il a que tous les chrétiens soient unis</a:t>
            </a:r>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F9BBF4CE-728A-45A9-991F-3DA948B419F7}"/>
              </a:ext>
            </a:extLst>
          </p:cNvPr>
          <p:cNvSpPr>
            <a:spLocks noGrp="1"/>
          </p:cNvSpPr>
          <p:nvPr>
            <p:ph type="title"/>
          </p:nvPr>
        </p:nvSpPr>
        <p:spPr>
          <a:xfrm>
            <a:off x="119063" y="49212"/>
            <a:ext cx="11953875" cy="1542920"/>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16583935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67</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033195"/>
            <a:ext cx="12192000" cy="4814815"/>
          </a:xfrm>
        </p:spPr>
        <p:txBody>
          <a:bodyPr>
            <a:normAutofit/>
          </a:bodyPr>
          <a:lstStyle/>
          <a:p>
            <a:pPr lvl="2"/>
            <a:r>
              <a:rPr lang="fr-FR" dirty="0"/>
              <a:t>les églises anglicanes</a:t>
            </a:r>
          </a:p>
          <a:p>
            <a:pPr lvl="3"/>
            <a:r>
              <a:rPr lang="fr-FR" dirty="0"/>
              <a:t>pour les anglicans, la séparation avec l’église catholique date aussi du 16</a:t>
            </a:r>
            <a:r>
              <a:rPr lang="fr-FR" baseline="30000" dirty="0"/>
              <a:t>e</a:t>
            </a:r>
            <a:r>
              <a:rPr lang="fr-FR" dirty="0"/>
              <a:t> siècle </a:t>
            </a:r>
          </a:p>
          <a:p>
            <a:pPr lvl="4"/>
            <a:r>
              <a:rPr lang="fr-FR" dirty="0"/>
              <a:t>cette séparation d’avec l’église catholique a eu lieu parce que le roi d’Angleterre Henri VIII a voulu imposer son divorce et se remarier “à l’église” </a:t>
            </a:r>
          </a:p>
          <a:p>
            <a:pPr lvl="5"/>
            <a:r>
              <a:rPr lang="fr-FR" dirty="0"/>
              <a:t>et pour pouvoir se remarier “à l’église” il s’est donc constitué une “église” “à ses ordres” (en particulier donc qui reconnaissait le divorce) : l’église anglicane</a:t>
            </a:r>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63D33EC0-ECA5-47E3-BECC-2C22630E9DF9}"/>
              </a:ext>
            </a:extLst>
          </p:cNvPr>
          <p:cNvSpPr>
            <a:spLocks noGrp="1"/>
          </p:cNvSpPr>
          <p:nvPr>
            <p:ph type="title"/>
          </p:nvPr>
        </p:nvSpPr>
        <p:spPr>
          <a:xfrm>
            <a:off x="119063" y="49213"/>
            <a:ext cx="11953875" cy="1512458"/>
          </a:xfrm>
        </p:spPr>
        <p:txBody>
          <a:bodyPr>
            <a:normAutofit fontScale="90000"/>
          </a:bodyPr>
          <a:lstStyle/>
          <a:p>
            <a:r>
              <a:rPr lang="fr-FR"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28537231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68</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561673"/>
            <a:ext cx="12192000" cy="5286337"/>
          </a:xfrm>
        </p:spPr>
        <p:txBody>
          <a:bodyPr>
            <a:normAutofit fontScale="92500"/>
          </a:bodyPr>
          <a:lstStyle/>
          <a:p>
            <a:pPr lvl="6"/>
            <a:r>
              <a:rPr lang="fr-FR" dirty="0"/>
              <a:t>dit comme cela, cela semble péjoratif, mais c’est quand même comme cela que les choses se sont passées</a:t>
            </a:r>
          </a:p>
          <a:p>
            <a:pPr lvl="4"/>
            <a:r>
              <a:rPr lang="fr-FR" dirty="0"/>
              <a:t>le fait que l’église anglicane se soit constituée de façon peu glorieuse ne doit pas pour autant mettre en doute la valeur de bien des personnes membres de ces “églises" </a:t>
            </a:r>
          </a:p>
          <a:p>
            <a:pPr lvl="5"/>
            <a:r>
              <a:rPr lang="fr-FR" dirty="0"/>
              <a:t>(“églises” ici au pluriel car il y a eu ensuite des divisions dans cette église anglicane et constitution au fil du temps, comme pour les protestants, de plusieurs églises anglicanes différentes, aux États-Unis et dans les autres pays anglo-saxons)</a:t>
            </a:r>
          </a:p>
          <a:p>
            <a:pPr lvl="3"/>
            <a:r>
              <a:rPr lang="fr-FR" dirty="0"/>
              <a:t>actuellement certaines de ces églises se rapprochent beaucoup de l’église catholique, d’autres s’en éloignent de plus en plus </a:t>
            </a:r>
          </a:p>
          <a:p>
            <a:pPr lvl="6"/>
            <a:endParaRPr lang="fr-FR" dirty="0"/>
          </a:p>
          <a:p>
            <a:pPr lvl="4"/>
            <a:endParaRPr lang="fr-FR" dirty="0"/>
          </a:p>
          <a:p>
            <a:pPr lvl="4"/>
            <a:endParaRPr lang="fr-FR" dirty="0"/>
          </a:p>
          <a:p>
            <a:pPr lvl="3"/>
            <a:endParaRPr lang="fr-FR" dirty="0"/>
          </a:p>
        </p:txBody>
      </p:sp>
      <p:sp>
        <p:nvSpPr>
          <p:cNvPr id="8" name="Titre 1">
            <a:extLst>
              <a:ext uri="{FF2B5EF4-FFF2-40B4-BE49-F238E27FC236}">
                <a16:creationId xmlns:a16="http://schemas.microsoft.com/office/drawing/2014/main" id="{63D33EC0-ECA5-47E3-BECC-2C22630E9DF9}"/>
              </a:ext>
            </a:extLst>
          </p:cNvPr>
          <p:cNvSpPr>
            <a:spLocks noGrp="1"/>
          </p:cNvSpPr>
          <p:nvPr>
            <p:ph type="title"/>
          </p:nvPr>
        </p:nvSpPr>
        <p:spPr>
          <a:xfrm>
            <a:off x="119063" y="49213"/>
            <a:ext cx="11953875" cy="1370796"/>
          </a:xfrm>
        </p:spPr>
        <p:txBody>
          <a:bodyPr>
            <a:normAutofit fontScale="90000"/>
          </a:bodyPr>
          <a:lstStyle/>
          <a:p>
            <a:r>
              <a:rPr lang="fr-FR" sz="3600"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7883996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69</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818041"/>
            <a:ext cx="12192000" cy="5029969"/>
          </a:xfrm>
        </p:spPr>
        <p:txBody>
          <a:bodyPr>
            <a:normAutofit lnSpcReduction="10000"/>
          </a:bodyPr>
          <a:lstStyle/>
          <a:p>
            <a:pPr lvl="2"/>
            <a:r>
              <a:rPr lang="fr-FR" dirty="0"/>
              <a:t>tout ceci n’empêche pas qu’il y ait dans ces églises chrétiennes non catholiques de très bonnes choses aussi qui, par exemple, n’étaient à la fin du 20</a:t>
            </a:r>
            <a:r>
              <a:rPr lang="fr-FR" baseline="30000" dirty="0"/>
              <a:t>e</a:t>
            </a:r>
            <a:r>
              <a:rPr lang="fr-FR" dirty="0"/>
              <a:t> siècle —voire encore actuellement— peut-être pas/plus suffisamment présentes dans l’église catholique</a:t>
            </a:r>
          </a:p>
          <a:p>
            <a:pPr lvl="4"/>
            <a:r>
              <a:rPr lang="fr-FR" dirty="0"/>
              <a:t>par exemple le sens du sacré, de la grandeur et de la gloire de Dieu que les orthodoxes ont très fort</a:t>
            </a:r>
          </a:p>
          <a:p>
            <a:pPr lvl="4"/>
            <a:r>
              <a:rPr lang="fr-FR" dirty="0"/>
              <a:t>par exemple aussi, le “renouveau charismatique” qui est apparu à la fin du 20</a:t>
            </a:r>
            <a:r>
              <a:rPr lang="fr-FR" baseline="30000" dirty="0"/>
              <a:t>e</a:t>
            </a:r>
            <a:r>
              <a:rPr lang="fr-FR" dirty="0"/>
              <a:t> siècle dans l’église catholique et qui s’est inspiré semble-t-il, au moins en partie, de certaines églises protestantes récentes</a:t>
            </a:r>
          </a:p>
          <a:p>
            <a:pPr lvl="3"/>
            <a:endParaRPr lang="fr-FR" dirty="0"/>
          </a:p>
          <a:p>
            <a:pPr lvl="6"/>
            <a:endParaRPr lang="fr-FR" dirty="0"/>
          </a:p>
          <a:p>
            <a:pPr lvl="4"/>
            <a:endParaRPr lang="fr-FR" dirty="0"/>
          </a:p>
          <a:p>
            <a:pPr lvl="4"/>
            <a:endParaRPr lang="fr-FR" dirty="0"/>
          </a:p>
          <a:p>
            <a:pPr lvl="3"/>
            <a:endParaRPr lang="fr-FR" dirty="0"/>
          </a:p>
        </p:txBody>
      </p:sp>
      <p:sp>
        <p:nvSpPr>
          <p:cNvPr id="10" name="Titre 1">
            <a:extLst>
              <a:ext uri="{FF2B5EF4-FFF2-40B4-BE49-F238E27FC236}">
                <a16:creationId xmlns:a16="http://schemas.microsoft.com/office/drawing/2014/main" id="{6B179E7A-EBD8-46F1-8464-A69D7571E5B6}"/>
              </a:ext>
            </a:extLst>
          </p:cNvPr>
          <p:cNvSpPr>
            <a:spLocks noGrp="1"/>
          </p:cNvSpPr>
          <p:nvPr>
            <p:ph type="title"/>
          </p:nvPr>
        </p:nvSpPr>
        <p:spPr>
          <a:xfrm>
            <a:off x="119063" y="49213"/>
            <a:ext cx="11953875" cy="1392312"/>
          </a:xfrm>
        </p:spPr>
        <p:txBody>
          <a:bodyPr>
            <a:normAutofit fontScale="90000"/>
          </a:bodyPr>
          <a:lstStyle/>
          <a:p>
            <a:r>
              <a:rPr lang="fr-FR" sz="3600"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096601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70</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818041"/>
            <a:ext cx="12192000" cy="5029969"/>
          </a:xfrm>
        </p:spPr>
        <p:txBody>
          <a:bodyPr>
            <a:normAutofit/>
          </a:bodyPr>
          <a:lstStyle/>
          <a:p>
            <a:pPr lvl="3"/>
            <a:r>
              <a:rPr lang="fr-FR" dirty="0"/>
              <a:t>mais il reste que l’église fondée par Jésus </a:t>
            </a:r>
            <a:r>
              <a:rPr lang="fr-FR" sz="2800" baseline="30000" dirty="0">
                <a:latin typeface="Arial Narrow" panose="020B0606020202030204" pitchFamily="34" charset="0"/>
              </a:rPr>
              <a:t>(**)</a:t>
            </a:r>
            <a:r>
              <a:rPr lang="fr-FR" dirty="0"/>
              <a:t>, et dans laquelle la mission de saint Pierre est continuée, c’est l’église catholique. Et l’église catholique ( = universelle) accueille toujours avec joie la moindre parcelle de bien ou de vrai, d’où qu’elle vienne ; elle est ainsi fidèle à son Seigneur</a:t>
            </a:r>
          </a:p>
          <a:p>
            <a:pPr lvl="3"/>
            <a:endParaRPr lang="fr-FR" dirty="0"/>
          </a:p>
          <a:p>
            <a:pPr lvl="3"/>
            <a:endParaRPr lang="fr-FR" dirty="0"/>
          </a:p>
          <a:p>
            <a:pPr lvl="7"/>
            <a:r>
              <a:rPr lang="fr-FR" sz="2000" dirty="0">
                <a:latin typeface="Arial Narrow" panose="020B0606020202030204" pitchFamily="34" charset="0"/>
              </a:rPr>
              <a:t>(**) : et qui était une jusqu’au 11</a:t>
            </a:r>
            <a:r>
              <a:rPr lang="fr-FR" sz="2000" baseline="30000" dirty="0">
                <a:latin typeface="Arial Narrow" panose="020B0606020202030204" pitchFamily="34" charset="0"/>
              </a:rPr>
              <a:t>e</a:t>
            </a:r>
            <a:r>
              <a:rPr lang="fr-FR" sz="2000" dirty="0">
                <a:latin typeface="Arial Narrow" panose="020B0606020202030204" pitchFamily="34" charset="0"/>
              </a:rPr>
              <a:t> siècle pour ce qui concerne les catholiques et les orthodoxes ; et qui était une jusqu’au 16</a:t>
            </a:r>
            <a:r>
              <a:rPr lang="fr-FR" sz="2000" baseline="30000" dirty="0">
                <a:latin typeface="Arial Narrow" panose="020B0606020202030204" pitchFamily="34" charset="0"/>
              </a:rPr>
              <a:t>e</a:t>
            </a:r>
            <a:r>
              <a:rPr lang="fr-FR" sz="2000" dirty="0">
                <a:latin typeface="Arial Narrow" panose="020B0606020202030204" pitchFamily="34" charset="0"/>
              </a:rPr>
              <a:t> siècle pour ce qui concerne les catholiques et les protestants d’une part et les catholiques et les anglicans d’autre part</a:t>
            </a:r>
            <a:endParaRPr lang="fr-FR" dirty="0"/>
          </a:p>
          <a:p>
            <a:pPr lvl="3"/>
            <a:endParaRPr lang="fr-FR" dirty="0"/>
          </a:p>
          <a:p>
            <a:pPr lvl="7"/>
            <a:endParaRPr lang="fr-FR" sz="2800" dirty="0">
              <a:latin typeface="Arial Narrow" panose="020B0606020202030204" pitchFamily="34" charset="0"/>
            </a:endParaRPr>
          </a:p>
          <a:p>
            <a:pPr lvl="3"/>
            <a:endParaRPr lang="fr-FR" dirty="0"/>
          </a:p>
          <a:p>
            <a:pPr lvl="6"/>
            <a:endParaRPr lang="fr-FR" dirty="0"/>
          </a:p>
          <a:p>
            <a:pPr lvl="4"/>
            <a:endParaRPr lang="fr-FR" dirty="0"/>
          </a:p>
          <a:p>
            <a:pPr lvl="4"/>
            <a:endParaRPr lang="fr-FR" dirty="0"/>
          </a:p>
          <a:p>
            <a:pPr lvl="3"/>
            <a:endParaRPr lang="fr-FR" dirty="0"/>
          </a:p>
        </p:txBody>
      </p:sp>
      <p:sp>
        <p:nvSpPr>
          <p:cNvPr id="10" name="Titre 1">
            <a:extLst>
              <a:ext uri="{FF2B5EF4-FFF2-40B4-BE49-F238E27FC236}">
                <a16:creationId xmlns:a16="http://schemas.microsoft.com/office/drawing/2014/main" id="{6B179E7A-EBD8-46F1-8464-A69D7571E5B6}"/>
              </a:ext>
            </a:extLst>
          </p:cNvPr>
          <p:cNvSpPr>
            <a:spLocks noGrp="1"/>
          </p:cNvSpPr>
          <p:nvPr>
            <p:ph type="title"/>
          </p:nvPr>
        </p:nvSpPr>
        <p:spPr>
          <a:xfrm>
            <a:off x="119063" y="49213"/>
            <a:ext cx="11953875" cy="1392312"/>
          </a:xfrm>
        </p:spPr>
        <p:txBody>
          <a:bodyPr>
            <a:normAutofit fontScale="90000"/>
          </a:bodyPr>
          <a:lstStyle/>
          <a:p>
            <a:r>
              <a:rPr lang="fr-FR" sz="3600"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1948100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71</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097741"/>
            <a:ext cx="12192000" cy="4385146"/>
          </a:xfrm>
        </p:spPr>
        <p:txBody>
          <a:bodyPr>
            <a:normAutofit fontScale="92500" lnSpcReduction="20000"/>
          </a:bodyPr>
          <a:lstStyle/>
          <a:p>
            <a:pPr lvl="2"/>
            <a:r>
              <a:rPr lang="fr-FR" dirty="0"/>
              <a:t>les membres actuels de ces “églises” chrétiennes non-catholiques ne sont responsables ni des ruptures faites par les fondateurs de ces “églises”, ni des conflits meurtriers </a:t>
            </a:r>
            <a:r>
              <a:rPr lang="fr-FR" baseline="30000" dirty="0">
                <a:solidFill>
                  <a:srgbClr val="000000"/>
                </a:solidFill>
                <a:latin typeface="Arial Narrow" panose="020B0606020202030204" pitchFamily="34" charset="0"/>
              </a:rPr>
              <a:t>(**)</a:t>
            </a:r>
            <a:r>
              <a:rPr lang="fr-FR" dirty="0"/>
              <a:t> qui ont pu avoir lieu par le passé. Et pour la très grande majorité d’entre-eux il n’y a pas lieu non plus de mettre en doute leur sincérité et leur bonne volonté actuelles. Mais ce sera mieux pour eux comme pour les catholiques que tous soient réunis dans l’unique Église catholique fondée par Jésus, comme Jésus l’a souhaité : « Jn </a:t>
            </a:r>
            <a:r>
              <a:rPr lang="fr-FR" baseline="30000" dirty="0"/>
              <a:t>17, 21</a:t>
            </a:r>
            <a:r>
              <a:rPr lang="fr-FR" dirty="0"/>
              <a:t> afin que tous soient un […]. </a:t>
            </a:r>
            <a:r>
              <a:rPr lang="fr-FR" baseline="30000" dirty="0"/>
              <a:t>Jn 17, 22</a:t>
            </a:r>
            <a:r>
              <a:rPr lang="fr-FR" dirty="0"/>
              <a:t> […] pour qu’ils soient un […] »</a:t>
            </a:r>
          </a:p>
          <a:p>
            <a:pPr lvl="2"/>
            <a:endParaRPr lang="fr-FR" dirty="0"/>
          </a:p>
          <a:p>
            <a:pPr lvl="7"/>
            <a:r>
              <a:rPr lang="fr-FR" dirty="0">
                <a:latin typeface="Arial Narrow" panose="020B0606020202030204" pitchFamily="34" charset="0"/>
              </a:rPr>
              <a:t>(**) : Conflits où des membres de l’église catholique ont eu aussi leur part de responsabilité ; mais habituellement on n’entend des critiques que contre les catholiques</a:t>
            </a:r>
          </a:p>
          <a:p>
            <a:pPr lvl="3"/>
            <a:endParaRPr lang="fr-FR" dirty="0"/>
          </a:p>
          <a:p>
            <a:pPr lvl="6"/>
            <a:endParaRPr lang="fr-FR" dirty="0"/>
          </a:p>
          <a:p>
            <a:pPr lvl="4"/>
            <a:endParaRPr lang="fr-FR" dirty="0"/>
          </a:p>
          <a:p>
            <a:pPr lvl="4"/>
            <a:endParaRPr lang="fr-FR" dirty="0"/>
          </a:p>
          <a:p>
            <a:pPr lvl="3"/>
            <a:endParaRPr lang="fr-FR" dirty="0"/>
          </a:p>
        </p:txBody>
      </p:sp>
      <p:sp>
        <p:nvSpPr>
          <p:cNvPr id="10" name="Titre 1">
            <a:extLst>
              <a:ext uri="{FF2B5EF4-FFF2-40B4-BE49-F238E27FC236}">
                <a16:creationId xmlns:a16="http://schemas.microsoft.com/office/drawing/2014/main" id="{6B179E7A-EBD8-46F1-8464-A69D7571E5B6}"/>
              </a:ext>
            </a:extLst>
          </p:cNvPr>
          <p:cNvSpPr>
            <a:spLocks noGrp="1"/>
          </p:cNvSpPr>
          <p:nvPr>
            <p:ph type="title"/>
          </p:nvPr>
        </p:nvSpPr>
        <p:spPr>
          <a:xfrm>
            <a:off x="119063" y="49213"/>
            <a:ext cx="11953875" cy="1392312"/>
          </a:xfrm>
        </p:spPr>
        <p:txBody>
          <a:bodyPr>
            <a:normAutofit fontScale="90000"/>
          </a:bodyPr>
          <a:lstStyle/>
          <a:p>
            <a:r>
              <a:rPr lang="fr-FR" sz="3600" dirty="0"/>
              <a:t>Il y a plusieurs autres religions (l’Islam, l’Hindouisme, etc., le Protestantisme, etc.), pourquoi s’intéresser à la Religion Catholique plutôt qu’à une autre ?</a:t>
            </a:r>
            <a:r>
              <a:rPr lang="fr-FR" sz="3300" dirty="0"/>
              <a:t>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28900032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72</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463041"/>
            <a:ext cx="12192000" cy="5384970"/>
          </a:xfrm>
        </p:spPr>
        <p:txBody>
          <a:bodyPr>
            <a:normAutofit fontScale="85000" lnSpcReduction="20000"/>
          </a:bodyPr>
          <a:lstStyle/>
          <a:p>
            <a:r>
              <a:rPr lang="fr-FR" dirty="0"/>
              <a:t>Solidité des raisons d’être croyant, et solidité des raisons de dire que la religion catholique est la seule religion authentique</a:t>
            </a:r>
          </a:p>
          <a:p>
            <a:pPr lvl="4"/>
            <a:r>
              <a:rPr lang="fr-FR" dirty="0"/>
              <a:t>notre intelligence humaine, grâce à la “philosophie réaliste”, est capable de montrer qu’il existe un “Être premier” que les religions appellent Dieu ; elle est capable de montrer aussi que l’Être premier est unique, tout-puissant, infiniment bon, etc.</a:t>
            </a:r>
          </a:p>
          <a:p>
            <a:pPr lvl="4"/>
            <a:r>
              <a:rPr lang="fr-FR" dirty="0"/>
              <a:t>Jésus a existé. Même l’histoire “profane” le montre</a:t>
            </a:r>
          </a:p>
          <a:p>
            <a:pPr lvl="4"/>
            <a:r>
              <a:rPr lang="fr-FR" dirty="0"/>
              <a:t>le contenu des évangiles prouve que Jésus est Dieu (cf. notamment les miracles de “premier ordre” que Jésus accomplit)</a:t>
            </a:r>
          </a:p>
          <a:p>
            <a:pPr lvl="4"/>
            <a:r>
              <a:rPr lang="fr-FR" dirty="0"/>
              <a:t>le Nouveau Testament (dont les évangiles) et ses auteurs sont d'une fiabilité extraordinaire et incomparable</a:t>
            </a:r>
          </a:p>
          <a:p>
            <a:pPr lvl="4"/>
            <a:r>
              <a:rPr lang="fr-FR" dirty="0"/>
              <a:t>l’Église catholique a existé dès la mort et la résurrection de Jésus, et par la suite après la mort des Apôtres, et durant tous les siècles qui ont suivi jusqu’à ce jour. C’est elle à qui est donnée la grâce divine plénière</a:t>
            </a:r>
          </a:p>
          <a:p>
            <a:pPr lvl="7"/>
            <a:endParaRPr lang="fr-FR" sz="900" dirty="0">
              <a:effectLst/>
              <a:latin typeface="Arial Narrow" panose="020B0606020202030204" pitchFamily="34" charset="0"/>
              <a:ea typeface="Calibri" panose="020F0502020204030204" pitchFamily="34" charset="0"/>
              <a:cs typeface="Arial" panose="020B0604020202020204" pitchFamily="34" charset="0"/>
            </a:endParaRPr>
          </a:p>
          <a:p>
            <a:pPr lvl="7"/>
            <a:r>
              <a:rPr lang="fr-FR" sz="1800" dirty="0">
                <a:effectLst/>
                <a:latin typeface="Arial Narrow" panose="020B0606020202030204" pitchFamily="34" charset="0"/>
                <a:ea typeface="Calibri" panose="020F0502020204030204" pitchFamily="34" charset="0"/>
                <a:cs typeface="Arial" panose="020B0604020202020204" pitchFamily="34" charset="0"/>
              </a:rPr>
              <a:t>Pour un exposé plus complet voir à l’adresse internet : </a:t>
            </a:r>
            <a:r>
              <a:rPr lang="fr-FR" sz="1800"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hlinkClick r:id="rId2"/>
              </a:rPr>
              <a:t>http://www.rdlvgc01.fr/solidite-des-raisons-de-croire.html</a:t>
            </a:r>
            <a:r>
              <a:rPr lang="fr-FR" sz="1800" dirty="0">
                <a:effectLst/>
                <a:latin typeface="Arial Narrow" panose="020B0606020202030204" pitchFamily="34" charset="0"/>
                <a:ea typeface="Calibri" panose="020F0502020204030204" pitchFamily="34" charset="0"/>
                <a:cs typeface="Arial" panose="020B0604020202020204" pitchFamily="34" charset="0"/>
              </a:rPr>
              <a:t>, et, en beaucoup plus complet : les pages 145 à 155 du livre “Doctrine et vie chrétiennes” de Jean Daujat</a:t>
            </a:r>
            <a:endParaRPr lang="fr-FR" dirty="0"/>
          </a:p>
          <a:p>
            <a:pPr lvl="6"/>
            <a:endParaRPr lang="fr-FR" dirty="0"/>
          </a:p>
          <a:p>
            <a:pPr lvl="2"/>
            <a:endParaRPr lang="fr-FR" dirty="0"/>
          </a:p>
        </p:txBody>
      </p:sp>
      <p:sp>
        <p:nvSpPr>
          <p:cNvPr id="8" name="Titre 1">
            <a:extLst>
              <a:ext uri="{FF2B5EF4-FFF2-40B4-BE49-F238E27FC236}">
                <a16:creationId xmlns:a16="http://schemas.microsoft.com/office/drawing/2014/main" id="{74CDCA65-CFD9-477A-98C1-961312E68A2A}"/>
              </a:ext>
            </a:extLst>
          </p:cNvPr>
          <p:cNvSpPr>
            <a:spLocks noGrp="1"/>
          </p:cNvSpPr>
          <p:nvPr>
            <p:ph type="title"/>
          </p:nvPr>
        </p:nvSpPr>
        <p:spPr>
          <a:xfrm>
            <a:off x="119063" y="49213"/>
            <a:ext cx="11953875" cy="1306252"/>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1643556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73</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592495"/>
            <a:ext cx="12192000" cy="5255516"/>
          </a:xfrm>
        </p:spPr>
        <p:txBody>
          <a:bodyPr>
            <a:normAutofit fontScale="92500" lnSpcReduction="20000"/>
          </a:bodyPr>
          <a:lstStyle/>
          <a:p>
            <a:pPr lvl="2" eaLnBrk="0"/>
            <a:r>
              <a:rPr lang="fr-FR" dirty="0"/>
              <a:t>quand on étudie profondément ces sujets on en arrive à dire que le Christianisme, et plus précisément le Catholicisme, est la seule religion authentique, car la seule fondée par Dieu Lui-même, par Jésus qui est Dieu. Ce qui permet de l'affirmer est incomparablement plus solide, plus intelligent, que toute autre position, même celle qui consisterait à dire "dans le doute je m'abstiens"</a:t>
            </a:r>
          </a:p>
          <a:p>
            <a:pPr lvl="3" eaLnBrk="0"/>
            <a:r>
              <a:rPr lang="fr-FR" dirty="0"/>
              <a:t>cette science qui étudie la solidité des raisons de croire s’appelle l’apologétique. À noter que :</a:t>
            </a:r>
          </a:p>
          <a:p>
            <a:pPr lvl="4"/>
            <a:r>
              <a:rPr lang="fr-FR" dirty="0"/>
              <a:t>l’apologétique ne peut pas donner/engendrer la foi : c’est Dieu, et Dieu seul, qui fait le don de la foi </a:t>
            </a:r>
          </a:p>
          <a:p>
            <a:pPr lvl="4"/>
            <a:r>
              <a:rPr lang="fr-FR" dirty="0"/>
              <a:t>l’aide que peut apporter l’apologétique c’est de faire sauter des objections qui pourraient nous empêcher d’accepter le don de la foi</a:t>
            </a:r>
            <a:endParaRPr lang="fr-FR" sz="3100" dirty="0"/>
          </a:p>
          <a:p>
            <a:pPr lvl="2"/>
            <a:endParaRPr lang="fr-FR" dirty="0"/>
          </a:p>
        </p:txBody>
      </p:sp>
      <p:sp>
        <p:nvSpPr>
          <p:cNvPr id="8" name="Titre 1">
            <a:extLst>
              <a:ext uri="{FF2B5EF4-FFF2-40B4-BE49-F238E27FC236}">
                <a16:creationId xmlns:a16="http://schemas.microsoft.com/office/drawing/2014/main" id="{0258DF04-D231-47E6-B259-B4EF99EF1341}"/>
              </a:ext>
            </a:extLst>
          </p:cNvPr>
          <p:cNvSpPr>
            <a:spLocks noGrp="1"/>
          </p:cNvSpPr>
          <p:nvPr>
            <p:ph type="title"/>
          </p:nvPr>
        </p:nvSpPr>
        <p:spPr>
          <a:xfrm>
            <a:off x="119063" y="49212"/>
            <a:ext cx="11953875" cy="1284735"/>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9889064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74</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549101"/>
            <a:ext cx="12192000" cy="5298910"/>
          </a:xfrm>
        </p:spPr>
        <p:txBody>
          <a:bodyPr>
            <a:normAutofit fontScale="77500" lnSpcReduction="20000"/>
          </a:bodyPr>
          <a:lstStyle/>
          <a:p>
            <a:pPr lvl="1" eaLnBrk="0"/>
            <a:r>
              <a:rPr lang="fr-FR" dirty="0"/>
              <a:t> Mais alors pourquoi, depuis le temps, les croyants des autres religions et les non-croyants ne se convertissent-ils pas au catholicisme ?</a:t>
            </a:r>
          </a:p>
          <a:p>
            <a:pPr lvl="2" eaLnBrk="0"/>
            <a:endParaRPr lang="fr-FR" sz="1000" dirty="0"/>
          </a:p>
          <a:p>
            <a:pPr lvl="2" eaLnBrk="0"/>
            <a:r>
              <a:rPr lang="fr-FR" dirty="0"/>
              <a:t>vaste question. Quelques pistes de réflexion :</a:t>
            </a:r>
          </a:p>
          <a:p>
            <a:pPr lvl="4" eaLnBrk="0"/>
            <a:r>
              <a:rPr lang="fr-FR" dirty="0"/>
              <a:t>chacun de nous (et cela a aussi des conséquences collectives), du fait du péché originel, est complètement “en désordre”, déréglé, “tordu”, et nos passions, notre psychologie, etc., ne se laissent plus diriger par notre intelligence et “notre coeur profond” comme elles devraient le faire et comme c’était le cas dans la nature humaine avant le péché originel </a:t>
            </a:r>
            <a:r>
              <a:rPr lang="fr-FR" baseline="30000" dirty="0">
                <a:solidFill>
                  <a:schemeClr val="tx1"/>
                </a:solidFill>
              </a:rPr>
              <a:t>(**)</a:t>
            </a:r>
          </a:p>
          <a:p>
            <a:pPr lvl="4" eaLnBrk="0"/>
            <a:r>
              <a:rPr lang="fr-FR" dirty="0"/>
              <a:t>“l’action / l’influence” du diable et des autres démons : « </a:t>
            </a:r>
            <a:r>
              <a:rPr lang="fr-FR" baseline="30000" dirty="0"/>
              <a:t>1 Pe 5, 8</a:t>
            </a:r>
            <a:r>
              <a:rPr lang="fr-FR" dirty="0"/>
              <a:t> […] Votre adversaire, le diable, comme un lion rugissant circule, cherchant qui engloutir ».</a:t>
            </a:r>
          </a:p>
          <a:p>
            <a:pPr lvl="4" eaLnBrk="0"/>
            <a:r>
              <a:rPr lang="fr-FR" dirty="0"/>
              <a:t>l’on peut être pris, conditionné, par “le milieu / l’environnement” dans lequel on vit</a:t>
            </a:r>
          </a:p>
          <a:p>
            <a:pPr lvl="4" eaLnBrk="0"/>
            <a:r>
              <a:rPr lang="fr-FR" dirty="0"/>
              <a:t>etc.</a:t>
            </a:r>
          </a:p>
          <a:p>
            <a:pPr lvl="7" eaLnBrk="0"/>
            <a:endParaRPr lang="fr-FR" sz="1000" dirty="0"/>
          </a:p>
          <a:p>
            <a:pPr lvl="7" eaLnBrk="0"/>
            <a:r>
              <a:rPr lang="fr-FR" sz="1900" dirty="0"/>
              <a:t>(**) : Pour autant notre intelligence n’est pas devenue complètement impuissante, comme le prétendait Luther, et elle a la capacité d’avancer —péniblement certes— dans la découverte/connaissance/acceptation de la vérité</a:t>
            </a:r>
            <a:endParaRPr lang="fr-FR" dirty="0"/>
          </a:p>
        </p:txBody>
      </p:sp>
      <p:sp>
        <p:nvSpPr>
          <p:cNvPr id="8" name="Titre 1">
            <a:extLst>
              <a:ext uri="{FF2B5EF4-FFF2-40B4-BE49-F238E27FC236}">
                <a16:creationId xmlns:a16="http://schemas.microsoft.com/office/drawing/2014/main" id="{0258DF04-D231-47E6-B259-B4EF99EF1341}"/>
              </a:ext>
            </a:extLst>
          </p:cNvPr>
          <p:cNvSpPr>
            <a:spLocks noGrp="1"/>
          </p:cNvSpPr>
          <p:nvPr>
            <p:ph type="title"/>
          </p:nvPr>
        </p:nvSpPr>
        <p:spPr>
          <a:xfrm>
            <a:off x="119063" y="49212"/>
            <a:ext cx="11953875" cy="1284735"/>
          </a:xfrm>
        </p:spPr>
        <p:txBody>
          <a:bodyPr>
            <a:normAutofit fontScale="90000"/>
          </a:bodyPr>
          <a:lstStyle/>
          <a:p>
            <a:r>
              <a:rPr lang="fr-FR" sz="3300" dirty="0"/>
              <a:t>Il y a plusieurs autres religions (l’Islam, l’Hindouisme, etc., le Protestantisme, etc.), pourquoi s’intéresser à la Religion Catholique plutôt qu’à une autre ?	</a:t>
            </a:r>
            <a:r>
              <a:rPr lang="fr-FR" sz="3600" dirty="0"/>
              <a:t>	</a:t>
            </a:r>
            <a:r>
              <a:rPr lang="fr-FR" sz="2400" dirty="0">
                <a:solidFill>
                  <a:schemeClr val="tx1"/>
                </a:solidFill>
              </a:rPr>
              <a:t>Suite</a:t>
            </a:r>
            <a:endParaRPr lang="fr-FR" sz="3600" dirty="0"/>
          </a:p>
        </p:txBody>
      </p:sp>
    </p:spTree>
    <p:extLst>
      <p:ext uri="{BB962C8B-B14F-4D97-AF65-F5344CB8AC3E}">
        <p14:creationId xmlns:p14="http://schemas.microsoft.com/office/powerpoint/2010/main" val="3888533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75</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420009"/>
            <a:ext cx="12192000" cy="5428002"/>
          </a:xfrm>
        </p:spPr>
        <p:txBody>
          <a:bodyPr>
            <a:normAutofit fontScale="85000" lnSpcReduction="20000"/>
          </a:bodyPr>
          <a:lstStyle/>
          <a:p>
            <a:pPr lvl="1"/>
            <a:r>
              <a:rPr lang="fr-FR" dirty="0"/>
              <a:t> Est-ce que cela veut dire que ceux qui ne seraient pas catholiques iraient en enfer ?</a:t>
            </a:r>
          </a:p>
          <a:p>
            <a:pPr lvl="2"/>
            <a:r>
              <a:rPr lang="fr-FR" dirty="0"/>
              <a:t>Non. Dieu donne, de façon mystérieuse, à tout homme la possibilité de répondre à son amour</a:t>
            </a:r>
          </a:p>
          <a:p>
            <a:pPr lvl="4"/>
            <a:r>
              <a:rPr lang="fr-FR" dirty="0"/>
              <a:t>un grand nombre de personnes font partie de l’Église catholique sans même le savoir (y compris évidemment parmi les croyants des autres églises chrétiennes)</a:t>
            </a:r>
          </a:p>
          <a:p>
            <a:pPr lvl="3"/>
            <a:r>
              <a:rPr lang="fr-FR" dirty="0"/>
              <a:t>Dieu “communique” de façon mystérieuse avec tout être humain, par exemple à travers sa conscience</a:t>
            </a:r>
          </a:p>
          <a:p>
            <a:pPr lvl="4"/>
            <a:r>
              <a:rPr lang="fr-FR" dirty="0"/>
              <a:t>et si cet être humain se comporte comme Dieu le lui demande, même s’il ne sait pas de qui ni d’où cela vient, il fait partie sans le savoir de l’Église catholique</a:t>
            </a:r>
          </a:p>
          <a:p>
            <a:pPr lvl="5"/>
            <a:r>
              <a:rPr lang="fr-FR" dirty="0"/>
              <a:t>il y a là </a:t>
            </a:r>
            <a:r>
              <a:rPr lang="fr-FR" dirty="0">
                <a:solidFill>
                  <a:schemeClr val="bg1"/>
                </a:solidFill>
                <a:highlight>
                  <a:srgbClr val="BC8600"/>
                </a:highlight>
              </a:rPr>
              <a:t>“appartenance invisible”</a:t>
            </a:r>
            <a:r>
              <a:rPr lang="fr-FR" dirty="0"/>
              <a:t> à l’Église catholique, par opposition à ce que l’on appelle </a:t>
            </a:r>
            <a:r>
              <a:rPr lang="fr-FR" dirty="0">
                <a:solidFill>
                  <a:schemeClr val="bg1"/>
                </a:solidFill>
                <a:highlight>
                  <a:srgbClr val="BC8600"/>
                </a:highlight>
              </a:rPr>
              <a:t>“l’appartenance visible”</a:t>
            </a:r>
            <a:r>
              <a:rPr lang="fr-FR" dirty="0"/>
              <a:t> (c’est-à-dire le cas de ceux qui reçoivent les sacrements, etc., de l’Église catholique, et qui sont conscients de faire partie de l’Église catholique)</a:t>
            </a:r>
          </a:p>
        </p:txBody>
      </p:sp>
    </p:spTree>
    <p:extLst>
      <p:ext uri="{BB962C8B-B14F-4D97-AF65-F5344CB8AC3E}">
        <p14:creationId xmlns:p14="http://schemas.microsoft.com/office/powerpoint/2010/main" val="16267465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76</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2463501"/>
            <a:ext cx="12192000" cy="4384510"/>
          </a:xfrm>
        </p:spPr>
        <p:txBody>
          <a:bodyPr>
            <a:normAutofit/>
          </a:bodyPr>
          <a:lstStyle/>
          <a:p>
            <a:pPr lvl="3"/>
            <a:r>
              <a:rPr lang="fr-FR" dirty="0"/>
              <a:t>c’est la personne qui est en état de péché mortel</a:t>
            </a:r>
          </a:p>
          <a:p>
            <a:pPr lvl="4"/>
            <a:r>
              <a:rPr lang="fr-FR" dirty="0"/>
              <a:t>qu’elle soit catholique ou qu’elle soit non-catholique</a:t>
            </a:r>
          </a:p>
          <a:p>
            <a:pPr lvl="5"/>
            <a:r>
              <a:rPr lang="fr-FR" dirty="0"/>
              <a:t>qui va en enfer ( = qui choisit d’aller en enfer)</a:t>
            </a:r>
          </a:p>
          <a:p>
            <a:pPr lvl="3"/>
            <a:endParaRPr lang="fr-FR" dirty="0"/>
          </a:p>
          <a:p>
            <a:pPr lvl="3"/>
            <a:r>
              <a:rPr lang="fr-FR" dirty="0"/>
              <a:t>une personne qui qui aurait la connaissance de ce qu’est vraiment la religion catholique et qui refuserait de devenir catholique serait en état de péché mortel</a:t>
            </a:r>
          </a:p>
          <a:p>
            <a:pPr lvl="2"/>
            <a:endParaRPr lang="fr-FR" dirty="0"/>
          </a:p>
        </p:txBody>
      </p:sp>
    </p:spTree>
    <p:extLst>
      <p:ext uri="{BB962C8B-B14F-4D97-AF65-F5344CB8AC3E}">
        <p14:creationId xmlns:p14="http://schemas.microsoft.com/office/powerpoint/2010/main" val="35104498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77</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742739"/>
            <a:ext cx="12192000" cy="5105272"/>
          </a:xfrm>
        </p:spPr>
        <p:txBody>
          <a:bodyPr>
            <a:normAutofit/>
          </a:bodyPr>
          <a:lstStyle/>
          <a:p>
            <a:pPr lvl="1"/>
            <a:r>
              <a:rPr lang="fr-FR" dirty="0"/>
              <a:t> S’il en est ainsi, pourquoi est-il si important d’évangéliser ? Chacun n’a qu’à se conduire avec droiture, à être sincère, dans la foi qu’il a, ou par rapport à sa conscience, etc., et Dieu se débrouille !</a:t>
            </a:r>
          </a:p>
          <a:p>
            <a:pPr lvl="1"/>
            <a:endParaRPr lang="fr-FR" sz="1600" dirty="0"/>
          </a:p>
          <a:p>
            <a:pPr lvl="2"/>
            <a:r>
              <a:rPr lang="fr-FR" dirty="0"/>
              <a:t>Non. Et c’est là un des multiples endroits où l’on peut voir la limite de la logique</a:t>
            </a:r>
          </a:p>
          <a:p>
            <a:pPr lvl="6"/>
            <a:r>
              <a:rPr lang="fr-FR" dirty="0"/>
              <a:t>(même des “théologiens”, qui ont mal interprété des textes du Concile Vatican II, ont commis cette erreur !)</a:t>
            </a:r>
          </a:p>
          <a:p>
            <a:pPr lvl="2"/>
            <a:endParaRPr lang="fr-FR" dirty="0"/>
          </a:p>
          <a:p>
            <a:pPr lvl="2"/>
            <a:endParaRPr lang="fr-FR" dirty="0"/>
          </a:p>
          <a:p>
            <a:pPr lvl="2"/>
            <a:endParaRPr lang="fr-FR" dirty="0"/>
          </a:p>
        </p:txBody>
      </p:sp>
    </p:spTree>
    <p:extLst>
      <p:ext uri="{BB962C8B-B14F-4D97-AF65-F5344CB8AC3E}">
        <p14:creationId xmlns:p14="http://schemas.microsoft.com/office/powerpoint/2010/main" val="40049517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78</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273997"/>
            <a:ext cx="12192000" cy="5574014"/>
          </a:xfrm>
        </p:spPr>
        <p:txBody>
          <a:bodyPr>
            <a:normAutofit lnSpcReduction="10000"/>
          </a:bodyPr>
          <a:lstStyle/>
          <a:p>
            <a:pPr lvl="2"/>
            <a:r>
              <a:rPr lang="fr-FR" dirty="0"/>
              <a:t>l’évangélisation, l’annonce par les chrétiens du “salut par Jésus-Christ” —et salut par Jésus-Christ seul— est demandée par Jésus</a:t>
            </a:r>
          </a:p>
          <a:p>
            <a:pPr lvl="6"/>
            <a:r>
              <a:rPr lang="fr-FR" dirty="0"/>
              <a:t>(n’est-il pas bien placé, lui, Jésus, pour en connaître toutes les raisons ?)</a:t>
            </a:r>
          </a:p>
          <a:p>
            <a:pPr lvl="4"/>
            <a:r>
              <a:rPr lang="fr-FR" dirty="0"/>
              <a:t>« </a:t>
            </a:r>
            <a:r>
              <a:rPr lang="fr-FR" baseline="30000" dirty="0"/>
              <a:t>Mc 16, 15</a:t>
            </a:r>
            <a:r>
              <a:rPr lang="fr-FR" dirty="0"/>
              <a:t> […] : Allez dans le monde entier, proclamez l’Évangile à toute la création »</a:t>
            </a:r>
          </a:p>
          <a:p>
            <a:pPr lvl="4"/>
            <a:r>
              <a:rPr lang="fr-FR" dirty="0"/>
              <a:t>« </a:t>
            </a:r>
            <a:r>
              <a:rPr lang="fr-FR" baseline="30000" dirty="0"/>
              <a:t>Mt 28, 19</a:t>
            </a:r>
            <a:r>
              <a:rPr lang="fr-FR" dirty="0"/>
              <a:t> Allez ! De toutes les nations faites des disciples, les baptisant au nom du Père, et du Fils et du Saint-Esprit »</a:t>
            </a:r>
          </a:p>
          <a:p>
            <a:pPr lvl="3"/>
            <a:r>
              <a:rPr lang="fr-FR" dirty="0"/>
              <a:t>elle est de la plus grande importance</a:t>
            </a:r>
          </a:p>
          <a:p>
            <a:pPr lvl="5"/>
            <a:r>
              <a:rPr lang="fr-FR" dirty="0"/>
              <a:t>d’une part pour ceux à qui il est annoncé</a:t>
            </a:r>
          </a:p>
          <a:p>
            <a:pPr lvl="5"/>
            <a:r>
              <a:rPr lang="fr-FR" dirty="0"/>
              <a:t>et aussi, d’autre part, pour ceux qui l’annoncent</a:t>
            </a:r>
          </a:p>
          <a:p>
            <a:pPr lvl="3"/>
            <a:endParaRPr lang="fr-FR" dirty="0"/>
          </a:p>
          <a:p>
            <a:pPr lvl="3"/>
            <a:endParaRPr lang="fr-FR" dirty="0"/>
          </a:p>
          <a:p>
            <a:pPr lvl="2"/>
            <a:endParaRPr lang="fr-FR" dirty="0"/>
          </a:p>
          <a:p>
            <a:pPr lvl="2"/>
            <a:endParaRPr lang="fr-FR" dirty="0"/>
          </a:p>
          <a:p>
            <a:pPr lvl="2"/>
            <a:endParaRPr lang="fr-FR" dirty="0"/>
          </a:p>
        </p:txBody>
      </p:sp>
    </p:spTree>
    <p:extLst>
      <p:ext uri="{BB962C8B-B14F-4D97-AF65-F5344CB8AC3E}">
        <p14:creationId xmlns:p14="http://schemas.microsoft.com/office/powerpoint/2010/main" val="3270631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79</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312433"/>
            <a:ext cx="12192000" cy="5535577"/>
          </a:xfrm>
        </p:spPr>
        <p:txBody>
          <a:bodyPr>
            <a:normAutofit lnSpcReduction="10000"/>
          </a:bodyPr>
          <a:lstStyle/>
          <a:p>
            <a:pPr lvl="3"/>
            <a:r>
              <a:rPr lang="fr-FR" dirty="0"/>
              <a:t>et l’histoire aussi nous montre ce qu’ont compris et fait dès le début les Apôtres (par exemple saint Paul : « </a:t>
            </a:r>
            <a:r>
              <a:rPr lang="fr-FR" baseline="30000" dirty="0"/>
              <a:t>1 Co 9, 16</a:t>
            </a:r>
            <a:r>
              <a:rPr lang="fr-FR" dirty="0"/>
              <a:t> […]. Oui, malheur à moi, si je n'évangélisais pas ! »), les successeurs qu’ils ont nommés, et tous les autres chrétiens membres de l’Église</a:t>
            </a:r>
          </a:p>
          <a:p>
            <a:pPr lvl="3"/>
            <a:r>
              <a:rPr lang="fr-FR" dirty="0"/>
              <a:t>le fait, pour chacun de nous, de se savoir aimé par Dieu (et aimé à ce point-là ! comme l’enseigne la religions catholique), et de pouvoir autant aimer (avec l’aide de la grâce de Dieu), ce n’est pas rien ! Et cela seulement donne un sens plénier à notre vie </a:t>
            </a:r>
          </a:p>
          <a:p>
            <a:pPr lvl="3"/>
            <a:endParaRPr lang="fr-FR" sz="1200" dirty="0"/>
          </a:p>
          <a:p>
            <a:pPr lvl="5"/>
            <a:r>
              <a:rPr lang="fr-FR" dirty="0"/>
              <a:t>n’est-ce pas dès lors faire preuve d’un grand amour pour le prochain de leur annoncer cette bonne nouvelle ?</a:t>
            </a:r>
          </a:p>
          <a:p>
            <a:pPr lvl="3"/>
            <a:endParaRPr lang="fr-FR" dirty="0"/>
          </a:p>
          <a:p>
            <a:pPr lvl="2"/>
            <a:endParaRPr lang="fr-FR" dirty="0"/>
          </a:p>
          <a:p>
            <a:pPr lvl="2"/>
            <a:endParaRPr lang="fr-FR" dirty="0"/>
          </a:p>
          <a:p>
            <a:pPr lvl="2"/>
            <a:endParaRPr lang="fr-FR" dirty="0"/>
          </a:p>
        </p:txBody>
      </p:sp>
    </p:spTree>
    <p:extLst>
      <p:ext uri="{BB962C8B-B14F-4D97-AF65-F5344CB8AC3E}">
        <p14:creationId xmlns:p14="http://schemas.microsoft.com/office/powerpoint/2010/main" val="23068814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2700" dirty="0">
                <a:solidFill>
                  <a:schemeClr val="tx1"/>
                </a:solidFill>
              </a:rPr>
              <a:t>Suite</a:t>
            </a:r>
            <a:endParaRPr lang="fr-FR" sz="27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80</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936376"/>
            <a:ext cx="12192000" cy="4911634"/>
          </a:xfrm>
        </p:spPr>
        <p:txBody>
          <a:bodyPr>
            <a:normAutofit/>
          </a:bodyPr>
          <a:lstStyle/>
          <a:p>
            <a:pPr lvl="3"/>
            <a:r>
              <a:rPr lang="fr-FR" dirty="0"/>
              <a:t>ce n’est pas parce que Dieu fait tout pour que tout homme puisse être sauvé s’il accepte d’être sauvé —qu’il fasse partie consciemment de l’Église catholique ou pas—</a:t>
            </a:r>
          </a:p>
          <a:p>
            <a:pPr lvl="4"/>
            <a:r>
              <a:rPr lang="fr-FR" dirty="0"/>
              <a:t>qu’il n’est pas très important d’évangéliser</a:t>
            </a:r>
          </a:p>
          <a:p>
            <a:pPr lvl="5"/>
            <a:r>
              <a:rPr lang="fr-FR" dirty="0"/>
              <a:t>et de faire en sorte que le plus grand nombre possible de personnes fassent consciemment partie de l’Église catholique</a:t>
            </a:r>
          </a:p>
          <a:p>
            <a:pPr lvl="6"/>
            <a:r>
              <a:rPr lang="fr-FR" dirty="0"/>
              <a:t>et aient accès à tout le trésor de grâces qu’elle apporte</a:t>
            </a:r>
          </a:p>
          <a:p>
            <a:pPr lvl="3"/>
            <a:endParaRPr lang="fr-FR" dirty="0"/>
          </a:p>
          <a:p>
            <a:pPr lvl="2"/>
            <a:endParaRPr lang="fr-FR" dirty="0"/>
          </a:p>
          <a:p>
            <a:pPr lvl="2"/>
            <a:endParaRPr lang="fr-FR" dirty="0"/>
          </a:p>
          <a:p>
            <a:pPr lvl="2"/>
            <a:endParaRPr lang="fr-FR" dirty="0"/>
          </a:p>
        </p:txBody>
      </p:sp>
    </p:spTree>
    <p:extLst>
      <p:ext uri="{BB962C8B-B14F-4D97-AF65-F5344CB8AC3E}">
        <p14:creationId xmlns:p14="http://schemas.microsoft.com/office/powerpoint/2010/main" val="29537256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89DD6-4EAD-4DB3-AA73-A956C54FB625}"/>
              </a:ext>
            </a:extLst>
          </p:cNvPr>
          <p:cNvSpPr>
            <a:spLocks noGrp="1"/>
          </p:cNvSpPr>
          <p:nvPr>
            <p:ph type="title"/>
          </p:nvPr>
        </p:nvSpPr>
        <p:spPr>
          <a:xfrm>
            <a:off x="119742" y="49188"/>
            <a:ext cx="11952515" cy="1045723"/>
          </a:xfrm>
        </p:spPr>
        <p:txBody>
          <a:bodyPr>
            <a:normAutofit fontScale="90000"/>
          </a:bodyPr>
          <a:lstStyle/>
          <a:p>
            <a:r>
              <a:rPr lang="fr-FR" dirty="0"/>
              <a:t>Il y a plusieurs autres religions, pourquoi s’intéresser à la Religion Catholique plutôt qu’à une autre ?		</a:t>
            </a:r>
            <a:r>
              <a:rPr lang="fr-FR" dirty="0">
                <a:solidFill>
                  <a:schemeClr val="tx1"/>
                </a:solidFill>
              </a:rPr>
              <a:t> </a:t>
            </a:r>
            <a:r>
              <a:rPr lang="fr-FR" sz="3600" dirty="0">
                <a:solidFill>
                  <a:schemeClr val="tx1"/>
                </a:solidFill>
              </a:rPr>
              <a:t>Suite</a:t>
            </a:r>
            <a:endParaRPr lang="fr-FR" sz="3600" dirty="0"/>
          </a:p>
        </p:txBody>
      </p:sp>
      <p:sp>
        <p:nvSpPr>
          <p:cNvPr id="3" name="Espace réservé de la date 2">
            <a:extLst>
              <a:ext uri="{FF2B5EF4-FFF2-40B4-BE49-F238E27FC236}">
                <a16:creationId xmlns:a16="http://schemas.microsoft.com/office/drawing/2014/main" id="{B612F2A5-0F8A-4149-9132-EE5DA3D524BE}"/>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720DF069-FC18-4FE5-B1C8-84928FF7DB48}"/>
              </a:ext>
            </a:extLst>
          </p:cNvPr>
          <p:cNvSpPr>
            <a:spLocks noGrp="1"/>
          </p:cNvSpPr>
          <p:nvPr>
            <p:ph type="sldNum" sz="quarter" idx="12"/>
          </p:nvPr>
        </p:nvSpPr>
        <p:spPr/>
        <p:txBody>
          <a:bodyPr/>
          <a:lstStyle/>
          <a:p>
            <a:fld id="{E57ECC14-826B-42E9-A453-4280D060BAD6}" type="slidenum">
              <a:rPr lang="fr-FR" smtClean="0"/>
              <a:t>81</a:t>
            </a:fld>
            <a:endParaRPr lang="fr-FR" dirty="0"/>
          </a:p>
        </p:txBody>
      </p:sp>
      <p:sp>
        <p:nvSpPr>
          <p:cNvPr id="5" name="Espace réservé du contenu 4">
            <a:extLst>
              <a:ext uri="{FF2B5EF4-FFF2-40B4-BE49-F238E27FC236}">
                <a16:creationId xmlns:a16="http://schemas.microsoft.com/office/drawing/2014/main" id="{71659A52-C4D5-42DA-A6C7-CAC0C7D26B2F}"/>
              </a:ext>
            </a:extLst>
          </p:cNvPr>
          <p:cNvSpPr>
            <a:spLocks noGrp="1"/>
          </p:cNvSpPr>
          <p:nvPr>
            <p:ph idx="1"/>
          </p:nvPr>
        </p:nvSpPr>
        <p:spPr>
          <a:xfrm>
            <a:off x="0" y="1767155"/>
            <a:ext cx="12192000" cy="5080855"/>
          </a:xfrm>
        </p:spPr>
        <p:txBody>
          <a:bodyPr>
            <a:normAutofit/>
          </a:bodyPr>
          <a:lstStyle/>
          <a:p>
            <a:pPr lvl="1"/>
            <a:r>
              <a:rPr lang="fr-FR" dirty="0"/>
              <a:t>Si vous étiez né en Inde ne seriez-vous pas de religion hindoue ?</a:t>
            </a:r>
          </a:p>
          <a:p>
            <a:pPr lvl="2" eaLnBrk="0"/>
            <a:endParaRPr lang="fr-FR" sz="2000" dirty="0"/>
          </a:p>
          <a:p>
            <a:pPr lvl="2" eaLnBrk="0"/>
            <a:r>
              <a:rPr lang="fr-FR" dirty="0"/>
              <a:t>Pas sûr. Mais probablement. </a:t>
            </a:r>
          </a:p>
          <a:p>
            <a:pPr lvl="2" eaLnBrk="0"/>
            <a:endParaRPr lang="fr-FR" sz="1000" dirty="0"/>
          </a:p>
          <a:p>
            <a:pPr lvl="2"/>
            <a:r>
              <a:rPr lang="fr-FR" dirty="0"/>
              <a:t>Et alors ? Est-ce là une raison pour ne pas dire que seule la religion catholique est la seule vraie religion, si c’est vrai et que Jésus a voulu et fondé l’Église Catholique ?</a:t>
            </a:r>
          </a:p>
          <a:p>
            <a:pPr lvl="2"/>
            <a:endParaRPr lang="fr-FR" sz="1000" dirty="0"/>
          </a:p>
          <a:p>
            <a:pPr lvl="2"/>
            <a:r>
              <a:rPr lang="fr-FR" dirty="0"/>
              <a:t>D’où l’importance des missionnaires catholiques, et la possibilité ainsi offerte aux personnes de se convertir.</a:t>
            </a:r>
          </a:p>
          <a:p>
            <a:pPr lvl="2"/>
            <a:endParaRPr lang="fr-FR" dirty="0"/>
          </a:p>
          <a:p>
            <a:pPr lvl="2"/>
            <a:endParaRPr lang="fr-FR" dirty="0"/>
          </a:p>
          <a:p>
            <a:pPr lvl="2"/>
            <a:endParaRPr lang="fr-FR" dirty="0"/>
          </a:p>
        </p:txBody>
      </p:sp>
    </p:spTree>
    <p:extLst>
      <p:ext uri="{BB962C8B-B14F-4D97-AF65-F5344CB8AC3E}">
        <p14:creationId xmlns:p14="http://schemas.microsoft.com/office/powerpoint/2010/main" val="35876454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342292"/>
          </a:xfrm>
        </p:spPr>
        <p:txBody>
          <a:bodyPr>
            <a:normAutofit/>
          </a:bodyPr>
          <a:lstStyle/>
          <a:p>
            <a:r>
              <a:rPr lang="fr-FR" dirty="0"/>
              <a:t>Je connais des athées qui se comportent mieux que certains chrétiens</a:t>
            </a:r>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26058"/>
            <a:ext cx="12192000" cy="5121953"/>
          </a:xfrm>
        </p:spPr>
        <p:txBody>
          <a:bodyPr>
            <a:normAutofit/>
          </a:bodyPr>
          <a:lstStyle/>
          <a:p>
            <a:r>
              <a:rPr lang="fr-FR" dirty="0">
                <a:solidFill>
                  <a:schemeClr val="bg1"/>
                </a:solidFill>
                <a:highlight>
                  <a:srgbClr val="0000FF"/>
                </a:highlight>
              </a:rPr>
              <a:t>Ces chrétiens seraient encore pires s’ils n’étaient pas chrétiens. Ces athées seraient encore meilleurs s’ils devenaient chrétiens.</a:t>
            </a:r>
          </a:p>
          <a:p>
            <a:pPr lvl="2"/>
            <a:r>
              <a:rPr lang="fr-FR" dirty="0"/>
              <a:t>Les mauvais comportements des chrétiens sont effectivement des contre-témoignages</a:t>
            </a:r>
          </a:p>
          <a:p>
            <a:pPr lvl="2"/>
            <a:r>
              <a:rPr lang="fr-FR" dirty="0"/>
              <a:t>Mais il y a aussi les belles actions des chrétiens :</a:t>
            </a:r>
          </a:p>
          <a:p>
            <a:pPr lvl="3"/>
            <a:r>
              <a:rPr lang="fr-FR" dirty="0"/>
              <a:t>Par le passé les institutions et “oeuvres de charité” ont été le plus souvent fondées par les chrétiens : les hôpitaux/dispensaires, les écoles —en premier lieu les écoles pour enfants pauvres ou/et pour filles—, les foyers d’accueil, etc.</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7261213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342292"/>
          </a:xfrm>
        </p:spPr>
        <p:txBody>
          <a:bodyPr>
            <a:normAutofit/>
          </a:bodyPr>
          <a:lstStyle/>
          <a:p>
            <a:r>
              <a:rPr lang="fr-FR" dirty="0"/>
              <a:t>Je connais des athées qui se comportent mieux que certains chrétiens		</a:t>
            </a:r>
            <a:r>
              <a:rPr lang="fr-FR" dirty="0">
                <a:solidFill>
                  <a:schemeClr val="tx1"/>
                </a:solidFill>
              </a:rPr>
              <a:t> </a:t>
            </a:r>
            <a:r>
              <a:rPr lang="fr-FR" sz="3200" dirty="0">
                <a:solidFill>
                  <a:schemeClr val="tx1"/>
                </a:solidFill>
              </a:rPr>
              <a:t>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31542"/>
            <a:ext cx="12192000" cy="4916470"/>
          </a:xfrm>
        </p:spPr>
        <p:txBody>
          <a:bodyPr>
            <a:normAutofit fontScale="92500" lnSpcReduction="10000"/>
          </a:bodyPr>
          <a:lstStyle/>
          <a:p>
            <a:pPr lvl="3"/>
            <a:r>
              <a:rPr lang="fr-FR" dirty="0"/>
              <a:t>À notre époque quand la télévision et autres grands médias parlent d’associations, de groupes ou de personnes qui font du bien en France ou ailleurs dans le monde, quand ce bien est fait par des chrétiens —ce qui arrive souvent— la télévision et autres grands médias “oublient” le plus souvent de préciser que ce sont des chrétiens et leurs motivations —amour de Dieu et de leurs frères que sont tous les hommes—, alors qu’en plus ce sont souvent les chrétiens qui sont, eux, sur le terrain même</a:t>
            </a:r>
          </a:p>
          <a:p>
            <a:pPr lvl="3"/>
            <a:endParaRPr lang="fr-FR" sz="1000" dirty="0"/>
          </a:p>
          <a:p>
            <a:pPr lvl="4"/>
            <a:r>
              <a:rPr lang="fr-FR" dirty="0"/>
              <a:t>Ce qui ne veut évidemment pas dire qu’il n’y ait pas des gens de bonne volonté parmi les athées, et qu’il n’y ait pas d’athées qui fassent bien</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1937006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54939"/>
          </a:xfrm>
        </p:spPr>
        <p:txBody>
          <a:bodyPr>
            <a:normAutofit/>
          </a:bodyPr>
          <a:lstStyle/>
          <a:p>
            <a:r>
              <a:rPr lang="fr-FR" dirty="0"/>
              <a:t>Pourquoi l’Église ?</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48656"/>
            <a:ext cx="12192000" cy="5399356"/>
          </a:xfrm>
        </p:spPr>
        <p:txBody>
          <a:bodyPr>
            <a:normAutofit fontScale="92500" lnSpcReduction="20000"/>
          </a:bodyPr>
          <a:lstStyle/>
          <a:p>
            <a:r>
              <a:rPr lang="fr-FR" dirty="0">
                <a:solidFill>
                  <a:schemeClr val="bg1"/>
                </a:solidFill>
                <a:highlight>
                  <a:srgbClr val="0000CC"/>
                </a:highlight>
              </a:rPr>
              <a:t>Parce que c’est Jésus qui a voulu l’Église et l’a établie</a:t>
            </a:r>
            <a:endParaRPr lang="fr-FR" dirty="0">
              <a:solidFill>
                <a:schemeClr val="bg1"/>
              </a:solidFill>
              <a:highlight>
                <a:srgbClr val="0000FF"/>
              </a:highlight>
            </a:endParaRPr>
          </a:p>
          <a:p>
            <a:pPr lvl="1"/>
            <a:endParaRPr lang="fr-FR" sz="1100" dirty="0"/>
          </a:p>
          <a:p>
            <a:pPr lvl="2"/>
            <a:endParaRPr lang="fr-FR" dirty="0"/>
          </a:p>
          <a:p>
            <a:pPr lvl="1"/>
            <a:r>
              <a:rPr lang="fr-FR" dirty="0"/>
              <a:t>Pour moi : "Jésus oui ! Mais l’Église non !"</a:t>
            </a:r>
          </a:p>
          <a:p>
            <a:pPr lvl="1"/>
            <a:endParaRPr lang="fr-FR" sz="2200" dirty="0"/>
          </a:p>
          <a:p>
            <a:pPr lvl="1"/>
            <a:r>
              <a:rPr lang="fr-FR" dirty="0"/>
              <a:t> L’Église, pour quoi faire ?</a:t>
            </a:r>
          </a:p>
          <a:p>
            <a:pPr lvl="1"/>
            <a:endParaRPr lang="fr-FR" sz="2200" dirty="0"/>
          </a:p>
          <a:p>
            <a:pPr lvl="1"/>
            <a:r>
              <a:rPr lang="fr-FR" dirty="0"/>
              <a:t>Pourquoi une hiérarchie, une autorité, dans l’Église ?</a:t>
            </a:r>
          </a:p>
          <a:p>
            <a:pPr lvl="1"/>
            <a:endParaRPr lang="fr-FR" sz="2200" dirty="0"/>
          </a:p>
          <a:p>
            <a:pPr lvl="1"/>
            <a:r>
              <a:rPr lang="fr-FR" dirty="0"/>
              <a:t>Est-ce toujours vrai après la mort de saint Pierre et des autres Apôtres?</a:t>
            </a:r>
          </a:p>
          <a:p>
            <a:pPr lvl="1"/>
            <a:endParaRPr lang="fr-FR" sz="2200" dirty="0"/>
          </a:p>
          <a:p>
            <a:pPr lvl="1"/>
            <a:r>
              <a:rPr lang="fr-FR" dirty="0"/>
              <a:t>Mais alors que penser de : « </a:t>
            </a:r>
            <a:r>
              <a:rPr lang="fr-FR" baseline="30000" dirty="0"/>
              <a:t>1 Jn 2, 27</a:t>
            </a:r>
            <a:r>
              <a:rPr lang="fr-FR" dirty="0"/>
              <a:t> […] vous n’avez pas besoin que quelqu’un vous enseigne » ?</a:t>
            </a:r>
          </a:p>
          <a:p>
            <a:pPr lvl="1"/>
            <a:endParaRPr lang="fr-FR" sz="2200" dirty="0"/>
          </a:p>
          <a:p>
            <a:pPr lvl="1"/>
            <a:r>
              <a:rPr lang="fr-FR" dirty="0"/>
              <a:t>Les scandales dans l’Église ? Et l’on parle d’Église sainte…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88868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40560"/>
            <a:ext cx="12192000" cy="4907452"/>
          </a:xfrm>
        </p:spPr>
        <p:txBody>
          <a:bodyPr>
            <a:normAutofit/>
          </a:bodyPr>
          <a:lstStyle/>
          <a:p>
            <a:pPr lvl="1"/>
            <a:r>
              <a:rPr lang="fr-FR" dirty="0"/>
              <a:t>Pour moi : "Jésus oui ! Mais l’Église non !" </a:t>
            </a:r>
          </a:p>
          <a:p>
            <a:pPr lvl="2"/>
            <a:r>
              <a:rPr lang="fr-FR" dirty="0"/>
              <a:t>L’existence de l’Église est le fait d’une initiative divine et non d’une initiative humaine</a:t>
            </a:r>
          </a:p>
          <a:p>
            <a:pPr lvl="3"/>
            <a:r>
              <a:rPr lang="fr-FR" dirty="0"/>
              <a:t>C’est Jésus qui a voulu l’Église et l’a établie</a:t>
            </a:r>
          </a:p>
          <a:p>
            <a:pPr lvl="4"/>
            <a:r>
              <a:rPr lang="fr-FR" dirty="0"/>
              <a:t>« </a:t>
            </a:r>
            <a:r>
              <a:rPr lang="fr-FR" baseline="30000" dirty="0"/>
              <a:t>Mt 16, 18</a:t>
            </a:r>
            <a:r>
              <a:rPr lang="fr-FR" dirty="0"/>
              <a:t> Et moi je te dis que tu es Pierre [Roc] et sur ce roc je bâtirai </a:t>
            </a:r>
            <a:r>
              <a:rPr lang="fr-FR" dirty="0">
                <a:solidFill>
                  <a:schemeClr val="bg1"/>
                </a:solidFill>
                <a:highlight>
                  <a:srgbClr val="D140FE"/>
                </a:highlight>
              </a:rPr>
              <a:t>mon</a:t>
            </a:r>
            <a:r>
              <a:rPr lang="fr-FR" dirty="0"/>
              <a:t> Église »</a:t>
            </a:r>
          </a:p>
          <a:p>
            <a:pPr lvl="4"/>
            <a:r>
              <a:rPr lang="fr-FR" dirty="0"/>
              <a:t>« </a:t>
            </a:r>
            <a:r>
              <a:rPr lang="fr-FR" baseline="30000" dirty="0"/>
              <a:t>Eph 1, 22</a:t>
            </a:r>
            <a:r>
              <a:rPr lang="fr-FR" dirty="0"/>
              <a:t> Et il [Dieu le Père] a tout mis sous ses pieds [les pieds de Jésus], et il l'a donné pour Chef suprême à l'Église, </a:t>
            </a:r>
            <a:r>
              <a:rPr lang="fr-FR" baseline="30000" dirty="0"/>
              <a:t>Eph 1, 23</a:t>
            </a:r>
            <a:r>
              <a:rPr lang="fr-FR" dirty="0"/>
              <a:t> laquelle est </a:t>
            </a:r>
            <a:r>
              <a:rPr lang="fr-FR" dirty="0">
                <a:solidFill>
                  <a:schemeClr val="bg1"/>
                </a:solidFill>
                <a:highlight>
                  <a:srgbClr val="D140FE"/>
                </a:highlight>
              </a:rPr>
              <a:t>son</a:t>
            </a:r>
            <a:r>
              <a:rPr lang="fr-FR" dirty="0">
                <a:solidFill>
                  <a:schemeClr val="bg1"/>
                </a:solidFill>
              </a:rPr>
              <a:t> </a:t>
            </a:r>
            <a:r>
              <a:rPr lang="fr-FR" dirty="0"/>
              <a:t>corps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7" name="Titre 6">
            <a:extLst>
              <a:ext uri="{FF2B5EF4-FFF2-40B4-BE49-F238E27FC236}">
                <a16:creationId xmlns:a16="http://schemas.microsoft.com/office/drawing/2014/main" id="{D15506A5-04D3-4947-867C-0806D6727257}"/>
              </a:ext>
            </a:extLst>
          </p:cNvPr>
          <p:cNvSpPr>
            <a:spLocks noGrp="1"/>
          </p:cNvSpPr>
          <p:nvPr>
            <p:ph type="title"/>
          </p:nvPr>
        </p:nvSpPr>
        <p:spPr/>
        <p:txBody>
          <a:bodyPr/>
          <a:lstStyle/>
          <a:p>
            <a:r>
              <a:rPr lang="fr-FR" dirty="0"/>
              <a:t>Pourquoi l’Église ?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9216815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342292"/>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92494"/>
            <a:ext cx="12192000" cy="5255518"/>
          </a:xfrm>
        </p:spPr>
        <p:txBody>
          <a:bodyPr>
            <a:normAutofit/>
          </a:bodyPr>
          <a:lstStyle/>
          <a:p>
            <a:pPr lvl="1"/>
            <a:r>
              <a:rPr lang="fr-FR" dirty="0"/>
              <a:t>L’Église, pour quoi faire ? </a:t>
            </a:r>
          </a:p>
          <a:p>
            <a:pPr lvl="1"/>
            <a:endParaRPr lang="fr-FR" sz="1000" dirty="0"/>
          </a:p>
          <a:p>
            <a:pPr lvl="3"/>
            <a:r>
              <a:rPr lang="fr-FR" dirty="0"/>
              <a:t>Jésus, après sa mort et sa résurrection, dit aux </a:t>
            </a:r>
            <a:r>
              <a:rPr lang="fr-FR" dirty="0">
                <a:solidFill>
                  <a:schemeClr val="bg1"/>
                </a:solidFill>
                <a:highlight>
                  <a:srgbClr val="000000"/>
                </a:highlight>
              </a:rPr>
              <a:t>onze Apôtres</a:t>
            </a:r>
            <a:r>
              <a:rPr lang="fr-FR" dirty="0">
                <a:solidFill>
                  <a:schemeClr val="bg1"/>
                </a:solidFill>
              </a:rPr>
              <a:t> </a:t>
            </a:r>
            <a:r>
              <a:rPr lang="fr-FR" dirty="0"/>
              <a:t>: </a:t>
            </a:r>
          </a:p>
          <a:p>
            <a:pPr lvl="2"/>
            <a:endParaRPr lang="fr-FR" sz="1000" dirty="0"/>
          </a:p>
          <a:p>
            <a:pPr lvl="4"/>
            <a:r>
              <a:rPr lang="fr-FR" dirty="0"/>
              <a:t>« </a:t>
            </a:r>
            <a:r>
              <a:rPr lang="fr-FR" baseline="30000" dirty="0"/>
              <a:t>Mc 16, 15</a:t>
            </a:r>
            <a:r>
              <a:rPr lang="fr-FR" dirty="0"/>
              <a:t> […] Allez dans le monde entier, proclamez l’Évangile à toute la création. </a:t>
            </a:r>
            <a:r>
              <a:rPr lang="fr-FR" baseline="30000" dirty="0"/>
              <a:t>Mc 16, 16</a:t>
            </a:r>
            <a:r>
              <a:rPr lang="fr-FR" dirty="0"/>
              <a:t> Celui qui croira et sera baptisé sera sauvé, celui qui refusera de croire sera condamné »</a:t>
            </a:r>
          </a:p>
          <a:p>
            <a:pPr lvl="3"/>
            <a:endParaRPr lang="fr-FR" sz="1000" dirty="0"/>
          </a:p>
          <a:p>
            <a:pPr lvl="4"/>
            <a:r>
              <a:rPr lang="fr-FR" dirty="0"/>
              <a:t>« </a:t>
            </a:r>
            <a:r>
              <a:rPr lang="fr-FR" baseline="30000" dirty="0"/>
              <a:t>Mt 28, 19</a:t>
            </a:r>
            <a:r>
              <a:rPr lang="fr-FR" dirty="0"/>
              <a:t> Allez ! De toutes les nations faites des disciples, les baptisant au nom du Père, et du Fils et du Saint-Esprit, </a:t>
            </a:r>
            <a:r>
              <a:rPr lang="fr-FR" baseline="30000" dirty="0"/>
              <a:t>Mt 28, 20</a:t>
            </a:r>
            <a:r>
              <a:rPr lang="fr-FR" dirty="0"/>
              <a:t> leur enseignant à garder tout ce que je vous ai commandé » </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6877293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34391"/>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50706"/>
            <a:ext cx="12192000" cy="5697306"/>
          </a:xfrm>
        </p:spPr>
        <p:txBody>
          <a:bodyPr>
            <a:normAutofit fontScale="92500" lnSpcReduction="10000"/>
          </a:bodyPr>
          <a:lstStyle/>
          <a:p>
            <a:pPr lvl="1"/>
            <a:r>
              <a:rPr lang="fr-FR" dirty="0"/>
              <a:t>Pourquoi une hiérarchie, une autorité, dans l’Église ? </a:t>
            </a:r>
          </a:p>
          <a:p>
            <a:pPr lvl="1"/>
            <a:endParaRPr lang="fr-FR" sz="1000" dirty="0"/>
          </a:p>
          <a:p>
            <a:pPr lvl="2"/>
            <a:r>
              <a:rPr lang="fr-FR" dirty="0"/>
              <a:t>C’est Jésus qui l’a voulue et établie</a:t>
            </a:r>
          </a:p>
          <a:p>
            <a:pPr lvl="3"/>
            <a:r>
              <a:rPr lang="fr-FR" dirty="0"/>
              <a:t>Noter que dans les 2 textes du Nouveau Testament, "Mc 16, 15-16" et "Mt 28, 19-20", cités dans la vue précédente, Jésus s’adresse aux onze Apôtres seulement </a:t>
            </a:r>
          </a:p>
          <a:p>
            <a:pPr lvl="5"/>
            <a:r>
              <a:rPr lang="fr-FR" dirty="0"/>
              <a:t>et non à tous ceux qui l’ont suivi (même pas, parmi eux, les “soixante douze” qu’il avait plus particulièrement missionnés durant sa vie terrestre : « </a:t>
            </a:r>
            <a:r>
              <a:rPr lang="fr-FR" baseline="30000" dirty="0"/>
              <a:t>Lc 10, 1</a:t>
            </a:r>
            <a:r>
              <a:rPr lang="fr-FR" dirty="0"/>
              <a:t> Après cela, le Seigneur en désigna soixante-douze autres [disciples] et les envoya deux par deux en avant de lui dans toute ville et tout lieu où lui-même devait aller »</a:t>
            </a:r>
          </a:p>
          <a:p>
            <a:pPr lvl="4"/>
            <a:endParaRPr lang="fr-FR" dirty="0"/>
          </a:p>
          <a:p>
            <a:pPr lvl="4"/>
            <a:r>
              <a:rPr lang="fr-FR" dirty="0"/>
              <a:t>Or Jésus ne fait rien au hasard  </a:t>
            </a:r>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930688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4560"/>
            <a:ext cx="12192000" cy="5923452"/>
          </a:xfrm>
        </p:spPr>
        <p:txBody>
          <a:bodyPr>
            <a:normAutofit lnSpcReduction="10000"/>
          </a:bodyPr>
          <a:lstStyle/>
          <a:p>
            <a:pPr lvl="1"/>
            <a:r>
              <a:rPr lang="fr-FR" dirty="0"/>
              <a:t>Est-ce toujours vrai après la mort de saint Pierre et des autres Apôtres?  </a:t>
            </a:r>
          </a:p>
          <a:p>
            <a:pPr lvl="2"/>
            <a:r>
              <a:rPr lang="fr-FR" dirty="0"/>
              <a:t>Jésus, après sa Résurrection, a dit aux onze Apôtres:</a:t>
            </a:r>
          </a:p>
          <a:p>
            <a:pPr lvl="3"/>
            <a:r>
              <a:rPr lang="fr-FR" dirty="0"/>
              <a:t>« Allez dans </a:t>
            </a:r>
            <a:r>
              <a:rPr lang="fr-FR" dirty="0">
                <a:solidFill>
                  <a:schemeClr val="bg1"/>
                </a:solidFill>
                <a:highlight>
                  <a:srgbClr val="000000"/>
                </a:highlight>
              </a:rPr>
              <a:t>le monde entier</a:t>
            </a:r>
            <a:r>
              <a:rPr lang="fr-FR" dirty="0"/>
              <a:t>, proclamez l’Évangile à toute la création » (Mc 16, 15)</a:t>
            </a:r>
          </a:p>
          <a:p>
            <a:pPr lvl="3"/>
            <a:r>
              <a:rPr lang="fr-FR" dirty="0"/>
              <a:t>« Allez ! De </a:t>
            </a:r>
            <a:r>
              <a:rPr lang="fr-FR" dirty="0">
                <a:solidFill>
                  <a:schemeClr val="bg1"/>
                </a:solidFill>
                <a:highlight>
                  <a:srgbClr val="000000"/>
                </a:highlight>
              </a:rPr>
              <a:t>toutes les nations</a:t>
            </a:r>
            <a:r>
              <a:rPr lang="fr-FR" dirty="0"/>
              <a:t> faites des disciples » (Mt 28, 19)</a:t>
            </a:r>
          </a:p>
          <a:p>
            <a:pPr lvl="3"/>
            <a:r>
              <a:rPr lang="fr-FR" dirty="0"/>
              <a:t>« Et voici que moi, je suis avec vous tous les jours </a:t>
            </a:r>
            <a:r>
              <a:rPr lang="fr-FR" dirty="0">
                <a:solidFill>
                  <a:schemeClr val="bg1"/>
                </a:solidFill>
                <a:highlight>
                  <a:srgbClr val="000000"/>
                </a:highlight>
              </a:rPr>
              <a:t>jusqu’à la fin du monde</a:t>
            </a:r>
            <a:r>
              <a:rPr lang="fr-FR" dirty="0"/>
              <a:t> » (Mt 28, 20)</a:t>
            </a:r>
          </a:p>
          <a:p>
            <a:pPr lvl="4"/>
            <a:r>
              <a:rPr lang="fr-FR" dirty="0"/>
              <a:t>« le monde entier », « toutes les nations »</a:t>
            </a:r>
          </a:p>
          <a:p>
            <a:pPr lvl="5"/>
            <a:r>
              <a:rPr lang="fr-FR" dirty="0"/>
              <a:t>cela n’a pas pu être terminé avec la génération de saint Pierre et des autres Apôtres, et c’est toujours en cours</a:t>
            </a:r>
          </a:p>
          <a:p>
            <a:pPr lvl="4"/>
            <a:r>
              <a:rPr lang="fr-FR" dirty="0"/>
              <a:t>« jusqu’à la fin du monde » = Jésus est avec ses apôtres et leurs successeurs jusqu’à son retour</a:t>
            </a:r>
          </a:p>
          <a:p>
            <a:pPr lvl="4"/>
            <a:endParaRPr lang="fr-FR"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6827215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431"/>
            <a:ext cx="12192000" cy="5707581"/>
          </a:xfrm>
        </p:spPr>
        <p:txBody>
          <a:bodyPr>
            <a:normAutofit fontScale="92500" lnSpcReduction="20000"/>
          </a:bodyPr>
          <a:lstStyle/>
          <a:p>
            <a:pPr lvl="3"/>
            <a:r>
              <a:rPr lang="fr-FR" dirty="0"/>
              <a:t>« </a:t>
            </a:r>
            <a:r>
              <a:rPr lang="fr-FR" baseline="30000" dirty="0"/>
              <a:t>Mt 28, 19</a:t>
            </a:r>
            <a:r>
              <a:rPr lang="fr-FR" dirty="0"/>
              <a:t> Allez ! De </a:t>
            </a:r>
            <a:r>
              <a:rPr lang="fr-FR" dirty="0">
                <a:solidFill>
                  <a:schemeClr val="bg1"/>
                </a:solidFill>
                <a:highlight>
                  <a:srgbClr val="000000"/>
                </a:highlight>
              </a:rPr>
              <a:t>toutes les nations</a:t>
            </a:r>
            <a:r>
              <a:rPr lang="fr-FR" dirty="0">
                <a:solidFill>
                  <a:schemeClr val="bg1"/>
                </a:solidFill>
              </a:rPr>
              <a:t> </a:t>
            </a:r>
            <a:r>
              <a:rPr lang="fr-FR" dirty="0"/>
              <a:t>faites des disciples, les baptisant […], </a:t>
            </a:r>
            <a:r>
              <a:rPr lang="fr-FR" baseline="30000" dirty="0"/>
              <a:t>Mt 28, 20</a:t>
            </a:r>
            <a:r>
              <a:rPr lang="fr-FR" dirty="0"/>
              <a:t> leur enseignant à garder tout ce que je vous ai commandé. Et voici que moi, je suis avec vous tous les jours </a:t>
            </a:r>
            <a:r>
              <a:rPr lang="fr-FR" dirty="0">
                <a:solidFill>
                  <a:schemeClr val="bg1"/>
                </a:solidFill>
                <a:highlight>
                  <a:srgbClr val="000000"/>
                </a:highlight>
              </a:rPr>
              <a:t>jusqu’à la fin du monde</a:t>
            </a:r>
            <a:r>
              <a:rPr lang="fr-FR" dirty="0"/>
              <a:t> » :</a:t>
            </a:r>
          </a:p>
          <a:p>
            <a:pPr lvl="4"/>
            <a:r>
              <a:rPr lang="fr-FR" dirty="0"/>
              <a:t>« leur enseignant </a:t>
            </a:r>
            <a:r>
              <a:rPr lang="fr-FR" dirty="0">
                <a:solidFill>
                  <a:schemeClr val="bg1"/>
                </a:solidFill>
                <a:highlight>
                  <a:srgbClr val="D140FE"/>
                </a:highlight>
              </a:rPr>
              <a:t>à garder</a:t>
            </a:r>
            <a:r>
              <a:rPr lang="fr-FR" dirty="0"/>
              <a:t> tout ce que je vous ai commandé»</a:t>
            </a:r>
          </a:p>
          <a:p>
            <a:pPr lvl="5"/>
            <a:r>
              <a:rPr lang="fr-FR" dirty="0"/>
              <a:t>L’autorité enseignante des Apôtres ; l’ "Église Enseignante"; le "Magistère" </a:t>
            </a:r>
          </a:p>
          <a:p>
            <a:pPr lvl="4"/>
            <a:r>
              <a:rPr lang="fr-FR" dirty="0"/>
              <a:t>« </a:t>
            </a:r>
            <a:r>
              <a:rPr lang="fr-FR" dirty="0">
                <a:solidFill>
                  <a:schemeClr val="bg1"/>
                </a:solidFill>
                <a:highlight>
                  <a:srgbClr val="D140FE"/>
                </a:highlight>
              </a:rPr>
              <a:t>Jusqu’à la fin du monde</a:t>
            </a:r>
            <a:r>
              <a:rPr lang="fr-FR" dirty="0"/>
              <a:t> » = jusqu’au retour de Jésus</a:t>
            </a:r>
          </a:p>
          <a:p>
            <a:pPr lvl="2"/>
            <a:r>
              <a:rPr lang="fr-FR" dirty="0"/>
              <a:t>Le rôle des Apôtres et de l’Église s’est continué tout naturellement </a:t>
            </a:r>
          </a:p>
          <a:p>
            <a:pPr lvl="4"/>
            <a:r>
              <a:rPr lang="fr-FR" dirty="0"/>
              <a:t>durant la vie des Apôtres</a:t>
            </a:r>
          </a:p>
          <a:p>
            <a:pPr lvl="5"/>
            <a:r>
              <a:rPr lang="fr-FR" dirty="0"/>
              <a:t>voir dans le livre des "Actes des Apôtres" et les écrits de saint Paul l’aspect "nominations"</a:t>
            </a:r>
          </a:p>
          <a:p>
            <a:pPr lvl="5"/>
            <a:r>
              <a:rPr lang="fr-FR" dirty="0"/>
              <a:t>mais aussi : Tout n’a pas pu être écrit : Il y a aussi la "Tradition orale" (cela n’a rien à voir avec des secrets qui seraient cachés : il n’y a pas de secrets cachés)</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89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4060018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98679"/>
            <a:ext cx="12192000" cy="5676758"/>
          </a:xfrm>
        </p:spPr>
        <p:txBody>
          <a:bodyPr>
            <a:normAutofit/>
          </a:bodyPr>
          <a:lstStyle/>
          <a:p>
            <a:pPr lvl="4"/>
            <a:r>
              <a:rPr lang="fr-FR" dirty="0"/>
              <a:t>et après leur mort</a:t>
            </a:r>
          </a:p>
          <a:p>
            <a:pPr lvl="5"/>
            <a:r>
              <a:rPr lang="fr-FR" dirty="0"/>
              <a:t>voir les écrits de leurs successeurs les évêques, et autres chrétiens ; sans oublier le rôle de la "Tradition orale"  (cela n’a rien à voir avec des secrets qui seraient cachés : il n’y a pas de secrets cachés)</a:t>
            </a:r>
          </a:p>
          <a:p>
            <a:pPr lvl="3"/>
            <a:r>
              <a:rPr lang="fr-FR" dirty="0"/>
              <a:t>Tout ceci est aussi repérable dans des écrits de non-chrétiens</a:t>
            </a:r>
          </a:p>
          <a:p>
            <a:pPr lvl="4"/>
            <a:r>
              <a:rPr lang="fr-FR" dirty="0"/>
              <a:t>Remarque : </a:t>
            </a:r>
            <a:r>
              <a:rPr lang="fr-FR" dirty="0">
                <a:highlight>
                  <a:srgbClr val="FFFF00"/>
                </a:highlight>
              </a:rPr>
              <a:t>Ce ne sont pas ces écrits de non-chrétiens qui peuvent "mesurer" l’Église,</a:t>
            </a:r>
            <a:r>
              <a:rPr lang="fr-FR" dirty="0"/>
              <a:t> mais c’est intéressant et utile de noter ces convergences d’informations historiques</a:t>
            </a:r>
          </a:p>
          <a:p>
            <a:r>
              <a:rPr lang="fr-FR" dirty="0"/>
              <a:t>Les évêques sont les successeurs des apôtres et les papes sont les successeurs de l’apôtre Pierre</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1272562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4560"/>
            <a:ext cx="12192000" cy="5923452"/>
          </a:xfrm>
        </p:spPr>
        <p:txBody>
          <a:bodyPr>
            <a:normAutofit/>
          </a:bodyPr>
          <a:lstStyle/>
          <a:p>
            <a:pPr lvl="1"/>
            <a:r>
              <a:rPr lang="fr-FR" dirty="0"/>
              <a:t>Mais alors que penser de : « </a:t>
            </a:r>
            <a:r>
              <a:rPr lang="fr-FR" baseline="30000" dirty="0"/>
              <a:t>1 Jn 2, 27</a:t>
            </a:r>
            <a:r>
              <a:rPr lang="fr-FR" dirty="0"/>
              <a:t> […] vous n’avez pas besoin que quelqu’un vous enseigne » ? </a:t>
            </a:r>
          </a:p>
          <a:p>
            <a:pPr lvl="2"/>
            <a:r>
              <a:rPr lang="fr-FR" dirty="0"/>
              <a:t>Le passage en plus complet :</a:t>
            </a:r>
          </a:p>
          <a:p>
            <a:pPr lvl="3"/>
            <a:r>
              <a:rPr lang="fr-FR" dirty="0"/>
              <a:t>« </a:t>
            </a:r>
            <a:r>
              <a:rPr lang="fr-FR" baseline="30000" dirty="0"/>
              <a:t>1 Jn 2, 26</a:t>
            </a:r>
            <a:r>
              <a:rPr lang="fr-FR" dirty="0"/>
              <a:t> Je vous ai écrit cela au sujet de ceux qui vous égarent. </a:t>
            </a:r>
            <a:r>
              <a:rPr lang="fr-FR" baseline="30000" dirty="0"/>
              <a:t>1 Jn 2, 27</a:t>
            </a:r>
            <a:r>
              <a:rPr lang="fr-FR" dirty="0"/>
              <a:t> Pour vous, l’onction [de l’Esprit Saint] que vous avez reçue de Lui demeure en vous, et vous n’avez pas besoin que quelqu’un vous enseigne ; mais parce que son onction vous enseigne tout, et qu’elle est vraie et n’est pas mensonge, selon qu’elle vous a enseignés, demeurez en lui »</a:t>
            </a:r>
          </a:p>
          <a:p>
            <a:pPr lvl="4"/>
            <a:r>
              <a:rPr lang="fr-FR" dirty="0"/>
              <a:t>Attention, si l’on prenait ces versets "matériellement" on risquerait de tomber dans une subjectivité absolue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3955740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9061"/>
            <a:ext cx="12192000" cy="5758951"/>
          </a:xfrm>
        </p:spPr>
        <p:txBody>
          <a:bodyPr>
            <a:normAutofit fontScale="92500"/>
          </a:bodyPr>
          <a:lstStyle/>
          <a:p>
            <a:pPr lvl="4"/>
            <a:endParaRPr lang="fr-FR" sz="1700" dirty="0"/>
          </a:p>
          <a:p>
            <a:pPr lvl="4"/>
            <a:r>
              <a:rPr lang="fr-FR" dirty="0"/>
              <a:t>Si l’on est vraiment proche de Dieu, si l’on demeure en Jésus, si l’on demeure dans la prière, son « onction » nous fait tout de suite comprendre, lorsqu'on est en face de ceux qui veulent nous égarer, ce qui est authentiquement de Dieu et ce qui ne l'est pas</a:t>
            </a:r>
          </a:p>
          <a:p>
            <a:pPr lvl="4"/>
            <a:endParaRPr lang="fr-FR" sz="1700" dirty="0"/>
          </a:p>
          <a:p>
            <a:pPr lvl="4"/>
            <a:r>
              <a:rPr lang="fr-FR" dirty="0"/>
              <a:t>En pratique, et c’est ce que l’on voit chez les saints, plus l'Esprit-Saint nous éclaire sur le mystère de la Parole de Dieu, plus nous avons soif d'entrer plus profondément dans la vérité et de recevoir un enseignement qui nous aide à y entrer, plus nous avons un désir de vérité qui va toujours plus loin</a:t>
            </a:r>
          </a:p>
          <a:p>
            <a:pPr lvl="5"/>
            <a:r>
              <a:rPr lang="fr-FR" dirty="0"/>
              <a:t>L’enseignement théologique de l’Église, et des théologiens totalement fidèles au Magistère de l’Église</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1439053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3721"/>
            <a:ext cx="12192000" cy="5584291"/>
          </a:xfrm>
        </p:spPr>
        <p:txBody>
          <a:bodyPr>
            <a:normAutofit/>
          </a:bodyPr>
          <a:lstStyle/>
          <a:p>
            <a:pPr lvl="1"/>
            <a:r>
              <a:rPr lang="fr-FR" dirty="0"/>
              <a:t>Les scandales dans l’Église ? Et l’on parle d’Église sainte… !?</a:t>
            </a:r>
          </a:p>
          <a:p>
            <a:pPr lvl="2"/>
            <a:r>
              <a:rPr lang="fr-FR" dirty="0"/>
              <a:t>L’Église est sainte, non pas du fait de ses membres que nous sommes mais du fait que sa tête c’est Jésus et qu’elle est son Corps Mystique</a:t>
            </a:r>
          </a:p>
          <a:p>
            <a:pPr lvl="3"/>
            <a:r>
              <a:rPr lang="fr-FR" dirty="0"/>
              <a:t>Ainsi, bien que composée de pécheurs, et bien qu’elle accueille tous les pécheurs, </a:t>
            </a:r>
          </a:p>
          <a:p>
            <a:pPr lvl="4"/>
            <a:r>
              <a:rPr lang="fr-FR" dirty="0"/>
              <a:t>il est donné à l’Église, </a:t>
            </a:r>
          </a:p>
          <a:p>
            <a:pPr lvl="5"/>
            <a:r>
              <a:rPr lang="fr-FR" dirty="0"/>
              <a:t>parce qu’elle est indissolublement unie au Christ qui s’est livré pour elle, </a:t>
            </a:r>
          </a:p>
          <a:p>
            <a:pPr lvl="5"/>
            <a:r>
              <a:rPr lang="fr-FR" dirty="0"/>
              <a:t>et qu’il la conduit par l’action du Saint-Esprit, </a:t>
            </a:r>
          </a:p>
          <a:p>
            <a:pPr lvl="4"/>
            <a:r>
              <a:rPr lang="fr-FR" dirty="0"/>
              <a:t>de les conduire à la sainteté s’ils acceptent de l’être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2774704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75373"/>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39074"/>
            <a:ext cx="12192000" cy="5008938"/>
          </a:xfrm>
        </p:spPr>
        <p:txBody>
          <a:bodyPr>
            <a:normAutofit/>
          </a:bodyPr>
          <a:lstStyle/>
          <a:p>
            <a:pPr lvl="4"/>
            <a:r>
              <a:rPr lang="fr-FR" dirty="0"/>
              <a:t>Les sacrements sont essentiels pour notre progrès </a:t>
            </a:r>
          </a:p>
          <a:p>
            <a:pPr lvl="5"/>
            <a:r>
              <a:rPr lang="fr-FR" dirty="0"/>
              <a:t>et par exemple l’éminente sainteté d’une eucharistie n’est pas dépendante de la sainteté du prêtre qui la célèbre (même si elle est souhaitable…)</a:t>
            </a:r>
          </a:p>
          <a:p>
            <a:pPr lvl="2"/>
            <a:r>
              <a:rPr lang="fr-FR" dirty="0"/>
              <a:t>Important de savoir voir qu’il y a eu et qu’il y a beaucoup de saints dans l’Église, l’admirable permanence de la sainteté dans la l’Église</a:t>
            </a:r>
          </a:p>
          <a:p>
            <a:pPr lvl="3"/>
            <a:r>
              <a:rPr lang="fr-FR" dirty="0"/>
              <a:t>Lire leurs enseignements, leurs vies</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0539755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854939"/>
          </a:xfrm>
        </p:spPr>
        <p:txBody>
          <a:bodyPr>
            <a:normAutofit/>
          </a:bodyPr>
          <a:lstStyle/>
          <a:p>
            <a:r>
              <a:rPr lang="fr-FR" dirty="0"/>
              <a:t>Pourquoi l’Église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5916"/>
            <a:ext cx="12192000" cy="5502096"/>
          </a:xfrm>
        </p:spPr>
        <p:txBody>
          <a:bodyPr>
            <a:normAutofit/>
          </a:bodyPr>
          <a:lstStyle/>
          <a:p>
            <a:r>
              <a:rPr lang="fr-FR" u="sng" dirty="0"/>
              <a:t>En résumé :</a:t>
            </a:r>
            <a:r>
              <a:rPr lang="fr-FR" dirty="0"/>
              <a:t> L’Église, qui est le Corps Mystique du Christ, et dont Jésus est la tête, </a:t>
            </a:r>
          </a:p>
          <a:p>
            <a:endParaRPr lang="fr-FR" sz="1700" dirty="0"/>
          </a:p>
          <a:p>
            <a:pPr lvl="2"/>
            <a:r>
              <a:rPr lang="fr-FR" dirty="0"/>
              <a:t>est le lieu : </a:t>
            </a:r>
          </a:p>
          <a:p>
            <a:endParaRPr lang="fr-FR" sz="1800" dirty="0"/>
          </a:p>
          <a:p>
            <a:pPr lvl="3"/>
            <a:r>
              <a:rPr lang="fr-FR" dirty="0">
                <a:solidFill>
                  <a:schemeClr val="bg1"/>
                </a:solidFill>
                <a:highlight>
                  <a:srgbClr val="000000"/>
                </a:highlight>
              </a:rPr>
              <a:t>des sacrements</a:t>
            </a:r>
            <a:r>
              <a:rPr lang="fr-FR" dirty="0"/>
              <a:t> (dont le sommet est l’eucharistie)</a:t>
            </a:r>
          </a:p>
          <a:p>
            <a:pPr lvl="2"/>
            <a:r>
              <a:rPr lang="fr-FR" dirty="0"/>
              <a:t>et le lieu privilégié </a:t>
            </a:r>
          </a:p>
          <a:p>
            <a:pPr lvl="3"/>
            <a:r>
              <a:rPr lang="fr-FR" dirty="0"/>
              <a:t>de la Parole de Dieu</a:t>
            </a:r>
          </a:p>
          <a:p>
            <a:pPr lvl="3"/>
            <a:r>
              <a:rPr lang="fr-FR" dirty="0"/>
              <a:t>de la prière</a:t>
            </a:r>
          </a:p>
          <a:p>
            <a:pPr lvl="3"/>
            <a:r>
              <a:rPr lang="fr-FR" dirty="0"/>
              <a:t>de l'obéissance à la Volonté aimante du Père</a:t>
            </a:r>
          </a:p>
          <a:p>
            <a:pPr lvl="3"/>
            <a:r>
              <a:rPr lang="fr-FR" dirty="0"/>
              <a:t>de la charité fraternelle</a:t>
            </a:r>
          </a:p>
          <a:p>
            <a:pPr lvl="3"/>
            <a:r>
              <a:rPr lang="fr-FR" dirty="0"/>
              <a:t>etc. </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0844803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74688"/>
            <a:ext cx="12192000" cy="5173323"/>
          </a:xfrm>
        </p:spPr>
        <p:txBody>
          <a:bodyPr>
            <a:normAutofit fontScale="92500"/>
          </a:bodyPr>
          <a:lstStyle/>
          <a:p>
            <a:r>
              <a:rPr lang="fr-FR" dirty="0">
                <a:solidFill>
                  <a:schemeClr val="bg1"/>
                </a:solidFill>
                <a:highlight>
                  <a:srgbClr val="0000CC"/>
                </a:highlight>
              </a:rPr>
              <a:t>Parce que c’est Jésus qui a donné cette autorité particulière à saint Pierre et à ses successeurs</a:t>
            </a:r>
          </a:p>
          <a:p>
            <a:endParaRPr lang="fr-FR" sz="1000" dirty="0"/>
          </a:p>
          <a:p>
            <a:pPr lvl="1"/>
            <a:r>
              <a:rPr lang="fr-FR" dirty="0"/>
              <a:t>Pourquoi y a-t-il un Pape ?</a:t>
            </a:r>
          </a:p>
          <a:p>
            <a:pPr lvl="1"/>
            <a:endParaRPr lang="fr-FR" sz="1000" dirty="0"/>
          </a:p>
          <a:p>
            <a:pPr lvl="1"/>
            <a:r>
              <a:rPr lang="fr-FR" dirty="0"/>
              <a:t>Le rôle de saint Pierre ne s’arrête-t-il pas à sa mort ?</a:t>
            </a:r>
          </a:p>
          <a:p>
            <a:pPr lvl="1"/>
            <a:endParaRPr lang="fr-FR" sz="1000" dirty="0"/>
          </a:p>
          <a:p>
            <a:pPr lvl="1"/>
            <a:r>
              <a:rPr lang="fr-FR" dirty="0"/>
              <a:t>Pourquoi doit-on lui obéir ?</a:t>
            </a:r>
          </a:p>
          <a:p>
            <a:pPr lvl="1"/>
            <a:endParaRPr lang="fr-FR" sz="1000" dirty="0"/>
          </a:p>
          <a:p>
            <a:pPr lvl="1"/>
            <a:r>
              <a:rPr lang="fr-FR" dirty="0"/>
              <a:t>A-t-on à lui obéir sur tout ?</a:t>
            </a:r>
          </a:p>
          <a:p>
            <a:pPr lvl="1"/>
            <a:endParaRPr lang="fr-FR" sz="1000" dirty="0"/>
          </a:p>
          <a:p>
            <a:pPr lvl="1"/>
            <a:r>
              <a:rPr lang="fr-FR" dirty="0"/>
              <a:t>N’y a-t-il pas eu des papes à la conduite criminelle ou scandaleuse?</a:t>
            </a:r>
          </a:p>
          <a:p>
            <a:pPr lvl="1"/>
            <a:endParaRPr lang="fr-FR" sz="1000" dirty="0"/>
          </a:p>
          <a:p>
            <a:pPr lvl="1"/>
            <a:r>
              <a:rPr lang="fr-FR" dirty="0"/>
              <a:t>Un vocabulaire ou/et des choses insupportables : Tradition, Doctrine, Magistère, Église enseignante, Dogmes, Infaillibilité ? </a:t>
            </a:r>
            <a:r>
              <a:rPr lang="fr-FR" sz="2200" dirty="0">
                <a:solidFill>
                  <a:srgbClr val="000000"/>
                </a:solidFill>
              </a:rPr>
              <a:t>[voir "C-7 )"]</a:t>
            </a:r>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5419851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265905"/>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69204"/>
            <a:ext cx="12192000" cy="5378808"/>
          </a:xfrm>
        </p:spPr>
        <p:txBody>
          <a:bodyPr>
            <a:normAutofit fontScale="92500" lnSpcReduction="10000"/>
          </a:bodyPr>
          <a:lstStyle/>
          <a:p>
            <a:pPr lvl="1"/>
            <a:endParaRPr lang="fr-FR" sz="1000" dirty="0"/>
          </a:p>
          <a:p>
            <a:pPr lvl="1"/>
            <a:r>
              <a:rPr lang="fr-FR" dirty="0"/>
              <a:t>Pourquoi y a-t-il un Pape ?</a:t>
            </a:r>
          </a:p>
          <a:p>
            <a:r>
              <a:rPr lang="fr-FR" dirty="0"/>
              <a:t>Parce que c’est Jésus qui a donné cette autorité particulière à saint Pierre et à ses successeurs</a:t>
            </a:r>
            <a:endParaRPr lang="fr-FR" dirty="0">
              <a:solidFill>
                <a:srgbClr val="0000CC"/>
              </a:solidFill>
            </a:endParaRPr>
          </a:p>
          <a:p>
            <a:pPr lvl="2"/>
            <a:endParaRPr lang="fr-FR" sz="1000" dirty="0"/>
          </a:p>
          <a:p>
            <a:pPr lvl="2"/>
            <a:r>
              <a:rPr lang="fr-FR" dirty="0"/>
              <a:t>Jésus a donné à saint Pierre une charge particulière par rapport aux autres Apôtres</a:t>
            </a:r>
          </a:p>
          <a:p>
            <a:pPr lvl="2"/>
            <a:endParaRPr lang="fr-FR" sz="1000" dirty="0"/>
          </a:p>
          <a:p>
            <a:pPr lvl="3"/>
            <a:r>
              <a:rPr lang="fr-FR" dirty="0"/>
              <a:t>Il lui déclare en présence des autres Apôtres : </a:t>
            </a:r>
          </a:p>
          <a:p>
            <a:pPr lvl="3"/>
            <a:endParaRPr lang="fr-FR" sz="1000" dirty="0"/>
          </a:p>
          <a:p>
            <a:pPr lvl="4"/>
            <a:r>
              <a:rPr lang="fr-FR" dirty="0"/>
              <a:t>« </a:t>
            </a:r>
            <a:r>
              <a:rPr lang="fr-FR" sz="3800" baseline="30000" dirty="0"/>
              <a:t>Mt 16, 18 </a:t>
            </a:r>
            <a:r>
              <a:rPr lang="fr-FR" dirty="0"/>
              <a:t>Et moi je te dis que tu es Pierre [Roc] et sur ce roc je bâtirai </a:t>
            </a:r>
            <a:r>
              <a:rPr lang="fr-FR" dirty="0">
                <a:solidFill>
                  <a:schemeClr val="bg1"/>
                </a:solidFill>
                <a:highlight>
                  <a:srgbClr val="D140FE"/>
                </a:highlight>
              </a:rPr>
              <a:t>mon</a:t>
            </a:r>
            <a:r>
              <a:rPr lang="fr-FR" dirty="0">
                <a:solidFill>
                  <a:schemeClr val="bg1"/>
                </a:solidFill>
              </a:rPr>
              <a:t> </a:t>
            </a:r>
            <a:r>
              <a:rPr lang="fr-FR" dirty="0"/>
              <a:t>Église ; et les Portes de l’Hadès ne prévaudront pas contre elle »</a:t>
            </a:r>
          </a:p>
          <a:p>
            <a:pPr lvl="4"/>
            <a:endParaRPr lang="fr-FR" sz="1000" dirty="0"/>
          </a:p>
          <a:p>
            <a:pPr lvl="5"/>
            <a:r>
              <a:rPr lang="fr-FR" dirty="0"/>
              <a:t>(comme déjà dit, bien remarquer : </a:t>
            </a:r>
            <a:r>
              <a:rPr lang="fr-FR" dirty="0">
                <a:solidFill>
                  <a:schemeClr val="bg1"/>
                </a:solidFill>
                <a:highlight>
                  <a:srgbClr val="CD973F"/>
                </a:highlight>
              </a:rPr>
              <a:t>mon</a:t>
            </a:r>
            <a:r>
              <a:rPr lang="fr-FR" dirty="0"/>
              <a:t> Église = c’est l’Église de Jésus)</a:t>
            </a:r>
          </a:p>
          <a:p>
            <a:pPr lvl="4"/>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9498645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265905"/>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79478"/>
            <a:ext cx="12192000" cy="5368533"/>
          </a:xfrm>
        </p:spPr>
        <p:txBody>
          <a:bodyPr>
            <a:normAutofit fontScale="92500" lnSpcReduction="20000"/>
          </a:bodyPr>
          <a:lstStyle/>
          <a:p>
            <a:pPr lvl="1"/>
            <a:endParaRPr lang="fr-FR" sz="1000" dirty="0"/>
          </a:p>
          <a:p>
            <a:pPr lvl="4"/>
            <a:r>
              <a:rPr lang="fr-FR" dirty="0"/>
              <a:t>« </a:t>
            </a:r>
            <a:r>
              <a:rPr lang="fr-FR" sz="3800" baseline="30000" dirty="0"/>
              <a:t>Mt 16, 19 </a:t>
            </a:r>
            <a:r>
              <a:rPr lang="fr-FR" dirty="0"/>
              <a:t>Je te donnerai les clefs du royaume des Cieux, et ce que tu lieras sur la terre se trouvera lié dans les cieux, et ce que tu délieras sur la terre se trouvera délié dans les cieux »</a:t>
            </a:r>
          </a:p>
          <a:p>
            <a:pPr lvl="5"/>
            <a:r>
              <a:rPr lang="fr-FR" dirty="0"/>
              <a:t>ce n’est pas rien !</a:t>
            </a:r>
          </a:p>
          <a:p>
            <a:pPr lvl="4"/>
            <a:r>
              <a:rPr lang="fr-FR" sz="3800" baseline="30000" dirty="0"/>
              <a:t>Lc 22, 32 </a:t>
            </a:r>
            <a:r>
              <a:rPr lang="fr-FR" dirty="0"/>
              <a:t>mais moi j’ai prié pour toi, afin que ta foi ne défaille pas ; et toi, quand tu seras revenu, </a:t>
            </a:r>
            <a:r>
              <a:rPr lang="fr-FR" dirty="0">
                <a:solidFill>
                  <a:schemeClr val="bg1"/>
                </a:solidFill>
                <a:highlight>
                  <a:srgbClr val="D140FE"/>
                </a:highlight>
              </a:rPr>
              <a:t>affermis</a:t>
            </a:r>
            <a:r>
              <a:rPr lang="fr-FR" dirty="0"/>
              <a:t> tes frères »</a:t>
            </a:r>
          </a:p>
          <a:p>
            <a:pPr lvl="5"/>
            <a:r>
              <a:rPr lang="fr-FR" dirty="0"/>
              <a:t>◦ “j’ai prié” : or la prière de Jésus est pleinement efficace.</a:t>
            </a:r>
          </a:p>
          <a:p>
            <a:pPr lvl="5"/>
            <a:r>
              <a:rPr lang="fr-FR" dirty="0"/>
              <a:t>◦ “ta”, “toi” : cela concerne saint Pierre.</a:t>
            </a:r>
          </a:p>
          <a:p>
            <a:pPr lvl="5"/>
            <a:r>
              <a:rPr lang="fr-FR" dirty="0">
                <a:solidFill>
                  <a:schemeClr val="bg1"/>
                </a:solidFill>
                <a:highlight>
                  <a:srgbClr val="CD973F"/>
                </a:highlight>
              </a:rPr>
              <a:t>affermis</a:t>
            </a:r>
            <a:r>
              <a:rPr lang="fr-FR" dirty="0"/>
              <a:t> = rends ferme, rends solide, fixe, ramène ce qui est sur le point de se dégrader</a:t>
            </a:r>
          </a:p>
          <a:p>
            <a:pPr lvl="6"/>
            <a:r>
              <a:rPr lang="fr-FR" dirty="0"/>
              <a:t>garder la foi dans sa pureté et dans son intégralité</a:t>
            </a:r>
          </a:p>
          <a:p>
            <a:pPr lvl="6"/>
            <a:r>
              <a:rPr lang="fr-FR" dirty="0"/>
              <a:t>l’infaillibilité pontificale </a:t>
            </a:r>
          </a:p>
          <a:p>
            <a:pPr lvl="5"/>
            <a:r>
              <a:rPr lang="fr-FR" dirty="0"/>
              <a:t>par rapport aux autres apôtres il y a bien une parole/mission particulière de Jésus pour saint Pierre</a:t>
            </a:r>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2855567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92494"/>
            <a:ext cx="12192000" cy="5255518"/>
          </a:xfrm>
        </p:spPr>
        <p:txBody>
          <a:bodyPr>
            <a:normAutofit/>
          </a:bodyPr>
          <a:lstStyle/>
          <a:p>
            <a:pPr lvl="3"/>
            <a:r>
              <a:rPr lang="fr-FR" dirty="0"/>
              <a:t>Jésus lui dit aussi :</a:t>
            </a:r>
          </a:p>
          <a:p>
            <a:pPr lvl="4"/>
            <a:r>
              <a:rPr lang="fr-FR" dirty="0"/>
              <a:t>« </a:t>
            </a:r>
            <a:r>
              <a:rPr lang="fr-FR" sz="3800" baseline="30000" dirty="0"/>
              <a:t>Jn 21, 15 </a:t>
            </a:r>
            <a:r>
              <a:rPr lang="fr-FR" dirty="0"/>
              <a:t>[…] Fais paître </a:t>
            </a:r>
            <a:r>
              <a:rPr lang="fr-FR" dirty="0">
                <a:solidFill>
                  <a:schemeClr val="bg1"/>
                </a:solidFill>
                <a:highlight>
                  <a:srgbClr val="D140FE"/>
                </a:highlight>
              </a:rPr>
              <a:t>mes</a:t>
            </a:r>
            <a:r>
              <a:rPr lang="fr-FR" dirty="0"/>
              <a:t> agneaux. </a:t>
            </a:r>
            <a:r>
              <a:rPr lang="fr-FR" sz="3800" baseline="30000" dirty="0"/>
              <a:t>Jn 21, 16 </a:t>
            </a:r>
            <a:r>
              <a:rPr lang="fr-FR" dirty="0"/>
              <a:t>[…] Sois le berger de </a:t>
            </a:r>
            <a:r>
              <a:rPr lang="fr-FR" dirty="0">
                <a:solidFill>
                  <a:schemeClr val="bg1"/>
                </a:solidFill>
                <a:highlight>
                  <a:srgbClr val="D140FE"/>
                </a:highlight>
              </a:rPr>
              <a:t>mes</a:t>
            </a:r>
            <a:r>
              <a:rPr lang="fr-FR" dirty="0"/>
              <a:t> brebis. </a:t>
            </a:r>
            <a:r>
              <a:rPr lang="fr-FR" sz="3800" baseline="30000" dirty="0"/>
              <a:t>Jn 21, 17 </a:t>
            </a:r>
            <a:r>
              <a:rPr lang="fr-FR" dirty="0"/>
              <a:t>[…] Fais paître </a:t>
            </a:r>
            <a:r>
              <a:rPr lang="fr-FR" dirty="0">
                <a:solidFill>
                  <a:schemeClr val="bg1"/>
                </a:solidFill>
                <a:highlight>
                  <a:srgbClr val="D140FE"/>
                </a:highlight>
              </a:rPr>
              <a:t>mes</a:t>
            </a:r>
            <a:r>
              <a:rPr lang="fr-FR" dirty="0"/>
              <a:t> brebis »</a:t>
            </a:r>
          </a:p>
          <a:p>
            <a:pPr lvl="5"/>
            <a:r>
              <a:rPr lang="fr-FR" dirty="0"/>
              <a:t>comme vu en Mt 16, 18, il s’agit de l’Église de Jésus, et les chrétiens sont les "agneaux" de Jésus. </a:t>
            </a:r>
          </a:p>
          <a:p>
            <a:pPr lvl="6"/>
            <a:r>
              <a:rPr lang="fr-FR" dirty="0"/>
              <a:t>le Pape n’est que (si l’on peut dire) le représentant de Jésus sur terre, le "Vicaire" de Jésus, le "lieutenant" ( = tenant lieu) de Jésus sur terre</a:t>
            </a:r>
          </a:p>
          <a:p>
            <a:pPr lvl="6"/>
            <a:r>
              <a:rPr lang="fr-FR" dirty="0"/>
              <a:t>mais il l’est vraiment : Cf. ces passages cités : Mt 16, 18, Mt 16, 19, Lc 22, 32; Jn 21, 15-17 </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99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5013197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69206"/>
            <a:ext cx="12192000" cy="5378806"/>
          </a:xfrm>
        </p:spPr>
        <p:txBody>
          <a:bodyPr>
            <a:normAutofit lnSpcReduction="10000"/>
          </a:bodyPr>
          <a:lstStyle/>
          <a:p>
            <a:pPr lvl="3"/>
            <a:r>
              <a:rPr lang="fr-FR" dirty="0"/>
              <a:t>Et au plan de ce que rapporte l’histoire</a:t>
            </a:r>
          </a:p>
          <a:p>
            <a:pPr lvl="4"/>
            <a:r>
              <a:rPr lang="fr-FR" dirty="0"/>
              <a:t>le Livre des "Actes des Apôtres" montre saint Pierre exerçant cette autorité sur l'Église naissante et prenant notamment toutes les décisions, par exemple dirigeant le premier des conciles qui a réuni les Apôtres à Jérusalem</a:t>
            </a:r>
          </a:p>
          <a:p>
            <a:pPr lvl="5"/>
            <a:r>
              <a:rPr lang="fr-FR" dirty="0"/>
              <a:t>remarque : en ce qui concerne ce premier concile, on peut avoir l’impression que c’est saint Jacques qui a le rôle principal et non saint Pierre. Mais si l’on y regarde bien, tout est dit dans l’intervention de saint Pierre</a:t>
            </a:r>
          </a:p>
          <a:p>
            <a:pPr lvl="6"/>
            <a:r>
              <a:rPr lang="fr-FR" dirty="0"/>
              <a:t>l’intervention de saint Jacques ne fait que contribuer à aider les judaïsants à comprendre le contenu de l’intervention de saint Pierre</a:t>
            </a:r>
          </a:p>
          <a:p>
            <a:pPr lvl="5"/>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1780539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39900"/>
            <a:ext cx="12192000" cy="5108112"/>
          </a:xfrm>
        </p:spPr>
        <p:txBody>
          <a:bodyPr>
            <a:normAutofit lnSpcReduction="10000"/>
          </a:bodyPr>
          <a:lstStyle/>
          <a:p>
            <a:pPr lvl="1"/>
            <a:r>
              <a:rPr lang="fr-FR" dirty="0"/>
              <a:t>Le rôle de saint Pierre ne s’arrête-t-il pas à sa mort ?</a:t>
            </a:r>
          </a:p>
          <a:p>
            <a:pPr lvl="2"/>
            <a:r>
              <a:rPr lang="fr-FR" dirty="0"/>
              <a:t>Non. Le rôle de saint Pierre se poursuit jusqu’à la fin du monde</a:t>
            </a:r>
          </a:p>
          <a:p>
            <a:pPr lvl="3"/>
            <a:r>
              <a:rPr lang="fr-FR" dirty="0"/>
              <a:t>d’une part tout ce qui a été dit précédemment sur les Apôtres et sur l’Église, s’applique d’autant plus à saint Pierre. En particulier, Jésus, après sa mort et sa résurrection, dit aux onze Apôtres :</a:t>
            </a:r>
          </a:p>
          <a:p>
            <a:pPr lvl="4"/>
            <a:r>
              <a:rPr lang="fr-FR" dirty="0"/>
              <a:t>« </a:t>
            </a:r>
            <a:r>
              <a:rPr lang="fr-FR" baseline="30000" dirty="0"/>
              <a:t>Mc 16, 15</a:t>
            </a:r>
            <a:r>
              <a:rPr lang="fr-FR" dirty="0"/>
              <a:t> […] Allez dans </a:t>
            </a:r>
            <a:r>
              <a:rPr lang="fr-FR" dirty="0">
                <a:solidFill>
                  <a:schemeClr val="bg1"/>
                </a:solidFill>
                <a:highlight>
                  <a:srgbClr val="D140FE"/>
                </a:highlight>
              </a:rPr>
              <a:t>le monde entier</a:t>
            </a:r>
            <a:r>
              <a:rPr lang="fr-FR" dirty="0"/>
              <a:t>, proclamez l’Évangile à toute la création »</a:t>
            </a:r>
          </a:p>
          <a:p>
            <a:pPr lvl="4"/>
            <a:endParaRPr lang="fr-FR" sz="1000" dirty="0"/>
          </a:p>
          <a:p>
            <a:pPr lvl="4"/>
            <a:r>
              <a:rPr lang="fr-FR" dirty="0"/>
              <a:t>« </a:t>
            </a:r>
            <a:r>
              <a:rPr lang="fr-FR" baseline="30000" dirty="0"/>
              <a:t>Mt 28, 19</a:t>
            </a:r>
            <a:r>
              <a:rPr lang="fr-FR" dirty="0"/>
              <a:t> Allez ! De </a:t>
            </a:r>
            <a:r>
              <a:rPr lang="fr-FR" dirty="0">
                <a:solidFill>
                  <a:schemeClr val="bg1"/>
                </a:solidFill>
                <a:highlight>
                  <a:srgbClr val="D140FE"/>
                </a:highlight>
              </a:rPr>
              <a:t>toutes les nations</a:t>
            </a:r>
            <a:r>
              <a:rPr lang="fr-FR" dirty="0"/>
              <a:t> faites des disciples, les baptisant au nom du […]. Et voici que moi, je suis avec vous tous les jours </a:t>
            </a:r>
            <a:r>
              <a:rPr lang="fr-FR" dirty="0">
                <a:solidFill>
                  <a:schemeClr val="bg1"/>
                </a:solidFill>
                <a:highlight>
                  <a:srgbClr val="D140FE"/>
                </a:highlight>
              </a:rPr>
              <a:t>jusqu’à la fin du monde</a:t>
            </a:r>
            <a:r>
              <a:rPr lang="fr-FR" dirty="0"/>
              <a:t> »</a:t>
            </a:r>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0930619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229492"/>
            <a:ext cx="12192000" cy="4618520"/>
          </a:xfrm>
        </p:spPr>
        <p:txBody>
          <a:bodyPr>
            <a:normAutofit/>
          </a:bodyPr>
          <a:lstStyle/>
          <a:p>
            <a:pPr lvl="5"/>
            <a:r>
              <a:rPr lang="fr-FR" dirty="0"/>
              <a:t>« </a:t>
            </a:r>
            <a:r>
              <a:rPr lang="fr-FR" dirty="0">
                <a:solidFill>
                  <a:schemeClr val="bg1"/>
                </a:solidFill>
                <a:highlight>
                  <a:srgbClr val="D7AA64"/>
                </a:highlight>
              </a:rPr>
              <a:t>le monde entier</a:t>
            </a:r>
            <a:r>
              <a:rPr lang="fr-FR" dirty="0">
                <a:solidFill>
                  <a:schemeClr val="bg1"/>
                </a:solidFill>
              </a:rPr>
              <a:t> </a:t>
            </a:r>
            <a:r>
              <a:rPr lang="fr-FR" dirty="0"/>
              <a:t>», « </a:t>
            </a:r>
            <a:r>
              <a:rPr lang="fr-FR" dirty="0">
                <a:solidFill>
                  <a:schemeClr val="bg1"/>
                </a:solidFill>
                <a:highlight>
                  <a:srgbClr val="D7AA64"/>
                </a:highlight>
              </a:rPr>
              <a:t>toutes les nations </a:t>
            </a:r>
            <a:r>
              <a:rPr lang="fr-FR" dirty="0"/>
              <a:t>»</a:t>
            </a:r>
          </a:p>
          <a:p>
            <a:pPr lvl="5"/>
            <a:endParaRPr lang="fr-FR" dirty="0"/>
          </a:p>
          <a:p>
            <a:pPr lvl="6"/>
            <a:r>
              <a:rPr lang="fr-FR" dirty="0"/>
              <a:t>comme déjà vu précédemment cela n’a pas pu être terminé avec la génération de saint Pierre et des autres Apôtres, et c’est toujours en cours</a:t>
            </a:r>
          </a:p>
          <a:p>
            <a:pPr lvl="6"/>
            <a:endParaRPr lang="fr-FR" dirty="0"/>
          </a:p>
          <a:p>
            <a:pPr lvl="5"/>
            <a:r>
              <a:rPr lang="fr-FR" dirty="0"/>
              <a:t>« </a:t>
            </a:r>
            <a:r>
              <a:rPr lang="fr-FR" dirty="0">
                <a:solidFill>
                  <a:schemeClr val="bg1"/>
                </a:solidFill>
                <a:highlight>
                  <a:srgbClr val="D7AA64"/>
                </a:highlight>
              </a:rPr>
              <a:t>Jusqu’à la fin du monde</a:t>
            </a:r>
            <a:r>
              <a:rPr lang="fr-FR" dirty="0"/>
              <a:t> » = jusqu’au retour de Jésus</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0641880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92494"/>
            <a:ext cx="12192000" cy="5255518"/>
          </a:xfrm>
        </p:spPr>
        <p:txBody>
          <a:bodyPr>
            <a:normAutofit fontScale="92500" lnSpcReduction="10000"/>
          </a:bodyPr>
          <a:lstStyle/>
          <a:p>
            <a:pPr lvl="3"/>
            <a:r>
              <a:rPr lang="fr-FR" dirty="0"/>
              <a:t>et d’autre part l’importance du rôle de saint Pierre reste toujours vraie</a:t>
            </a:r>
          </a:p>
          <a:p>
            <a:pPr lvl="5"/>
            <a:r>
              <a:rPr lang="fr-FR" dirty="0"/>
              <a:t>« </a:t>
            </a:r>
            <a:r>
              <a:rPr lang="fr-FR" baseline="30000" dirty="0"/>
              <a:t>Mt 16, 18 </a:t>
            </a:r>
            <a:r>
              <a:rPr lang="fr-FR" dirty="0"/>
              <a:t>Et moi je te dis que tu es Pierre [Roc] et sur ce roc je bâtirai </a:t>
            </a:r>
            <a:r>
              <a:rPr lang="fr-FR" dirty="0">
                <a:solidFill>
                  <a:schemeClr val="bg1"/>
                </a:solidFill>
                <a:highlight>
                  <a:srgbClr val="D7AA64"/>
                </a:highlight>
              </a:rPr>
              <a:t>mon Église</a:t>
            </a:r>
            <a:r>
              <a:rPr lang="fr-FR" dirty="0"/>
              <a:t> ; </a:t>
            </a:r>
            <a:r>
              <a:rPr lang="fr-FR" dirty="0">
                <a:solidFill>
                  <a:schemeClr val="bg1"/>
                </a:solidFill>
                <a:highlight>
                  <a:srgbClr val="D7AA64"/>
                </a:highlight>
              </a:rPr>
              <a:t>et les Portes de l’Hadès ne prévaudront pas contre elle</a:t>
            </a:r>
            <a:r>
              <a:rPr lang="fr-FR" dirty="0"/>
              <a:t>. </a:t>
            </a:r>
            <a:r>
              <a:rPr lang="fr-FR" baseline="30000" dirty="0"/>
              <a:t>Mt 16, 19 </a:t>
            </a:r>
            <a:r>
              <a:rPr lang="fr-FR" dirty="0"/>
              <a:t>Je te donnerai les clefs du royaume des Cieux, et ce que tu lieras sur la terre se trouvera lié dans les cieux, et ce que tu délieras sur la terre se trouvera délié dans les cieux »</a:t>
            </a:r>
          </a:p>
          <a:p>
            <a:pPr lvl="6"/>
            <a:r>
              <a:rPr lang="fr-FR" dirty="0"/>
              <a:t>l'annonce de garantir l'Église contre toutes les entreprises de l'enfer est bien donnée pour toute la durée de l'existence de l'Église, c'est donc une autorité instituée pour tous les successeurs de saint Pierre jusqu'à la fin des temps</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6727658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26058"/>
            <a:ext cx="12192000" cy="5121953"/>
          </a:xfrm>
        </p:spPr>
        <p:txBody>
          <a:bodyPr>
            <a:normAutofit fontScale="92500" lnSpcReduction="20000"/>
          </a:bodyPr>
          <a:lstStyle/>
          <a:p>
            <a:pPr lvl="5"/>
            <a:r>
              <a:rPr lang="fr-FR" dirty="0"/>
              <a:t>« </a:t>
            </a:r>
            <a:r>
              <a:rPr lang="fr-FR" baseline="30000" dirty="0"/>
              <a:t>Lc 22, 32 </a:t>
            </a:r>
            <a:r>
              <a:rPr lang="fr-FR" dirty="0"/>
              <a:t>mais moi j’ai prié pour toi, afin que ta foi ne défaille pas ; et toi, quand tu seras revenu, affermis tes frères »</a:t>
            </a:r>
          </a:p>
          <a:p>
            <a:pPr lvl="6"/>
            <a:r>
              <a:rPr lang="fr-FR" dirty="0"/>
              <a:t>et c’est ce qui a toujours été reconnu et vécu dans la vie de l’Église catholique, même s’il y a eu quelques moments où cela a été "moins évident" </a:t>
            </a:r>
          </a:p>
          <a:p>
            <a:pPr lvl="6"/>
            <a:endParaRPr lang="fr-FR" sz="1200" dirty="0"/>
          </a:p>
          <a:p>
            <a:pPr lvl="4"/>
            <a:r>
              <a:rPr lang="fr-FR" dirty="0"/>
              <a:t>Ainsi par exemple l’Apôtre saint Jean lui-même, par respect pour le successeur de saint Pierre, "adresse" "son" Livre de l’Apocalypse aux sept Églises dont il est responsable et non pas à l’Église Universelle</a:t>
            </a:r>
          </a:p>
          <a:p>
            <a:pPr lvl="4"/>
            <a:endParaRPr lang="fr-FR" sz="1200" dirty="0"/>
          </a:p>
          <a:p>
            <a:pPr lvl="4"/>
            <a:r>
              <a:rPr lang="fr-FR" dirty="0"/>
              <a:t>A noter également que les sciences historiques aussi nous montrent les premiers successeurs de saint Pierre —par exemple saint Clément— exerçant leur autorité à l'égard de toutes les Églises </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9666516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46606"/>
            <a:ext cx="12192000" cy="5101405"/>
          </a:xfrm>
        </p:spPr>
        <p:txBody>
          <a:bodyPr>
            <a:normAutofit fontScale="92500" lnSpcReduction="10000"/>
          </a:bodyPr>
          <a:lstStyle/>
          <a:p>
            <a:pPr lvl="1"/>
            <a:r>
              <a:rPr lang="fr-FR" dirty="0"/>
              <a:t>Pourquoi doit-on lui obéir ?</a:t>
            </a:r>
          </a:p>
          <a:p>
            <a:pPr lvl="2"/>
            <a:r>
              <a:rPr lang="fr-FR" dirty="0"/>
              <a:t>Parce que c’est Jésus qui l’a voulu</a:t>
            </a:r>
          </a:p>
          <a:p>
            <a:pPr lvl="3"/>
            <a:r>
              <a:rPr lang="fr-FR" dirty="0"/>
              <a:t>Cf. ce qui été vu précédemment concernant l’Église, les Apôtres et saint Pierre </a:t>
            </a:r>
          </a:p>
          <a:p>
            <a:pPr lvl="2"/>
            <a:r>
              <a:rPr lang="fr-FR" dirty="0"/>
              <a:t>Si le Pape était une personne comme une autre, il n’y aurait pas de raison particulière de l’écouter et de lui obéir </a:t>
            </a:r>
          </a:p>
          <a:p>
            <a:pPr lvl="3"/>
            <a:r>
              <a:rPr lang="fr-FR" dirty="0"/>
              <a:t>mais les raisons de croire que le Pape a reçu de Jésus une mission très spécifique et que c’est, dans certaines conditions, l’Esprit-Saint qui parle à travers lui sont particulièrement solides </a:t>
            </a:r>
          </a:p>
          <a:p>
            <a:pPr lvl="4"/>
            <a:r>
              <a:rPr lang="fr-FR" dirty="0"/>
              <a:t>les raisons de croire cela, sont incomparablement plus solides que les raisons de prétendre le contraire ou de dire : “je ne sais pas”</a:t>
            </a:r>
          </a:p>
          <a:p>
            <a:pPr lvl="0"/>
            <a:endParaRPr lang="fr-FR" dirty="0"/>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345538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46606"/>
            <a:ext cx="12192000" cy="5101405"/>
          </a:xfrm>
        </p:spPr>
        <p:txBody>
          <a:bodyPr>
            <a:normAutofit lnSpcReduction="10000"/>
          </a:bodyPr>
          <a:lstStyle/>
          <a:p>
            <a:pPr lvl="2"/>
            <a:r>
              <a:rPr lang="fr-FR" dirty="0"/>
              <a:t>Le 1</a:t>
            </a:r>
            <a:r>
              <a:rPr lang="fr-FR" baseline="30000" dirty="0"/>
              <a:t>er</a:t>
            </a:r>
            <a:r>
              <a:rPr lang="fr-FR" dirty="0"/>
              <a:t> Concile du Vatican (1870) a proclamé solennellement l’infaillibilité du Pape (infaillibilité également rappelée et précisés par le Concile Vatican II) </a:t>
            </a:r>
          </a:p>
          <a:p>
            <a:pPr lvl="3"/>
            <a:r>
              <a:rPr lang="fr-FR" dirty="0"/>
              <a:t>quand il enseigne "ex cathedra" </a:t>
            </a:r>
          </a:p>
          <a:p>
            <a:pPr lvl="4"/>
            <a:r>
              <a:rPr lang="fr-FR" dirty="0"/>
              <a:t>c’est-à-dire quand il fait appel à son autorité de successeur de saint Pierre</a:t>
            </a:r>
          </a:p>
          <a:p>
            <a:pPr lvl="6"/>
            <a:r>
              <a:rPr lang="fr-FR" dirty="0"/>
              <a:t>ce qui est rare</a:t>
            </a:r>
          </a:p>
          <a:p>
            <a:pPr lvl="5"/>
            <a:r>
              <a:rPr lang="fr-FR" dirty="0"/>
              <a:t>ceci se signale en particulier dans la formulation de l’enseignement en question</a:t>
            </a:r>
          </a:p>
          <a:p>
            <a:pPr lvl="2"/>
            <a:r>
              <a:rPr lang="fr-FR" dirty="0"/>
              <a:t>Cela a été vécu ainsi dans l’Église depuis ses débuts, et en permanence par la suite dans l’Église catholique	</a:t>
            </a:r>
          </a:p>
          <a:p>
            <a:pPr lvl="3"/>
            <a:endParaRPr lang="fr-FR" dirty="0"/>
          </a:p>
          <a:p>
            <a:pPr lvl="3"/>
            <a:endParaRPr lang="fr-FR" dirty="0"/>
          </a:p>
          <a:p>
            <a:pPr lvl="0"/>
            <a:endParaRPr lang="fr-FR" dirty="0"/>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8532676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46606"/>
            <a:ext cx="12192000" cy="5101405"/>
          </a:xfrm>
        </p:spPr>
        <p:txBody>
          <a:bodyPr>
            <a:normAutofit/>
          </a:bodyPr>
          <a:lstStyle/>
          <a:p>
            <a:pPr lvl="2"/>
            <a:r>
              <a:rPr lang="fr-FR" dirty="0"/>
              <a:t>l’infaillibilité du Pape porte sur 2 domaines</a:t>
            </a:r>
          </a:p>
          <a:p>
            <a:pPr lvl="2"/>
            <a:endParaRPr lang="fr-FR" sz="1600" dirty="0"/>
          </a:p>
          <a:p>
            <a:pPr lvl="3"/>
            <a:r>
              <a:rPr lang="fr-FR" dirty="0"/>
              <a:t>le domaine de la foi</a:t>
            </a:r>
          </a:p>
          <a:p>
            <a:pPr lvl="3"/>
            <a:endParaRPr lang="fr-FR" sz="1000" dirty="0"/>
          </a:p>
          <a:p>
            <a:pPr lvl="4"/>
            <a:r>
              <a:rPr lang="fr-FR" dirty="0"/>
              <a:t>la première fonction du Pape est de maintenir dans tout le Corps Épiscopal l’unité de la foi, et cela comporte pour lui l’infaillibilité en matière de foi que Jésus-Christ a annoncée en disant à saint Pierre, comme nous l’avons déjà vu : « J’ai prié pour toi afin que ta foi ne défaille point » (Lc 22, 32)</a:t>
            </a:r>
          </a:p>
          <a:p>
            <a:pPr lvl="3"/>
            <a:endParaRPr lang="fr-FR" sz="1600" dirty="0"/>
          </a:p>
          <a:p>
            <a:pPr lvl="3"/>
            <a:r>
              <a:rPr lang="fr-FR" dirty="0"/>
              <a:t>et le domaine de la morale / des moeurs	</a:t>
            </a:r>
          </a:p>
          <a:p>
            <a:pPr lvl="3"/>
            <a:endParaRPr lang="fr-FR" dirty="0"/>
          </a:p>
          <a:p>
            <a:pPr lvl="3"/>
            <a:endParaRPr lang="fr-FR" dirty="0"/>
          </a:p>
          <a:p>
            <a:pPr lvl="0"/>
            <a:endParaRPr lang="fr-FR" dirty="0"/>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5298344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26058"/>
            <a:ext cx="12192000" cy="5121954"/>
          </a:xfrm>
        </p:spPr>
        <p:txBody>
          <a:bodyPr>
            <a:normAutofit/>
          </a:bodyPr>
          <a:lstStyle/>
          <a:p>
            <a:pPr lvl="1"/>
            <a:r>
              <a:rPr lang="fr-FR" dirty="0"/>
              <a:t>A-t-on à lui obéir sur tout ?</a:t>
            </a:r>
          </a:p>
          <a:p>
            <a:pPr lvl="1"/>
            <a:endParaRPr lang="fr-FR" sz="1600" dirty="0"/>
          </a:p>
          <a:p>
            <a:pPr lvl="2"/>
            <a:r>
              <a:rPr lang="fr-FR" dirty="0"/>
              <a:t>En dehors de ces situations particulières (et assez rares) où le Pape fait appel à son infaillibilité pontificale </a:t>
            </a:r>
          </a:p>
          <a:p>
            <a:pPr lvl="3"/>
            <a:endParaRPr lang="fr-FR" sz="1600" dirty="0"/>
          </a:p>
          <a:p>
            <a:pPr lvl="3"/>
            <a:r>
              <a:rPr lang="fr-FR" dirty="0"/>
              <a:t>pour ce qui est du reste de ses enseignements, le Pape n’est pas infaillible</a:t>
            </a:r>
          </a:p>
          <a:p>
            <a:pPr lvl="3"/>
            <a:endParaRPr lang="fr-FR" sz="1600" dirty="0"/>
          </a:p>
          <a:p>
            <a:pPr lvl="4"/>
            <a:r>
              <a:rPr lang="fr-FR" dirty="0"/>
              <a:t>mais l’on peut se dire aussi qu’il serait prétentieux pour quiconque de prétendre pouvoir être plus à l’écoute de l’Esprit Saint et éclairé par Lui que le Pape </a:t>
            </a:r>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3851776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74688"/>
            <a:ext cx="12192000" cy="5173323"/>
          </a:xfrm>
        </p:spPr>
        <p:txBody>
          <a:bodyPr>
            <a:normAutofit fontScale="92500"/>
          </a:bodyPr>
          <a:lstStyle/>
          <a:p>
            <a:pPr lvl="1"/>
            <a:r>
              <a:rPr lang="fr-FR" dirty="0"/>
              <a:t>N’y a-t-il pas eu des Papes à la conduite criminelle ou scandaleuse? </a:t>
            </a:r>
          </a:p>
          <a:p>
            <a:pPr lvl="1"/>
            <a:endParaRPr lang="fr-FR" sz="1100" dirty="0"/>
          </a:p>
          <a:p>
            <a:pPr lvl="2"/>
            <a:r>
              <a:rPr lang="fr-FR" dirty="0"/>
              <a:t>C'est exact</a:t>
            </a:r>
          </a:p>
          <a:p>
            <a:pPr lvl="2"/>
            <a:endParaRPr lang="fr-FR" sz="1100" dirty="0"/>
          </a:p>
          <a:p>
            <a:pPr lvl="3"/>
            <a:r>
              <a:rPr lang="fr-FR" dirty="0"/>
              <a:t>infiniment moins que ce que l’on en dit faussement, </a:t>
            </a:r>
          </a:p>
          <a:p>
            <a:pPr lvl="3"/>
            <a:endParaRPr lang="fr-FR" sz="1100" dirty="0"/>
          </a:p>
          <a:p>
            <a:pPr lvl="3"/>
            <a:r>
              <a:rPr lang="fr-FR" dirty="0"/>
              <a:t>mais même si c’est beaucoup moins cela reste très grave </a:t>
            </a:r>
          </a:p>
          <a:p>
            <a:pPr lvl="4"/>
            <a:r>
              <a:rPr lang="fr-FR" dirty="0"/>
              <a:t>« </a:t>
            </a:r>
            <a:r>
              <a:rPr lang="fr-FR" baseline="30000" dirty="0"/>
              <a:t>Mt 18, 6 </a:t>
            </a:r>
            <a:r>
              <a:rPr lang="fr-FR" dirty="0"/>
              <a:t>Quiconque scandalise un seul de ces petits qui croient en moi, il serait de son intérêt qu’on lui suspende une meule d’âne autour du cou et qu’on le précipite dans les profondeurs de la mer » </a:t>
            </a:r>
          </a:p>
          <a:p>
            <a:pPr lvl="5"/>
            <a:r>
              <a:rPr lang="fr-FR" dirty="0"/>
              <a:t>En plus, pour beaucoup, cela a discrédité la papauté et jeté le soupçon sur elle</a:t>
            </a:r>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109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5211844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42001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18526"/>
            <a:ext cx="12192000" cy="5029486"/>
          </a:xfrm>
        </p:spPr>
        <p:txBody>
          <a:bodyPr>
            <a:normAutofit fontScale="77500" lnSpcReduction="20000"/>
          </a:bodyPr>
          <a:lstStyle/>
          <a:p>
            <a:pPr lvl="2"/>
            <a:r>
              <a:rPr lang="fr-FR" dirty="0"/>
              <a:t>Mais cela n'enlève rien à ce qui est dit plus haut. L'autorité qu'a dans certains domaines un Pape ou un Évêque est un don de Dieu pour le service de leurs frères. Ainsi l'autorité du Pape dans le domaine de la foi et des moeurs ne dépend pas de sa sainteté (même si elle est souhaitable !) mais provient du don de Dieu. N'oublions pas que c'est après le reniement de saint Pierre que Jésus-Christ a confirmé son autorité en lui disant : « Pais mes agneaux, pais mes brebis », alors qu'Il aurait pu le dire à saint Jean, par exemple, qui lui était au pied de la Croix. De même la valeur infinie du sacrifice de la messe ne dépend pas du degré de sanctification du prêtre qui la célèbre.</a:t>
            </a:r>
          </a:p>
          <a:p>
            <a:pPr lvl="2"/>
            <a:endParaRPr lang="fr-FR" dirty="0"/>
          </a:p>
          <a:p>
            <a:pPr lvl="2"/>
            <a:r>
              <a:rPr lang="fr-FR" dirty="0"/>
              <a:t>Remarquons, et c'est une conséquence de "l'Infaillibilité", que quelle qu'ait été la conduite criminelle ou scandaleuse de quelques Papes, aucun d'eux n'a changé un point quelconque du Dogme, ne serait-ce que pour justifier sa conduite. Ceci est un véritable miracle ! Il n'y a qu'à voir les enseignements multiples de l'histoire à ce propos : par exemple le comportement d'Henri VIII, roi d'Angleterre, qui a donné naissance à l'Anglicanisme (= la religion anglicane) </a:t>
            </a:r>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7983490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89753"/>
            <a:ext cx="12192000" cy="5358259"/>
          </a:xfrm>
        </p:spPr>
        <p:txBody>
          <a:bodyPr>
            <a:normAutofit lnSpcReduction="10000"/>
          </a:bodyPr>
          <a:lstStyle/>
          <a:p>
            <a:pPr lvl="2"/>
            <a:r>
              <a:rPr lang="fr-FR" dirty="0"/>
              <a:t>Pour terminer sur l’ Église et le Pape, rappels :</a:t>
            </a:r>
          </a:p>
          <a:p>
            <a:pPr lvl="2"/>
            <a:endParaRPr lang="fr-FR" sz="1100" dirty="0"/>
          </a:p>
          <a:p>
            <a:pPr lvl="3"/>
            <a:r>
              <a:rPr lang="fr-FR" dirty="0"/>
              <a:t>concernant le Pape</a:t>
            </a:r>
          </a:p>
          <a:p>
            <a:pPr lvl="4"/>
            <a:r>
              <a:rPr lang="fr-FR" sz="4000" dirty="0"/>
              <a:t>« </a:t>
            </a:r>
            <a:r>
              <a:rPr lang="fr-FR" sz="3800" baseline="30000" dirty="0"/>
              <a:t>Lc 22, 32 </a:t>
            </a:r>
            <a:r>
              <a:rPr lang="fr-FR" dirty="0"/>
              <a:t>mais moi </a:t>
            </a:r>
            <a:r>
              <a:rPr lang="fr-FR" dirty="0">
                <a:solidFill>
                  <a:schemeClr val="bg1"/>
                </a:solidFill>
                <a:highlight>
                  <a:srgbClr val="D140FE"/>
                </a:highlight>
              </a:rPr>
              <a:t>j’ai prié pour toi, afin que ta foi ne défaille pas</a:t>
            </a:r>
            <a:r>
              <a:rPr lang="fr-FR" dirty="0"/>
              <a:t> ; et toi, quand tu seras revenu, affermis tes frères »</a:t>
            </a:r>
          </a:p>
          <a:p>
            <a:pPr lvl="5"/>
            <a:r>
              <a:rPr lang="fr-FR" dirty="0"/>
              <a:t>Dieu nous donne le Pape pour nous éclairer, pour nous aider à prendre et suivre le bon chemin</a:t>
            </a:r>
          </a:p>
          <a:p>
            <a:pPr lvl="4"/>
            <a:endParaRPr lang="fr-FR" sz="1100" dirty="0"/>
          </a:p>
          <a:p>
            <a:pPr lvl="3"/>
            <a:r>
              <a:rPr lang="fr-FR" dirty="0"/>
              <a:t>et plus généralement concernant l’Église </a:t>
            </a:r>
          </a:p>
          <a:p>
            <a:pPr lvl="4"/>
            <a:r>
              <a:rPr lang="fr-FR" dirty="0">
                <a:solidFill>
                  <a:schemeClr val="bg1"/>
                </a:solidFill>
                <a:highlight>
                  <a:srgbClr val="D140FE"/>
                </a:highlight>
              </a:rPr>
              <a:t>l’Église est sainte</a:t>
            </a:r>
            <a:r>
              <a:rPr lang="fr-FR" dirty="0"/>
              <a:t>, non pas du fait de ses membres que nous sommes mais </a:t>
            </a:r>
            <a:r>
              <a:rPr lang="fr-FR" dirty="0">
                <a:solidFill>
                  <a:schemeClr val="bg1"/>
                </a:solidFill>
                <a:highlight>
                  <a:srgbClr val="D140FE"/>
                </a:highlight>
              </a:rPr>
              <a:t>du fait que sa tête c’est Jésus </a:t>
            </a:r>
            <a:r>
              <a:rPr lang="fr-FR" dirty="0"/>
              <a:t>et qu’elle est son Corps Mystique</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7" name="Titre 6">
            <a:extLst>
              <a:ext uri="{FF2B5EF4-FFF2-40B4-BE49-F238E27FC236}">
                <a16:creationId xmlns:a16="http://schemas.microsoft.com/office/drawing/2014/main" id="{45348EC7-F557-4B83-8CE6-A305BCB18DC2}"/>
              </a:ext>
            </a:extLst>
          </p:cNvPr>
          <p:cNvSpPr>
            <a:spLocks noGrp="1"/>
          </p:cNvSpPr>
          <p:nvPr>
            <p:ph type="title"/>
          </p:nvPr>
        </p:nvSpPr>
        <p:spPr>
          <a:xfrm>
            <a:off x="119742" y="49188"/>
            <a:ext cx="11952515" cy="1296728"/>
          </a:xfrm>
        </p:spPr>
        <p:txBody>
          <a:bodyPr>
            <a:normAutofit/>
          </a:bodyPr>
          <a:lstStyle/>
          <a:p>
            <a:r>
              <a:rPr lang="fr-FR" dirty="0"/>
              <a:t>Pourquoi en tant que catholique doit-on écouter le Pape et lui obéir ?</a:t>
            </a:r>
            <a:r>
              <a:rPr lang="fr-FR" sz="3200" dirty="0"/>
              <a:t> 		</a:t>
            </a:r>
            <a:r>
              <a:rPr lang="fr-FR" sz="3200" dirty="0">
                <a:solidFill>
                  <a:schemeClr val="tx1"/>
                </a:solidFill>
              </a:rPr>
              <a:t> Suite</a:t>
            </a:r>
            <a:endParaRPr lang="fr-FR" dirty="0"/>
          </a:p>
        </p:txBody>
      </p:sp>
    </p:spTree>
    <p:extLst>
      <p:ext uri="{BB962C8B-B14F-4D97-AF65-F5344CB8AC3E}">
        <p14:creationId xmlns:p14="http://schemas.microsoft.com/office/powerpoint/2010/main" val="8961827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prier ?</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31542"/>
            <a:ext cx="12192000" cy="4916469"/>
          </a:xfrm>
        </p:spPr>
        <p:txBody>
          <a:bodyPr>
            <a:normAutofit/>
          </a:bodyPr>
          <a:lstStyle/>
          <a:p>
            <a:r>
              <a:rPr lang="fr-FR" dirty="0">
                <a:solidFill>
                  <a:schemeClr val="bg1"/>
                </a:solidFill>
                <a:highlight>
                  <a:srgbClr val="0000CC"/>
                </a:highlight>
              </a:rPr>
              <a:t>Parce que sans prière on n’est pas avec Dieu</a:t>
            </a:r>
          </a:p>
          <a:p>
            <a:endParaRPr lang="fr-FR" sz="1600" dirty="0">
              <a:solidFill>
                <a:schemeClr val="bg1"/>
              </a:solidFill>
              <a:highlight>
                <a:srgbClr val="0000CC"/>
              </a:highlight>
            </a:endParaRPr>
          </a:p>
          <a:p>
            <a:endParaRPr lang="fr-FR" sz="1700" dirty="0"/>
          </a:p>
          <a:p>
            <a:pPr lvl="1"/>
            <a:r>
              <a:rPr lang="fr-FR" dirty="0"/>
              <a:t>Je n’ai pas envie de prier</a:t>
            </a:r>
          </a:p>
          <a:p>
            <a:pPr lvl="1"/>
            <a:endParaRPr lang="fr-FR" sz="1600" dirty="0"/>
          </a:p>
          <a:p>
            <a:pPr lvl="1"/>
            <a:r>
              <a:rPr lang="fr-FR" dirty="0"/>
              <a:t>Quand je prie, je suis dans “l’aridité totale”, je suis dans la “sécheresse” totale, je suis “sec comme un coup de trique”</a:t>
            </a:r>
          </a:p>
          <a:p>
            <a:pPr lvl="1"/>
            <a:endParaRPr lang="fr-FR" sz="1600" dirty="0"/>
          </a:p>
          <a:p>
            <a:pPr lvl="1"/>
            <a:r>
              <a:rPr lang="fr-FR" dirty="0"/>
              <a:t>Ma prière est “nulle” ! Tellement nulle que sûrement elle ne sert à rien !</a:t>
            </a:r>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1908406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90445"/>
            <a:ext cx="12192000" cy="4957566"/>
          </a:xfrm>
        </p:spPr>
        <p:txBody>
          <a:bodyPr>
            <a:normAutofit/>
          </a:bodyPr>
          <a:lstStyle/>
          <a:p>
            <a:pPr lvl="1"/>
            <a:r>
              <a:rPr lang="fr-FR" dirty="0"/>
              <a:t>Je n’ai pas envie de prier</a:t>
            </a:r>
          </a:p>
          <a:p>
            <a:pPr lvl="1"/>
            <a:endParaRPr lang="fr-FR" dirty="0"/>
          </a:p>
          <a:p>
            <a:pPr lvl="2"/>
            <a:r>
              <a:rPr lang="fr-FR" dirty="0"/>
              <a:t>C’est "normal" </a:t>
            </a:r>
          </a:p>
          <a:p>
            <a:pPr lvl="3"/>
            <a:r>
              <a:rPr lang="fr-FR" dirty="0"/>
              <a:t>C’est plutôt "habituel"</a:t>
            </a:r>
          </a:p>
          <a:p>
            <a:pPr lvl="3"/>
            <a:r>
              <a:rPr lang="fr-FR" dirty="0"/>
              <a:t>C’est le cas de beaucoup (de la majorité ?) d’entre-nous</a:t>
            </a:r>
          </a:p>
          <a:p>
            <a:pPr lvl="3"/>
            <a:endParaRPr lang="fr-FR" dirty="0"/>
          </a:p>
          <a:p>
            <a:pPr lvl="2"/>
            <a:r>
              <a:rPr lang="fr-FR" dirty="0"/>
              <a:t>Pour beaucoup (la majorité ?) d’entre-nous, si pour prier l’on attend d’en avoir envie, on risque d’attendre longtemps… </a:t>
            </a:r>
          </a:p>
          <a:p>
            <a:pPr lvl="3"/>
            <a:r>
              <a:rPr lang="fr-FR" dirty="0"/>
              <a:t>De plus, moins on prie moins on a envie de prier</a:t>
            </a:r>
          </a:p>
          <a:p>
            <a:pPr lvl="3"/>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732884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04856"/>
            <a:ext cx="12192000" cy="5643155"/>
          </a:xfrm>
        </p:spPr>
        <p:txBody>
          <a:bodyPr>
            <a:normAutofit/>
          </a:bodyPr>
          <a:lstStyle/>
          <a:p>
            <a:pPr lvl="1"/>
            <a:r>
              <a:rPr lang="fr-FR" dirty="0"/>
              <a:t>Quand je prie, je suis dans “l’aridité totale”, je suis dans la “sécheresse” totale, je suis “sec comme un coup de trique”</a:t>
            </a:r>
          </a:p>
          <a:p>
            <a:pPr lvl="1"/>
            <a:endParaRPr lang="fr-FR" sz="300" dirty="0"/>
          </a:p>
          <a:p>
            <a:pPr lvl="2" eaLnBrk="0"/>
            <a:r>
              <a:rPr lang="fr-FR" dirty="0"/>
              <a:t>cela fait partie des épreuves classiques de la prière. C’est fréquent </a:t>
            </a:r>
          </a:p>
          <a:p>
            <a:pPr lvl="2" eaLnBrk="0"/>
            <a:endParaRPr lang="fr-FR" sz="300" dirty="0"/>
          </a:p>
          <a:p>
            <a:pPr lvl="3"/>
            <a:r>
              <a:rPr lang="fr-FR" dirty="0"/>
              <a:t>ce qui compte aux yeux de Dieu c’est la </a:t>
            </a:r>
            <a:r>
              <a:rPr lang="fr-FR" dirty="0">
                <a:highlight>
                  <a:srgbClr val="FFFF00"/>
                </a:highlight>
              </a:rPr>
              <a:t>persévérance</a:t>
            </a:r>
            <a:r>
              <a:rPr lang="fr-FR" dirty="0"/>
              <a:t> dans la prière ; que l’on soit dans la “sècheresse” ou pas </a:t>
            </a:r>
          </a:p>
          <a:p>
            <a:pPr lvl="3"/>
            <a:endParaRPr lang="fr-FR" sz="300" dirty="0"/>
          </a:p>
          <a:p>
            <a:pPr lvl="4"/>
            <a:r>
              <a:rPr lang="fr-FR" dirty="0"/>
              <a:t>prier —et persévérer à prier— est un combat</a:t>
            </a:r>
          </a:p>
          <a:p>
            <a:pPr lvl="4"/>
            <a:endParaRPr lang="fr-FR" sz="300" dirty="0"/>
          </a:p>
          <a:p>
            <a:pPr lvl="5"/>
            <a:r>
              <a:rPr lang="fr-FR" dirty="0"/>
              <a:t>les moines eux-mêmes (plus que quiconque ?) sont confrontés à ce combat</a:t>
            </a:r>
          </a:p>
          <a:p>
            <a:pPr lvl="2"/>
            <a:r>
              <a:rPr lang="fr-FR" sz="2800" dirty="0"/>
              <a:t>(voir aussi dans la partie "Compléments" de ce document, les vues sur "aridité/sécheresse/je ne sens rien/je ne ressens rien"</a:t>
            </a:r>
            <a:r>
              <a:rPr lang="fr-FR" dirty="0"/>
              <a:t>  </a:t>
            </a:r>
          </a:p>
          <a:p>
            <a:pPr lvl="3"/>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2015535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875373"/>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37920"/>
            <a:ext cx="12192000" cy="5710092"/>
          </a:xfrm>
        </p:spPr>
        <p:txBody>
          <a:bodyPr>
            <a:normAutofit fontScale="85000" lnSpcReduction="10000"/>
          </a:bodyPr>
          <a:lstStyle/>
          <a:p>
            <a:pPr lvl="1"/>
            <a:r>
              <a:rPr lang="fr-FR" dirty="0"/>
              <a:t>Ma prière est “nulle” ! Tellement nulle que sûrement elle ne sert à rien !</a:t>
            </a:r>
          </a:p>
          <a:p>
            <a:pPr lvl="2" eaLnBrk="0"/>
            <a:r>
              <a:rPr lang="fr-FR" dirty="0"/>
              <a:t>Dieu seul voit et sait</a:t>
            </a:r>
          </a:p>
          <a:p>
            <a:pPr lvl="2" eaLnBrk="0"/>
            <a:r>
              <a:rPr lang="fr-FR" dirty="0"/>
              <a:t>notre prière a toujours une immense valeur aux yeux de Dieu !</a:t>
            </a:r>
          </a:p>
          <a:p>
            <a:pPr lvl="3" eaLnBrk="0"/>
            <a:r>
              <a:rPr lang="fr-FR" dirty="0"/>
              <a:t>nous ne pouvons pas savoir nous-même quelle est la qualité de notre prière, et nous ne devons pas chercher à le savoir, en nous “auscultant”, en des introspections psychologiques pour “en avoir le coeur net”, etc. Nous ne pouvons pas évaluer notre prière et nous ne devons pas chercher à le faire</a:t>
            </a:r>
          </a:p>
          <a:p>
            <a:pPr lvl="4" eaLnBrk="0"/>
            <a:r>
              <a:rPr lang="fr-FR" dirty="0"/>
              <a:t>ne pas se regarder soi-même prier </a:t>
            </a:r>
          </a:p>
          <a:p>
            <a:pPr lvl="5" eaLnBrk="0"/>
            <a:r>
              <a:rPr lang="fr-FR" dirty="0"/>
              <a:t>c’est Dieu que nous devons nous efforcer de regarder (avant tout d’un regard intérieur) </a:t>
            </a:r>
          </a:p>
          <a:p>
            <a:pPr lvl="6" eaLnBrk="0"/>
            <a:r>
              <a:rPr lang="fr-FR" dirty="0"/>
              <a:t>d’autant que si l’on “se regarde soi-même prier” on peut notamment tomber dans un début de "maladie du scrupule"</a:t>
            </a:r>
          </a:p>
          <a:p>
            <a:pPr lvl="4" eaLnBrk="0"/>
            <a:r>
              <a:rPr lang="fr-FR" dirty="0"/>
              <a:t>pendant que nous prions, ne perdons pas notre temps à nous regarder nous : regardons-le, Lui !</a:t>
            </a:r>
          </a:p>
          <a:p>
            <a:pPr lvl="1"/>
            <a:endParaRPr lang="fr-FR" dirty="0"/>
          </a:p>
          <a:p>
            <a:pPr lvl="2" eaLnBrk="0"/>
            <a:endParaRPr lang="fr-FR" dirty="0"/>
          </a:p>
          <a:p>
            <a:pPr lvl="3"/>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9183987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844665"/>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273643"/>
            <a:ext cx="12192000" cy="4574368"/>
          </a:xfrm>
        </p:spPr>
        <p:txBody>
          <a:bodyPr>
            <a:normAutofit/>
          </a:bodyPr>
          <a:lstStyle/>
          <a:p>
            <a:pPr lvl="2" eaLnBrk="0"/>
            <a:r>
              <a:rPr lang="fr-FR" dirty="0"/>
              <a:t>si nous avons l’impression que notre prière est nulle et que nous persistons à prier, cela a une grande valeur aux yeux de Dieu</a:t>
            </a:r>
          </a:p>
          <a:p>
            <a:pPr lvl="2" eaLnBrk="0"/>
            <a:endParaRPr lang="fr-FR" sz="1600" dirty="0"/>
          </a:p>
          <a:p>
            <a:pPr lvl="3"/>
            <a:r>
              <a:rPr lang="fr-FR" dirty="0"/>
              <a:t>c’est notre persévérance dans la prière qui compte le plus aux yeux de Dieu</a:t>
            </a:r>
          </a:p>
          <a:p>
            <a:pPr lvl="3"/>
            <a:endParaRPr lang="fr-FR" sz="1600" dirty="0"/>
          </a:p>
          <a:p>
            <a:pPr marL="1499400" lvl="4" indent="0">
              <a:buNone/>
            </a:pPr>
            <a:endParaRPr lang="fr-FR" dirty="0"/>
          </a:p>
          <a:p>
            <a:pPr lvl="2"/>
            <a:endParaRPr lang="fr-FR" dirty="0"/>
          </a:p>
          <a:p>
            <a:pPr lvl="1"/>
            <a:endParaRPr lang="fr-FR" dirty="0"/>
          </a:p>
          <a:p>
            <a:pPr lvl="2" eaLnBrk="0"/>
            <a:endParaRPr lang="fr-FR" dirty="0"/>
          </a:p>
          <a:p>
            <a:pPr lvl="3"/>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5895031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844665"/>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30850"/>
            <a:ext cx="12192000" cy="5317162"/>
          </a:xfrm>
        </p:spPr>
        <p:txBody>
          <a:bodyPr>
            <a:normAutofit/>
          </a:bodyPr>
          <a:lstStyle/>
          <a:p>
            <a:pPr lvl="2"/>
            <a:r>
              <a:rPr lang="fr-FR" dirty="0"/>
              <a:t>Remarque : Certains d’entre-nous sont portés à la prière, ont envie de prier, sont "super-bien" pendant qu’ils prient</a:t>
            </a:r>
          </a:p>
          <a:p>
            <a:pPr lvl="3"/>
            <a:r>
              <a:rPr lang="fr-FR" dirty="0"/>
              <a:t>Dieu nous conduit différemment les uns des autres </a:t>
            </a:r>
          </a:p>
          <a:p>
            <a:pPr lvl="4"/>
            <a:r>
              <a:rPr lang="fr-FR" dirty="0"/>
              <a:t>Chacun de nous est aimé par Dieu de façon unique et c’est Lui qui sait ce qu’à chaque instant est le mieux pour chacun pour progresser vers la sainteté</a:t>
            </a:r>
          </a:p>
          <a:p>
            <a:pPr lvl="3"/>
            <a:r>
              <a:rPr lang="fr-FR" dirty="0"/>
              <a:t>Il se peut que par la suite, au moins par périodes, cela devienne plus difficile, voire que l’on soit dans l’aridité totale</a:t>
            </a:r>
          </a:p>
          <a:p>
            <a:pPr lvl="4"/>
            <a:r>
              <a:rPr lang="fr-FR" dirty="0"/>
              <a:t>C’est que Dieu sait que cela sera mieux comme cela à ce moment-là pour progresser vers la sainteté  </a:t>
            </a:r>
          </a:p>
          <a:p>
            <a:pPr lvl="2"/>
            <a:endParaRPr lang="fr-FR" dirty="0"/>
          </a:p>
          <a:p>
            <a:pPr lvl="1"/>
            <a:endParaRPr lang="fr-FR" dirty="0"/>
          </a:p>
          <a:p>
            <a:pPr lvl="2" eaLnBrk="0"/>
            <a:endParaRPr lang="fr-FR" dirty="0"/>
          </a:p>
          <a:p>
            <a:pPr lvl="3"/>
            <a:endParaRPr lang="fr-FR" sz="24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7891087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844665"/>
          </a:xfrm>
        </p:spPr>
        <p:txBody>
          <a:bodyPr>
            <a:normAutofit/>
          </a:bodyPr>
          <a:lstStyle/>
          <a:p>
            <a:r>
              <a:rPr lang="fr-FR" dirty="0"/>
              <a:t>Pourquoi prier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43865"/>
            <a:ext cx="12192000" cy="5204147"/>
          </a:xfrm>
        </p:spPr>
        <p:txBody>
          <a:bodyPr>
            <a:normAutofit/>
          </a:bodyPr>
          <a:lstStyle/>
          <a:p>
            <a:r>
              <a:rPr lang="fr-FR" dirty="0"/>
              <a:t>Temps à consacrer à la prière ?</a:t>
            </a:r>
          </a:p>
          <a:p>
            <a:pPr lvl="3"/>
            <a:r>
              <a:rPr lang="fr-FR" dirty="0"/>
              <a:t>prier vingt-quatre heures sur vingt-quatre, trois cent soixante-cinq jours an, en supposant ce cela soit possible, c’est parfait (c’est une façon de parler) </a:t>
            </a:r>
          </a:p>
          <a:p>
            <a:pPr lvl="3"/>
            <a:r>
              <a:rPr lang="fr-FR" dirty="0"/>
              <a:t>mais prier 5 à 10 minutes par jour c’est déjà infiniment mieux que rien </a:t>
            </a:r>
          </a:p>
          <a:p>
            <a:pPr lvl="2"/>
            <a:r>
              <a:rPr lang="fr-FR" dirty="0"/>
              <a:t>et entre ces 2 extrêmes, il y a de la place pour positionner ou faire varier (à la hausse bien sûr) notre “curseur” personnel de temps de prière quotidien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6341786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844665"/>
          </a:xfrm>
        </p:spPr>
        <p:txBody>
          <a:bodyPr>
            <a:normAutofit/>
          </a:bodyPr>
          <a:lstStyle/>
          <a:p>
            <a:r>
              <a:rPr lang="fr-FR" dirty="0"/>
              <a:t>La prière est toujours efficace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58930"/>
            <a:ext cx="12192000" cy="5389081"/>
          </a:xfrm>
        </p:spPr>
        <p:txBody>
          <a:bodyPr>
            <a:normAutofit/>
          </a:bodyPr>
          <a:lstStyle/>
          <a:p>
            <a:r>
              <a:rPr lang="fr-FR" dirty="0"/>
              <a:t>La prière est toujours efficace</a:t>
            </a:r>
          </a:p>
          <a:p>
            <a:pPr lvl="2" eaLnBrk="0"/>
            <a:r>
              <a:rPr lang="fr-FR" dirty="0"/>
              <a:t>même si les apparences sont parfois contraires</a:t>
            </a:r>
          </a:p>
          <a:p>
            <a:pPr lvl="2" eaLnBrk="0"/>
            <a:r>
              <a:rPr lang="fr-FR" dirty="0"/>
              <a:t>ou/et nous n’obtenons pas forcément ce que nous demandons</a:t>
            </a:r>
          </a:p>
          <a:p>
            <a:pPr lvl="3" eaLnBrk="0"/>
            <a:r>
              <a:rPr lang="fr-FR" dirty="0"/>
              <a:t>mais dans ce cas nous obtenons toujours quelque chose qui est bien mieux pour nous et pour les autres que ce que nous demandons, </a:t>
            </a:r>
          </a:p>
          <a:p>
            <a:pPr lvl="4" eaLnBrk="0"/>
            <a:r>
              <a:rPr lang="fr-FR" dirty="0"/>
              <a:t>même si nous ne voyons pas ce que c’est ou que nous n’en avons pas conscience.</a:t>
            </a:r>
          </a:p>
          <a:p>
            <a:r>
              <a:rPr lang="fr-FR" dirty="0"/>
              <a:t>La prière est </a:t>
            </a:r>
            <a:r>
              <a:rPr lang="fr-FR" dirty="0">
                <a:highlight>
                  <a:srgbClr val="FFFF00"/>
                </a:highlight>
              </a:rPr>
              <a:t>un regard intérieur “de connaissance et d’amour”</a:t>
            </a:r>
            <a:r>
              <a:rPr lang="fr-FR" dirty="0"/>
              <a:t> dirigé vers Dieu</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119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40393797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6"/>
            <a:ext cx="11952515" cy="951275"/>
          </a:xfrm>
        </p:spPr>
        <p:txBody>
          <a:bodyPr>
            <a:normAutofit fontScale="90000"/>
          </a:bodyPr>
          <a:lstStyle/>
          <a:p>
            <a:r>
              <a:rPr lang="fr-FR" dirty="0"/>
              <a:t>Lorsqu’on prie : Le problème des “distractions” et des nuisances”</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3721"/>
            <a:ext cx="12192000" cy="5584291"/>
          </a:xfrm>
        </p:spPr>
        <p:txBody>
          <a:bodyPr>
            <a:normAutofit lnSpcReduction="10000"/>
          </a:bodyPr>
          <a:lstStyle/>
          <a:p>
            <a:pPr lvl="3"/>
            <a:r>
              <a:rPr lang="fr-FR" dirty="0"/>
              <a:t>nous avons tous ce problème et nous l’aurons tout le temps (les moines aussi !)</a:t>
            </a:r>
          </a:p>
          <a:p>
            <a:r>
              <a:rPr lang="fr-FR" dirty="0"/>
              <a:t>Distractions (intérieures)</a:t>
            </a:r>
          </a:p>
          <a:p>
            <a:pPr lvl="2"/>
            <a:r>
              <a:rPr lang="fr-FR" dirty="0"/>
              <a:t>notre imagination fait que notre esprit est envahi de distractions </a:t>
            </a:r>
          </a:p>
          <a:p>
            <a:pPr lvl="3"/>
            <a:r>
              <a:rPr lang="fr-FR" dirty="0"/>
              <a:t>notre esprit peut être envahi de pensées, ou une pensée “prendre” tout notre esprit</a:t>
            </a:r>
          </a:p>
          <a:p>
            <a:pPr lvl="4"/>
            <a:r>
              <a:rPr lang="fr-FR" dirty="0"/>
              <a:t>ne pas se décourager, ni s’inquiéter, ni se culpabiliser</a:t>
            </a:r>
          </a:p>
          <a:p>
            <a:pPr lvl="5"/>
            <a:r>
              <a:rPr lang="fr-FR" dirty="0"/>
              <a:t>ainsi par exemple, pour la prière d’oraison, comme pour l’adoration, il ne faut pas chercher à combattre les distractions qui envahissent notre esprit, car de toute façon nous ne pourrons pas arriver à nous en débarrasser</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4135779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1"/>
            <a:ext cx="12192000" cy="5668503"/>
          </a:xfrm>
        </p:spPr>
        <p:txBody>
          <a:bodyPr>
            <a:normAutofit/>
          </a:bodyPr>
          <a:lstStyle/>
          <a:p>
            <a:pPr lvl="5"/>
            <a:r>
              <a:rPr lang="fr-FR" dirty="0"/>
              <a:t>mais en revanche, quand on commence à prier, et par la suite dans la prière, il ne faut pas lancer volontairement notre esprit dans des distractions, des pensées autres que Dieu, ni se complaire dans ces distractions/pensées quand elles arrivent involontairement —ce qui peut être fréquent durant notre temps de prière— </a:t>
            </a:r>
          </a:p>
          <a:p>
            <a:pPr lvl="5"/>
            <a:endParaRPr lang="fr-FR" sz="800" dirty="0"/>
          </a:p>
          <a:p>
            <a:pPr lvl="5"/>
            <a:r>
              <a:rPr lang="fr-FR" dirty="0"/>
              <a:t>et au cours de notre prière chaque fois que nous nous rendons compte que “l’on est ailleurs”, que malgré tout notre esprit est parti à divaguer sur une/des distraction(s), ou pensée(s) autre(s) que Dieu, il suffit alors de s’efforcer à se reconcentrer sur sa prière </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DD5DD3F-BEBC-490D-898D-E12C45C635BE}"/>
              </a:ext>
            </a:extLst>
          </p:cNvPr>
          <p:cNvSpPr>
            <a:spLocks noGrp="1"/>
          </p:cNvSpPr>
          <p:nvPr>
            <p:ph type="title"/>
          </p:nvPr>
        </p:nvSpPr>
        <p:spPr>
          <a:xfrm>
            <a:off x="119063" y="49213"/>
            <a:ext cx="11953875" cy="962006"/>
          </a:xfrm>
        </p:spPr>
        <p:txBody>
          <a:bodyPr>
            <a:normAutofit fontScale="90000"/>
          </a:bodyPr>
          <a:lstStyle/>
          <a:p>
            <a:r>
              <a:rPr lang="fr-FR" dirty="0"/>
              <a:t>Lorsqu’on prie : Le problème des “distractions” et des nuisances”</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7631302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1"/>
            <a:ext cx="12192000" cy="5668503"/>
          </a:xfrm>
        </p:spPr>
        <p:txBody>
          <a:bodyPr>
            <a:normAutofit fontScale="85000" lnSpcReduction="10000"/>
          </a:bodyPr>
          <a:lstStyle/>
          <a:p>
            <a:pPr lvl="6"/>
            <a:r>
              <a:rPr lang="fr-FR" dirty="0"/>
              <a:t>ainsi par exemple revenir à la présence de Dieu dans le Saint-Sacrement (pour l’adoration devant le Saint-Sacrement), ou à la présence de Dieu en nous (qui sommes temple de l’Esprit-Saint, et plus généralement : temple de la Trinité) pour la prière d’oraison. </a:t>
            </a:r>
          </a:p>
          <a:p>
            <a:pPr lvl="6"/>
            <a:r>
              <a:rPr lang="fr-FR" dirty="0"/>
              <a:t>ceci est vrai aussi pour les autres formes de prière. Par exemple pour la “prière vocale”, ou pour la lecture priante de l’Écriture Sainte. Car même si ce sont des formes de prière pour lesquelles il est peut-être plus facile de se concentrer, il n’empêche qu’il n’est pas rare que notre imagination parte sur autre chose que Dieu. Bien-entendu il faut éviter de partir volontairement sur autre chose que Dieu, mais quand cela arrive (involontairement), et cela peut être fréquent durant une “séance” de prière, il suffit de revenir à se concentrer sur ce que l’on est en train de dire/lire ou sur Dieu, sans forcément recommencer ce que “l’on a dit/lu en pensant à autre chose qu’à Dieu”</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DD5DD3F-BEBC-490D-898D-E12C45C635BE}"/>
              </a:ext>
            </a:extLst>
          </p:cNvPr>
          <p:cNvSpPr>
            <a:spLocks noGrp="1"/>
          </p:cNvSpPr>
          <p:nvPr>
            <p:ph type="title"/>
          </p:nvPr>
        </p:nvSpPr>
        <p:spPr>
          <a:xfrm>
            <a:off x="119063" y="49213"/>
            <a:ext cx="11953875" cy="962006"/>
          </a:xfrm>
        </p:spPr>
        <p:txBody>
          <a:bodyPr>
            <a:normAutofit fontScale="90000"/>
          </a:bodyPr>
          <a:lstStyle/>
          <a:p>
            <a:r>
              <a:rPr lang="fr-FR" dirty="0"/>
              <a:t>Lorsqu’on prie : Le problème des “distractions” et des nuisances”</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007913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93346"/>
            <a:ext cx="12192000" cy="4915468"/>
          </a:xfrm>
        </p:spPr>
        <p:txBody>
          <a:bodyPr>
            <a:normAutofit/>
          </a:bodyPr>
          <a:lstStyle/>
          <a:p>
            <a:pPr lvl="6"/>
            <a:r>
              <a:rPr lang="fr-FR" dirty="0"/>
              <a:t>autre exemple : Pour la messe, en particulier pour le Credo, on conseille de le réciter en le lisant à chaque fois sur un livre de messe au lieu de le réciter par coeur, parce quand on lit cela aide normalement à mieux se concentrer ; mais certains se concentrent peut-être mieux en récitant par coeur</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DD5DD3F-BEBC-490D-898D-E12C45C635BE}"/>
              </a:ext>
            </a:extLst>
          </p:cNvPr>
          <p:cNvSpPr>
            <a:spLocks noGrp="1"/>
          </p:cNvSpPr>
          <p:nvPr>
            <p:ph type="title"/>
          </p:nvPr>
        </p:nvSpPr>
        <p:spPr>
          <a:xfrm>
            <a:off x="119063" y="49213"/>
            <a:ext cx="11953875" cy="962006"/>
          </a:xfrm>
        </p:spPr>
        <p:txBody>
          <a:bodyPr>
            <a:normAutofit fontScale="90000"/>
          </a:bodyPr>
          <a:lstStyle/>
          <a:p>
            <a:r>
              <a:rPr lang="fr-FR" dirty="0"/>
              <a:t>Lorsqu’on prie : Le problème des “distractions” et des nuisances”</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3062053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41524"/>
            <a:ext cx="12192000" cy="5406487"/>
          </a:xfrm>
        </p:spPr>
        <p:txBody>
          <a:bodyPr>
            <a:normAutofit fontScale="85000" lnSpcReduction="20000"/>
          </a:bodyPr>
          <a:lstStyle/>
          <a:p>
            <a:r>
              <a:rPr lang="fr-FR" dirty="0"/>
              <a:t>Nuisances (extérieures)</a:t>
            </a:r>
          </a:p>
          <a:p>
            <a:pPr lvl="2"/>
            <a:r>
              <a:rPr lang="fr-FR" dirty="0"/>
              <a:t>"extérieures" à soi : bavardages de personnes autour de soi, cris, mouvements, bruits de la rue, etc.</a:t>
            </a:r>
          </a:p>
          <a:p>
            <a:pPr lvl="2"/>
            <a:r>
              <a:rPr lang="fr-FR" dirty="0"/>
              <a:t>contrairement aux distractions intérieures on peut, dans certains cas, lutter contre les nuisances extérieures</a:t>
            </a:r>
          </a:p>
          <a:p>
            <a:pPr lvl="3"/>
            <a:r>
              <a:rPr lang="fr-FR" dirty="0"/>
              <a:t>par exemple : chercher un endroit plus calme, mettre des boules “quies”, etc.</a:t>
            </a:r>
          </a:p>
          <a:p>
            <a:pPr lvl="2"/>
            <a:r>
              <a:rPr lang="fr-FR" dirty="0"/>
              <a:t>mais on peut très bien prier alors que l’on est assailli par des nuisances extérieures, comme on peut prier alors que l’on est assailli par les distractions intérieures : on peut prier en faisant comme dit plus haut pour le problème des distractions intérieures</a:t>
            </a:r>
          </a:p>
          <a:p>
            <a:pPr lvl="2"/>
            <a:r>
              <a:rPr lang="fr-FR" dirty="0"/>
              <a:t>en dehors de la prière communautaire, c’est bien de se mettre dans les endroits qui nous conviennent le mieux pour prier</a:t>
            </a:r>
          </a:p>
          <a:p>
            <a:pPr lvl="3"/>
            <a:r>
              <a:rPr lang="fr-FR" dirty="0"/>
              <a:t>mais il ne faut évidemment pas se priver de prier en complément de ces moments de tranquillité, et donc prier aussi au milieu des nuisances extérieures		</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9CE8F57-9982-41ED-98F7-5369D83D170F}"/>
              </a:ext>
            </a:extLst>
          </p:cNvPr>
          <p:cNvSpPr>
            <a:spLocks noGrp="1"/>
          </p:cNvSpPr>
          <p:nvPr>
            <p:ph type="title"/>
          </p:nvPr>
        </p:nvSpPr>
        <p:spPr>
          <a:xfrm>
            <a:off x="119063" y="49213"/>
            <a:ext cx="11953875" cy="1060450"/>
          </a:xfrm>
        </p:spPr>
        <p:txBody>
          <a:bodyPr>
            <a:normAutofit fontScale="90000"/>
          </a:bodyPr>
          <a:lstStyle/>
          <a:p>
            <a:r>
              <a:rPr lang="fr-FR" dirty="0"/>
              <a:t>Lorsqu’on prie : Le problème des “distractions” et des nuisances”</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8400281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607030"/>
          </a:xfrm>
        </p:spPr>
        <p:txBody>
          <a:bodyPr>
            <a:normAutofit/>
          </a:bodyPr>
          <a:lstStyle/>
          <a:p>
            <a:r>
              <a:rPr lang="fr-FR" sz="3600" dirty="0"/>
              <a:t>Les différentes formes de prière</a:t>
            </a:r>
            <a:endParaRPr lang="fr-FR" sz="28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63040"/>
            <a:ext cx="12192000" cy="5384971"/>
          </a:xfrm>
        </p:spPr>
        <p:txBody>
          <a:bodyPr>
            <a:normAutofit/>
          </a:bodyPr>
          <a:lstStyle/>
          <a:p>
            <a:pPr lvl="4"/>
            <a:r>
              <a:rPr lang="fr-FR" dirty="0"/>
              <a:t>prière vocale</a:t>
            </a:r>
          </a:p>
          <a:p>
            <a:pPr lvl="4"/>
            <a:endParaRPr lang="fr-FR" sz="1200" dirty="0"/>
          </a:p>
          <a:p>
            <a:pPr lvl="4"/>
            <a:r>
              <a:rPr lang="fr-FR" dirty="0"/>
              <a:t>prière jaculatoire</a:t>
            </a:r>
          </a:p>
          <a:p>
            <a:pPr lvl="4"/>
            <a:endParaRPr lang="fr-FR" sz="1200" dirty="0"/>
          </a:p>
          <a:p>
            <a:pPr lvl="4"/>
            <a:r>
              <a:rPr lang="fr-FR" dirty="0"/>
              <a:t>lectio divina</a:t>
            </a:r>
          </a:p>
          <a:p>
            <a:pPr lvl="4"/>
            <a:endParaRPr lang="fr-FR" sz="1200" dirty="0"/>
          </a:p>
          <a:p>
            <a:pPr lvl="4"/>
            <a:r>
              <a:rPr lang="fr-FR" dirty="0"/>
              <a:t>méditation</a:t>
            </a:r>
          </a:p>
          <a:p>
            <a:pPr lvl="4"/>
            <a:endParaRPr lang="fr-FR" sz="1200" dirty="0"/>
          </a:p>
          <a:p>
            <a:pPr lvl="4"/>
            <a:r>
              <a:rPr lang="fr-FR" dirty="0"/>
              <a:t>adoration</a:t>
            </a:r>
          </a:p>
          <a:p>
            <a:pPr lvl="4"/>
            <a:endParaRPr lang="fr-FR" sz="1200" dirty="0"/>
          </a:p>
          <a:p>
            <a:pPr lvl="4"/>
            <a:r>
              <a:rPr lang="fr-FR" dirty="0"/>
              <a:t>oraison</a:t>
            </a:r>
          </a:p>
          <a:p>
            <a:pPr lvl="4"/>
            <a:endParaRPr lang="fr-FR" sz="1200" dirty="0"/>
          </a:p>
          <a:p>
            <a:pPr lvl="4"/>
            <a:r>
              <a:rPr lang="fr-FR" dirty="0"/>
              <a:t>contemplation</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8582803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56678"/>
            <a:ext cx="12192000" cy="5191333"/>
          </a:xfrm>
        </p:spPr>
        <p:txBody>
          <a:bodyPr>
            <a:normAutofit/>
          </a:bodyPr>
          <a:lstStyle/>
          <a:p>
            <a:pPr lvl="2"/>
            <a:r>
              <a:rPr lang="fr-FR" dirty="0"/>
              <a:t>les quelques indications et précisions données ici c’est pour aider </a:t>
            </a:r>
          </a:p>
          <a:p>
            <a:pPr lvl="3"/>
            <a:r>
              <a:rPr lang="fr-FR" dirty="0"/>
              <a:t>mais le plus important c’est de prier</a:t>
            </a:r>
          </a:p>
          <a:p>
            <a:pPr lvl="4"/>
            <a:r>
              <a:rPr lang="fr-FR" dirty="0"/>
              <a:t>et il ne  s’agit surtout pas </a:t>
            </a:r>
          </a:p>
          <a:p>
            <a:pPr lvl="5"/>
            <a:r>
              <a:rPr lang="fr-FR" dirty="0"/>
              <a:t>de tomber dans le "légalisme" </a:t>
            </a:r>
          </a:p>
          <a:p>
            <a:pPr lvl="5"/>
            <a:r>
              <a:rPr lang="fr-FR" dirty="0"/>
              <a:t>et encore moins de se culpabiliser ou de se "censurer"</a:t>
            </a:r>
          </a:p>
          <a:p>
            <a:pPr lvl="6"/>
            <a:r>
              <a:rPr lang="fr-FR" dirty="0"/>
              <a:t>ainsi par exemple c’est très bien d’assurer une heure d’adoration en récitant le chapelet plutôt que de décider de ne pas assurer cette heure d’adoration parce qu’on a du mal à adorer</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2832FCFD-2BB8-4FED-AEC8-93CAEED6E462}"/>
              </a:ext>
            </a:extLst>
          </p:cNvPr>
          <p:cNvSpPr>
            <a:spLocks noGrp="1"/>
          </p:cNvSpPr>
          <p:nvPr>
            <p:ph type="title"/>
          </p:nvPr>
        </p:nvSpPr>
        <p:spPr>
          <a:xfrm>
            <a:off x="119063" y="49213"/>
            <a:ext cx="11953875" cy="66079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5002652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9882"/>
            <a:ext cx="12192000" cy="5728129"/>
          </a:xfrm>
        </p:spPr>
        <p:txBody>
          <a:bodyPr>
            <a:normAutofit/>
          </a:bodyPr>
          <a:lstStyle/>
          <a:p>
            <a:pPr lvl="4"/>
            <a:r>
              <a:rPr lang="fr-FR" dirty="0"/>
              <a:t>par exemple, pour la forme de prière qu’est l’adoration, dont la théorie est présentée ci-dessous</a:t>
            </a:r>
          </a:p>
          <a:p>
            <a:pPr lvl="5"/>
            <a:r>
              <a:rPr lang="fr-FR" dirty="0"/>
              <a:t>si notre pratique correspond à la théorie, c’est le mieux</a:t>
            </a:r>
          </a:p>
          <a:p>
            <a:pPr lvl="5"/>
            <a:r>
              <a:rPr lang="fr-FR" dirty="0"/>
              <a:t>mais il ne faut pas se culpabiliser ni être trop perfectionniste</a:t>
            </a:r>
          </a:p>
          <a:p>
            <a:pPr lvl="6"/>
            <a:r>
              <a:rPr lang="fr-FR" dirty="0"/>
              <a:t>car être devant le Saint-Sacrement exposé, si on le peut, c’est toujours très important, quelle que soit la forme de prière que l’on fasse devant le Saint-Sacrement : que ce soit de la méditation, ou de la prière vocale, ou de la lecture spirituelle, etc. Ceci est vrai aussi pour l’oraison, etc. </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1">
            <a:extLst>
              <a:ext uri="{FF2B5EF4-FFF2-40B4-BE49-F238E27FC236}">
                <a16:creationId xmlns:a16="http://schemas.microsoft.com/office/drawing/2014/main" id="{86B91435-FA6E-4A7C-A345-B43878B78A31}"/>
              </a:ext>
            </a:extLst>
          </p:cNvPr>
          <p:cNvSpPr>
            <a:spLocks noGrp="1"/>
          </p:cNvSpPr>
          <p:nvPr>
            <p:ph type="title"/>
          </p:nvPr>
        </p:nvSpPr>
        <p:spPr>
          <a:xfrm>
            <a:off x="119063" y="49213"/>
            <a:ext cx="11953875" cy="682307"/>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42417461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95313"/>
            <a:ext cx="12192000" cy="5352698"/>
          </a:xfrm>
        </p:spPr>
        <p:txBody>
          <a:bodyPr>
            <a:normAutofit/>
          </a:bodyPr>
          <a:lstStyle/>
          <a:p>
            <a:pPr lvl="6"/>
            <a:r>
              <a:rPr lang="fr-FR" dirty="0"/>
              <a:t>ainsi c’est très bien d’assurer une heure d’adoration en récitant le chapelet plutôt que de décider de ne pas assurer cette heure d’adoration parce qu’on a du mal à adorer</a:t>
            </a:r>
          </a:p>
          <a:p>
            <a:pPr lvl="4"/>
            <a:r>
              <a:rPr lang="fr-FR" dirty="0"/>
              <a:t>il ne s’agit pas non plus de se regarder soi-même prier</a:t>
            </a:r>
          </a:p>
          <a:p>
            <a:pPr lvl="5"/>
            <a:r>
              <a:rPr lang="fr-FR" dirty="0"/>
              <a:t>c’est Dieu que nous devons nous efforcer de regarder (avant tout d’un regard intérieur)</a:t>
            </a:r>
          </a:p>
          <a:p>
            <a:pPr lvl="6"/>
            <a:r>
              <a:rPr lang="fr-FR" dirty="0"/>
              <a:t>car si l’on “se regarde soi-même prier” on peut notamment tomber dans un début de maladie du scrupule </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4497EFE6-EF47-45AE-974A-EBD2892F8950}"/>
              </a:ext>
            </a:extLst>
          </p:cNvPr>
          <p:cNvSpPr>
            <a:spLocks noGrp="1"/>
          </p:cNvSpPr>
          <p:nvPr>
            <p:ph type="title"/>
          </p:nvPr>
        </p:nvSpPr>
        <p:spPr>
          <a:xfrm>
            <a:off x="119063" y="49214"/>
            <a:ext cx="11953875" cy="639276"/>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91465957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92885"/>
            <a:ext cx="12192000" cy="5955127"/>
          </a:xfrm>
        </p:spPr>
        <p:txBody>
          <a:bodyPr>
            <a:normAutofit/>
          </a:bodyPr>
          <a:lstStyle/>
          <a:p>
            <a:r>
              <a:rPr lang="fr-FR" dirty="0"/>
              <a:t>Prière vocale</a:t>
            </a:r>
          </a:p>
          <a:p>
            <a:pPr lvl="2"/>
            <a:r>
              <a:rPr lang="fr-FR" dirty="0"/>
              <a:t>on prie avec des paroles, soit à haute voix, soit en silence “dans sa tête”/“dans son coeur” </a:t>
            </a:r>
          </a:p>
          <a:p>
            <a:pPr lvl="3"/>
            <a:r>
              <a:rPr lang="fr-FR" dirty="0"/>
              <a:t>par exemple quand on récite le “Notre père”, que ce soit à haute voix ou en silence</a:t>
            </a:r>
          </a:p>
          <a:p>
            <a:r>
              <a:rPr lang="fr-FR" dirty="0"/>
              <a:t>Prière jaculatoire</a:t>
            </a:r>
          </a:p>
          <a:p>
            <a:pPr lvl="2"/>
            <a:r>
              <a:rPr lang="fr-FR" dirty="0"/>
              <a:t>une prière jaculatoire est une prière très courte </a:t>
            </a:r>
          </a:p>
          <a:p>
            <a:pPr lvl="3" eaLnBrk="0"/>
            <a:r>
              <a:rPr lang="fr-FR" dirty="0"/>
              <a:t>cela peut être un simple “regard intérieur” “de connaissance et d’amour” dirigé vers Dieu qui dure une fraction de seconde</a:t>
            </a:r>
          </a:p>
          <a:p>
            <a:pPr lvl="4"/>
            <a:r>
              <a:rPr lang="fr-FR" dirty="0"/>
              <a:t>un regard intérieur de connaissance cela peut être simplement : le fait de “savoir/se remémorer”, ne serait-ce qu’une fraction de seconde, que Dieu "existe" et "il m’aime"</a:t>
            </a:r>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129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439CD1F-20B3-4AFC-861A-C0293E0D9893}"/>
              </a:ext>
            </a:extLst>
          </p:cNvPr>
          <p:cNvSpPr>
            <a:spLocks noGrp="1"/>
          </p:cNvSpPr>
          <p:nvPr>
            <p:ph type="title"/>
          </p:nvPr>
        </p:nvSpPr>
        <p:spPr>
          <a:xfrm>
            <a:off x="119063" y="49213"/>
            <a:ext cx="11953875" cy="617761"/>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651450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92885"/>
            <a:ext cx="12192000" cy="5955127"/>
          </a:xfrm>
        </p:spPr>
        <p:txBody>
          <a:bodyPr>
            <a:normAutofit lnSpcReduction="10000"/>
          </a:bodyPr>
          <a:lstStyle/>
          <a:p>
            <a:pPr lvl="5"/>
            <a:r>
              <a:rPr lang="fr-FR" dirty="0"/>
              <a:t>avec en toile d’arrière fond ce que l’on a pu acquérir lors de nos études, méditations : le fait de savoir, de reconnaître, que Dieu est mon Créateur et mon Sauveur ; qu’il est à chaque instant, en cet instant, en train de me créer, de me faire exister, de m’aimer et de me sauver. Il peut y avoir tout ça dans le simple regard qui peut ne durer qu’une fraction de seconde.</a:t>
            </a:r>
          </a:p>
          <a:p>
            <a:pPr lvl="3"/>
            <a:r>
              <a:rPr lang="fr-FR" dirty="0"/>
              <a:t>cela peut être une très courte prière vocale, par exemple </a:t>
            </a:r>
          </a:p>
          <a:p>
            <a:pPr lvl="5"/>
            <a:r>
              <a:rPr lang="fr-FR" dirty="0"/>
              <a:t>“béni sois-tu Seigneur !” </a:t>
            </a:r>
          </a:p>
          <a:p>
            <a:pPr lvl="4"/>
            <a:r>
              <a:rPr lang="fr-FR" dirty="0"/>
              <a:t>ou une petite prière un peu plus longue, du type : </a:t>
            </a:r>
          </a:p>
          <a:p>
            <a:pPr lvl="5"/>
            <a:r>
              <a:rPr lang="fr-FR" dirty="0"/>
              <a:t>“Seigneur Jésus Christ, Fils du Dieu Vivant, aie pitié de moi, pécheur”</a:t>
            </a:r>
          </a:p>
          <a:p>
            <a:pPr lvl="6"/>
            <a:r>
              <a:rPr lang="fr-FR" dirty="0"/>
              <a:t>(très pratiquée en particulier par les “Pères du désert”)</a:t>
            </a:r>
          </a:p>
          <a:p>
            <a:pPr lvl="4"/>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A0C27DF-3098-4B0E-92C4-0676953FF58D}"/>
              </a:ext>
            </a:extLst>
          </p:cNvPr>
          <p:cNvSpPr>
            <a:spLocks noGrp="1"/>
          </p:cNvSpPr>
          <p:nvPr>
            <p:ph type="title"/>
          </p:nvPr>
        </p:nvSpPr>
        <p:spPr>
          <a:xfrm>
            <a:off x="119063" y="49213"/>
            <a:ext cx="11953875" cy="62851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1343714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1"/>
            <a:ext cx="12192000" cy="5707701"/>
          </a:xfrm>
        </p:spPr>
        <p:txBody>
          <a:bodyPr>
            <a:normAutofit/>
          </a:bodyPr>
          <a:lstStyle/>
          <a:p>
            <a:pPr lvl="3"/>
            <a:r>
              <a:rPr lang="fr-FR" dirty="0"/>
              <a:t>elle peut être pratiquée n’importe où et n’importe quand : quand on est seul, au milieu d’une foule, etc.</a:t>
            </a:r>
          </a:p>
          <a:p>
            <a:pPr lvl="3"/>
            <a:r>
              <a:rPr lang="fr-FR" dirty="0"/>
              <a:t>c’est le type de prière que l’on peut répéter un très grand nombre de fois dans chaque journée</a:t>
            </a:r>
          </a:p>
          <a:p>
            <a:pPr lvl="5"/>
            <a:r>
              <a:rPr lang="fr-FR" dirty="0"/>
              <a:t>par exemple à chaque fois que l’on tourne la page d’un livre que l’on est en train de lire</a:t>
            </a:r>
          </a:p>
          <a:p>
            <a:pPr lvl="6"/>
            <a:r>
              <a:rPr lang="fr-FR" dirty="0"/>
              <a:t>puisqu’elle peut ne durer qu’une fraction de seconde</a:t>
            </a:r>
          </a:p>
          <a:p>
            <a:r>
              <a:rPr lang="fr-FR" dirty="0"/>
              <a:t>Lectio divina</a:t>
            </a:r>
          </a:p>
          <a:p>
            <a:pPr lvl="2"/>
            <a:r>
              <a:rPr lang="fr-FR" dirty="0"/>
              <a:t>lecture priante de la Parole de Dieu </a:t>
            </a:r>
          </a:p>
          <a:p>
            <a:pPr lvl="2"/>
            <a:r>
              <a:rPr lang="fr-FR" dirty="0"/>
              <a:t>nous pouvons prier "simplement" en "ruminant" et "mastiquant" la Parole de Dieu</a:t>
            </a:r>
          </a:p>
          <a:p>
            <a:pPr lvl="4"/>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r>
              <a:rPr lang="fr-FR" dirty="0"/>
              <a:t>« </a:t>
            </a:r>
            <a:fld id="{E57ECC14-826B-42E9-A453-4280D060BAD6}" type="slidenum">
              <a:rPr lang="fr-FR" smtClean="0"/>
              <a:t>131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4CD66ACC-5D76-4112-B6C8-36FECB53920D}"/>
              </a:ext>
            </a:extLst>
          </p:cNvPr>
          <p:cNvSpPr>
            <a:spLocks noGrp="1"/>
          </p:cNvSpPr>
          <p:nvPr>
            <p:ph type="title"/>
          </p:nvPr>
        </p:nvSpPr>
        <p:spPr>
          <a:xfrm>
            <a:off x="119063" y="49213"/>
            <a:ext cx="11953875" cy="736095"/>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4457264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27416"/>
            <a:ext cx="12192000" cy="5820595"/>
          </a:xfrm>
        </p:spPr>
        <p:txBody>
          <a:bodyPr>
            <a:normAutofit fontScale="92500"/>
          </a:bodyPr>
          <a:lstStyle/>
          <a:p>
            <a:r>
              <a:rPr lang="fr-FR" sz="3800" dirty="0"/>
              <a:t>La méditation</a:t>
            </a:r>
          </a:p>
          <a:p>
            <a:endParaRPr lang="fr-FR" sz="1200" dirty="0"/>
          </a:p>
          <a:p>
            <a:pPr lvl="2"/>
            <a:r>
              <a:rPr lang="fr-FR" sz="3500" dirty="0"/>
              <a:t>on réfléchit sur Dieu, sur le contenu de notre foi qui nous révèle Dieu. Par exemple :</a:t>
            </a:r>
          </a:p>
          <a:p>
            <a:pPr lvl="3" eaLnBrk="0"/>
            <a:r>
              <a:rPr lang="fr-FR" sz="3500" dirty="0"/>
              <a:t>en lisant la Parole de Dieu, en particulier dans le Nouveau Testament, et en réfléchissant dessus</a:t>
            </a:r>
          </a:p>
          <a:p>
            <a:pPr lvl="3" eaLnBrk="0"/>
            <a:r>
              <a:rPr lang="fr-FR" sz="3500" dirty="0"/>
              <a:t>en s’aidant </a:t>
            </a:r>
          </a:p>
          <a:p>
            <a:pPr lvl="4" eaLnBrk="0"/>
            <a:r>
              <a:rPr lang="fr-FR" sz="3500" dirty="0"/>
              <a:t>de livres de théologiens et d’auteurs spirituels, à commencer par les écrits des docteurs de l’Église et d’autres saints </a:t>
            </a:r>
          </a:p>
          <a:p>
            <a:pPr lvl="5" eaLnBrk="0"/>
            <a:r>
              <a:rPr lang="fr-FR" sz="3500" dirty="0"/>
              <a:t>mais attention, en ce qui concerne les théologiens/auteurs, de choisir des personnes authentiquement catholiques </a:t>
            </a:r>
          </a:p>
          <a:p>
            <a:pPr lvl="6" eaLnBrk="0"/>
            <a:r>
              <a:rPr lang="fr-FR" sz="3500" dirty="0"/>
              <a:t>pour cela il ne suffit pas qu’ils se prétendent catholiques</a:t>
            </a:r>
          </a:p>
          <a:p>
            <a:pPr lvl="4" eaLnBrk="0"/>
            <a:endParaRPr lang="fr-FR" sz="3500"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58740A51-1EBD-4920-99D2-DD4EC4A9E56D}"/>
              </a:ext>
            </a:extLst>
          </p:cNvPr>
          <p:cNvSpPr>
            <a:spLocks noGrp="1"/>
          </p:cNvSpPr>
          <p:nvPr>
            <p:ph type="title"/>
          </p:nvPr>
        </p:nvSpPr>
        <p:spPr>
          <a:xfrm>
            <a:off x="119063" y="49213"/>
            <a:ext cx="11953875" cy="693065"/>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2324188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49101"/>
            <a:ext cx="12192000" cy="5298910"/>
          </a:xfrm>
        </p:spPr>
        <p:txBody>
          <a:bodyPr>
            <a:normAutofit/>
          </a:bodyPr>
          <a:lstStyle/>
          <a:p>
            <a:pPr lvl="4" eaLnBrk="0"/>
            <a:r>
              <a:rPr lang="fr-FR" dirty="0"/>
              <a:t>des enseignements théologiques et spirituels des Papes</a:t>
            </a:r>
          </a:p>
          <a:p>
            <a:pPr lvl="5" eaLnBrk="0"/>
            <a:r>
              <a:rPr lang="fr-FR" dirty="0">
                <a:latin typeface="Arial Narrow" panose="020B0606020202030204" pitchFamily="34" charset="0"/>
                <a:ea typeface="Calibri" panose="020F0502020204030204" pitchFamily="34" charset="0"/>
                <a:cs typeface="Arial" panose="020B0604020202020204" pitchFamily="34" charset="0"/>
              </a:rPr>
              <a:t>i</a:t>
            </a:r>
            <a:r>
              <a:rPr lang="fr-FR" dirty="0">
                <a:effectLst/>
                <a:latin typeface="Arial Narrow" panose="020B0606020202030204" pitchFamily="34" charset="0"/>
                <a:ea typeface="Calibri" panose="020F0502020204030204" pitchFamily="34" charset="0"/>
                <a:cs typeface="Arial" panose="020B0604020202020204" pitchFamily="34" charset="0"/>
              </a:rPr>
              <a:t>l y a les livres, mais aussi </a:t>
            </a:r>
          </a:p>
          <a:p>
            <a:pPr lvl="6" eaLnBrk="0"/>
            <a:r>
              <a:rPr lang="fr-FR" dirty="0">
                <a:effectLst/>
                <a:latin typeface="Arial Narrow" panose="020B0606020202030204" pitchFamily="34" charset="0"/>
                <a:ea typeface="Calibri" panose="020F0502020204030204" pitchFamily="34" charset="0"/>
                <a:cs typeface="Arial" panose="020B0604020202020204" pitchFamily="34" charset="0"/>
              </a:rPr>
              <a:t>le site internet ZENIT : </a:t>
            </a:r>
            <a:r>
              <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hlinkClick r:id="rId2"/>
              </a:rPr>
              <a:t>https://fr.zenit.org/</a:t>
            </a:r>
            <a:endPar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endParaRPr>
          </a:p>
          <a:p>
            <a:pPr lvl="6" eaLnBrk="0"/>
            <a:r>
              <a:rPr lang="fr-FR" dirty="0">
                <a:effectLst/>
                <a:latin typeface="Arial Narrow" panose="020B0606020202030204" pitchFamily="34" charset="0"/>
                <a:ea typeface="Calibri" panose="020F0502020204030204" pitchFamily="34" charset="0"/>
                <a:cs typeface="Arial" panose="020B0604020202020204" pitchFamily="34" charset="0"/>
              </a:rPr>
              <a:t>le site internet du VATICAN : </a:t>
            </a:r>
            <a:r>
              <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hlinkClick r:id="rId3"/>
              </a:rPr>
              <a:t>http://w2.vatican.va/content/vatican/fr.html</a:t>
            </a:r>
            <a:endPar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endParaRPr>
          </a:p>
          <a:p>
            <a:pPr lvl="6" eaLnBrk="0"/>
            <a:r>
              <a:rPr lang="fr-FR" dirty="0">
                <a:effectLst/>
                <a:latin typeface="Arial Narrow" panose="020B0606020202030204" pitchFamily="34" charset="0"/>
                <a:ea typeface="Calibri" panose="020F0502020204030204" pitchFamily="34" charset="0"/>
                <a:cs typeface="Arial" panose="020B0604020202020204" pitchFamily="34" charset="0"/>
              </a:rPr>
              <a:t>le site internet ALETEIA : </a:t>
            </a:r>
            <a:r>
              <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hlinkClick r:id="rId4"/>
              </a:rPr>
              <a:t>https://fr.aleteia.org/</a:t>
            </a:r>
            <a:endParaRPr lang="fr-FR" u="sng" dirty="0">
              <a:solidFill>
                <a:srgbClr val="0000FF"/>
              </a:solidFill>
              <a:effectLst/>
              <a:latin typeface="Arial Narrow" panose="020B0606020202030204" pitchFamily="34" charset="0"/>
              <a:ea typeface="Calibri" panose="020F0502020204030204" pitchFamily="34" charset="0"/>
              <a:cs typeface="Arial" panose="020B0604020202020204" pitchFamily="34" charset="0"/>
            </a:endParaRPr>
          </a:p>
          <a:p>
            <a:pPr lvl="6" eaLnBrk="0"/>
            <a:r>
              <a:rPr lang="fr-FR" dirty="0">
                <a:effectLst/>
                <a:latin typeface="Arial Narrow" panose="020B0606020202030204" pitchFamily="34" charset="0"/>
                <a:ea typeface="Calibri" panose="020F0502020204030204" pitchFamily="34" charset="0"/>
                <a:cs typeface="Arial" panose="020B0604020202020204" pitchFamily="34" charset="0"/>
              </a:rPr>
              <a:t>et d’autres (mais attention : il faut toujours s’assurer de la fiabilité, au plan de la fidélité au Magistère de l’Église catholique, du/des sites auxquels on accède)</a:t>
            </a:r>
            <a:r>
              <a:rPr lang="fr-FR" dirty="0"/>
              <a:t> </a:t>
            </a:r>
          </a:p>
          <a:p>
            <a:pPr lvl="4" eaLnBrk="0"/>
            <a:endParaRPr lang="fr-FR" sz="3000" dirty="0"/>
          </a:p>
          <a:p>
            <a:pPr lvl="2" eaLnBrk="0"/>
            <a:endParaRPr lang="fr-FR" sz="3000"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F469632D-8E4B-43CB-930F-A32F9D686FA1}"/>
              </a:ext>
            </a:extLst>
          </p:cNvPr>
          <p:cNvSpPr>
            <a:spLocks noGrp="1"/>
          </p:cNvSpPr>
          <p:nvPr>
            <p:ph type="title"/>
          </p:nvPr>
        </p:nvSpPr>
        <p:spPr>
          <a:xfrm>
            <a:off x="119063" y="49213"/>
            <a:ext cx="11953875" cy="67154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8846117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98494"/>
            <a:ext cx="12192000" cy="5449518"/>
          </a:xfrm>
        </p:spPr>
        <p:txBody>
          <a:bodyPr>
            <a:normAutofit/>
          </a:bodyPr>
          <a:lstStyle/>
          <a:p>
            <a:pPr lvl="2" eaLnBrk="0"/>
            <a:r>
              <a:rPr lang="fr-FR" sz="3000" dirty="0"/>
              <a:t>quand on médite les mystères du rosaire, ou du chemin de croix</a:t>
            </a:r>
          </a:p>
          <a:p>
            <a:pPr lvl="3"/>
            <a:r>
              <a:rPr lang="fr-FR" sz="3000" dirty="0"/>
              <a:t>il est fondamental de méditer de plus en plus souvent, et de plus en plus profond, les mystères de la vie de Jésus, et en particulier les souffrances on ne peut plus fortes, on ne peut plus extrêmes, on ne peut plus “limites”, de sa passion et de sa mort sur la croix, qu’il a offertes par amour pour le Père et par amour pour chacun de nous </a:t>
            </a:r>
          </a:p>
          <a:p>
            <a:pPr lvl="4"/>
            <a:r>
              <a:rPr lang="fr-FR" sz="3000" dirty="0"/>
              <a:t>cela nous montre en particulier combien il a aimé, et combien il aime, chacun de nous, en souffrant et offrant par amour tout cela pour que nous puissions être sauvé si nous acceptons d’être sauvé</a:t>
            </a:r>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F469632D-8E4B-43CB-930F-A32F9D686FA1}"/>
              </a:ext>
            </a:extLst>
          </p:cNvPr>
          <p:cNvSpPr>
            <a:spLocks noGrp="1"/>
          </p:cNvSpPr>
          <p:nvPr>
            <p:ph type="title"/>
          </p:nvPr>
        </p:nvSpPr>
        <p:spPr>
          <a:xfrm>
            <a:off x="119063" y="49213"/>
            <a:ext cx="11953875" cy="67154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147842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9882"/>
            <a:ext cx="12192000" cy="5728129"/>
          </a:xfrm>
        </p:spPr>
        <p:txBody>
          <a:bodyPr>
            <a:normAutofit/>
          </a:bodyPr>
          <a:lstStyle/>
          <a:p>
            <a:r>
              <a:rPr lang="fr-FR" sz="3800" dirty="0"/>
              <a:t>L’adoration</a:t>
            </a:r>
          </a:p>
          <a:p>
            <a:pPr lvl="2"/>
            <a:r>
              <a:rPr lang="fr-FR" dirty="0"/>
              <a:t>l’adoration c’est l’attitude intérieure de </a:t>
            </a:r>
            <a:r>
              <a:rPr lang="fr-FR" dirty="0">
                <a:solidFill>
                  <a:schemeClr val="bg1"/>
                </a:solidFill>
                <a:highlight>
                  <a:srgbClr val="30BE30"/>
                </a:highlight>
              </a:rPr>
              <a:t>la créature</a:t>
            </a:r>
            <a:r>
              <a:rPr lang="fr-FR" dirty="0">
                <a:solidFill>
                  <a:schemeClr val="bg1"/>
                </a:solidFill>
              </a:rPr>
              <a:t> </a:t>
            </a:r>
            <a:r>
              <a:rPr lang="fr-FR" dirty="0"/>
              <a:t>qui s’ouvre à la présence de son Créateur, du Créateur</a:t>
            </a:r>
          </a:p>
          <a:p>
            <a:pPr lvl="4"/>
            <a:r>
              <a:rPr lang="fr-FR" dirty="0"/>
              <a:t>(le Créateur, lui, est toujours présent à chacune de ses créatures)</a:t>
            </a:r>
          </a:p>
          <a:p>
            <a:pPr lvl="3" eaLnBrk="0"/>
            <a:r>
              <a:rPr lang="fr-FR" dirty="0"/>
              <a:t>l’adoration est une attitude intérieure naturelle et possible pour toute créature intelligente (ange, être humain). </a:t>
            </a:r>
            <a:r>
              <a:rPr lang="fr-FR" dirty="0">
                <a:solidFill>
                  <a:schemeClr val="bg1"/>
                </a:solidFill>
                <a:highlight>
                  <a:srgbClr val="000000"/>
                </a:highlight>
              </a:rPr>
              <a:t>Pas besoin “d’avoir” une religion pour cela</a:t>
            </a:r>
          </a:p>
          <a:p>
            <a:pPr lvl="2" eaLnBrk="0"/>
            <a:r>
              <a:rPr lang="fr-FR" dirty="0"/>
              <a:t>pour le catholique s’ajoute à cette attitude le fait de connaître et de reconnaître qu’il est infiniment aimé de Dieu et sauvé par Jésus</a:t>
            </a:r>
          </a:p>
          <a:p>
            <a:pPr lvl="2"/>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49AC13BF-535A-4551-B914-9B675761F285}"/>
              </a:ext>
            </a:extLst>
          </p:cNvPr>
          <p:cNvSpPr>
            <a:spLocks noGrp="1"/>
          </p:cNvSpPr>
          <p:nvPr>
            <p:ph type="title"/>
          </p:nvPr>
        </p:nvSpPr>
        <p:spPr>
          <a:xfrm>
            <a:off x="119063" y="49213"/>
            <a:ext cx="11953875" cy="66079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319945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04818"/>
            <a:ext cx="12192000" cy="5543193"/>
          </a:xfrm>
        </p:spPr>
        <p:txBody>
          <a:bodyPr>
            <a:normAutofit/>
          </a:bodyPr>
          <a:lstStyle/>
          <a:p>
            <a:pPr lvl="3" eaLnBrk="0"/>
            <a:r>
              <a:rPr lang="fr-FR" dirty="0"/>
              <a:t>pour le catholique cette dimension de l’adoration est encore mieux que la première </a:t>
            </a:r>
          </a:p>
          <a:p>
            <a:pPr lvl="4" eaLnBrk="0"/>
            <a:r>
              <a:rPr lang="fr-FR" dirty="0"/>
              <a:t>mais elle ne supprime pas pour autant la dimension “adoration de la créature pour son Créateur”</a:t>
            </a:r>
          </a:p>
          <a:p>
            <a:pPr lvl="2"/>
            <a:r>
              <a:rPr lang="fr-FR" dirty="0"/>
              <a:t>c’est important et apaisant pour soi de se savoir “dans les mains de Dieu” ; et Dieu aime qu’on le sache, qu’on le reconnaisse et qu’on le remercie </a:t>
            </a:r>
          </a:p>
          <a:p>
            <a:pPr lvl="3"/>
            <a:r>
              <a:rPr lang="fr-FR" dirty="0"/>
              <a:t>l’adoration aide aussi, si l’on est fragile au plan psychologique et mental, à “se reconstruire / construire” au plan humain </a:t>
            </a:r>
          </a:p>
          <a:p>
            <a:pPr lvl="4"/>
            <a:r>
              <a:rPr lang="fr-FR" dirty="0"/>
              <a:t>mais c’est le cas de toute prière ; alors l’adoration plus que les autres ? peut-être bien</a:t>
            </a:r>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0807ECB-3C59-406B-B2A6-A54E74BCEF1C}"/>
              </a:ext>
            </a:extLst>
          </p:cNvPr>
          <p:cNvSpPr>
            <a:spLocks noGrp="1"/>
          </p:cNvSpPr>
          <p:nvPr>
            <p:ph type="title"/>
          </p:nvPr>
        </p:nvSpPr>
        <p:spPr>
          <a:xfrm>
            <a:off x="119063" y="49213"/>
            <a:ext cx="11953875" cy="66079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6816847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1219"/>
            <a:ext cx="12192000" cy="5797568"/>
          </a:xfrm>
        </p:spPr>
        <p:txBody>
          <a:bodyPr>
            <a:normAutofit fontScale="85000" lnSpcReduction="20000"/>
          </a:bodyPr>
          <a:lstStyle/>
          <a:p>
            <a:pPr lvl="2"/>
            <a:r>
              <a:rPr lang="fr-FR" dirty="0"/>
              <a:t>l’adoration est une forme de prière silencieuse. Ce n’est ni la prière vocale, ni la méditation, ni la lecture spirituelle, etc.</a:t>
            </a:r>
          </a:p>
          <a:p>
            <a:pPr lvl="3"/>
            <a:r>
              <a:rPr lang="fr-FR" dirty="0"/>
              <a:t>un des paroissiens du saint Curé d’Ars passait tous les jours à l’église et y restait quelques instants pour regarder fixement le tabernacle. Voici la belle réponse que fit ce paroissien au Curé d’Ars qui lui demandait ce qu’il faisait : « Je l’avise et il m’avise », ce qui se traduit à peu près par : « je le regarde et il me regarde » . Dans l’adoration, ce que nous regardons :</a:t>
            </a:r>
          </a:p>
          <a:p>
            <a:pPr lvl="4"/>
            <a:r>
              <a:rPr lang="fr-FR" dirty="0"/>
              <a:t>Dieu est notre Créateur (il nous crée à chaque instant), </a:t>
            </a:r>
          </a:p>
          <a:p>
            <a:pPr lvl="4"/>
            <a:r>
              <a:rPr lang="fr-FR" dirty="0"/>
              <a:t>et Dieu est notre Sauveur</a:t>
            </a:r>
          </a:p>
          <a:p>
            <a:pPr lvl="5"/>
            <a:r>
              <a:rPr lang="fr-FR" dirty="0"/>
              <a:t> il nous sauvera —“définitivement”— à notre mort, si nous l’acceptons</a:t>
            </a:r>
          </a:p>
          <a:p>
            <a:pPr lvl="5"/>
            <a:r>
              <a:rPr lang="fr-FR" dirty="0"/>
              <a:t>d’ici là, d’une certaine façon, il nous sauve à chaque instant</a:t>
            </a:r>
          </a:p>
          <a:p>
            <a:pPr lvl="6"/>
            <a:r>
              <a:rPr lang="fr-FR" dirty="0"/>
              <a:t>en particulier parce que s’il laissait totalement faire le Diable et les autres démons, ils haïssent tellement les hommes et l’univers matériel que probablement ils nous feraient exploser et feraient exploser l’univers immédiatement, ou l’on serait dans un “mal-être” et un “mal-vivre” bien plus horribles que les pires souffrances que l’on peut connaître sur Terre</a:t>
            </a:r>
          </a:p>
          <a:p>
            <a:pPr lvl="4"/>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9B0D50C-F961-4A7C-B1A4-3F4C63DEC336}"/>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96901246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80159"/>
            <a:ext cx="12192000" cy="5528627"/>
          </a:xfrm>
        </p:spPr>
        <p:txBody>
          <a:bodyPr>
            <a:normAutofit fontScale="92500" lnSpcReduction="20000"/>
          </a:bodyPr>
          <a:lstStyle/>
          <a:p>
            <a:pPr lvl="3"/>
            <a:r>
              <a:rPr lang="fr-FR" dirty="0"/>
              <a:t>la prière d’adoration : c’est m’exposer à Dieu pour être sanctifié par lui, “comme” je m’expose au soleil pour bronzer</a:t>
            </a:r>
          </a:p>
          <a:p>
            <a:pPr lvl="3"/>
            <a:endParaRPr lang="fr-FR" sz="1500" dirty="0"/>
          </a:p>
          <a:p>
            <a:pPr lvl="3"/>
            <a:r>
              <a:rPr lang="fr-FR" dirty="0"/>
              <a:t>l’adoration c’est : </a:t>
            </a:r>
            <a:r>
              <a:rPr lang="fr-FR" dirty="0">
                <a:solidFill>
                  <a:schemeClr val="bg1"/>
                </a:solidFill>
                <a:highlight>
                  <a:srgbClr val="000000"/>
                </a:highlight>
              </a:rPr>
              <a:t>“brûler du temps pour Dieu”</a:t>
            </a:r>
          </a:p>
          <a:p>
            <a:pPr lvl="4"/>
            <a:endParaRPr lang="fr-FR" sz="900" dirty="0"/>
          </a:p>
          <a:p>
            <a:pPr lvl="4"/>
            <a:r>
              <a:rPr lang="fr-FR" dirty="0"/>
              <a:t>ainsi, quand on est devant le Saint-Sacrement exposé</a:t>
            </a:r>
          </a:p>
          <a:p>
            <a:pPr lvl="5"/>
            <a:r>
              <a:rPr lang="fr-FR" dirty="0"/>
              <a:t>l’on est alors un peu comme une bougie allumée devant Dieu, sauf qu’en plus de la bougie, nous, nous sommes conscients que c’est Dieu qui est exposé, qui est là réellement présent dans le Saint-Sacrement, et que c’est Lui notre Créateur et notre Sauveur</a:t>
            </a:r>
          </a:p>
          <a:p>
            <a:pPr lvl="5"/>
            <a:r>
              <a:rPr lang="fr-FR" dirty="0"/>
              <a:t>on peut par exemple s’aider aussi de l’image suivante : je suis dans une maison, Dieu est le soleil à l’extérieur de la maison, et j’ouvre les volets pour que le soleil puisse entrer par les fenêtres : le soleil c’est le Saint-Sacrement, c’est Dieu, et je suis devant lui, et il me sanctifie</a:t>
            </a:r>
          </a:p>
          <a:p>
            <a:pPr lvl="4"/>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9B0D50C-F961-4A7C-B1A4-3F4C63DEC336}"/>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46296828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6371"/>
            <a:ext cx="12192000" cy="5582415"/>
          </a:xfrm>
        </p:spPr>
        <p:txBody>
          <a:bodyPr>
            <a:normAutofit fontScale="85000" lnSpcReduction="20000"/>
          </a:bodyPr>
          <a:lstStyle/>
          <a:p>
            <a:pPr lvl="6"/>
            <a:r>
              <a:rPr lang="fr-FR" dirty="0"/>
              <a:t>ce que nous avons de plus précieux dans notre vie, au plan “bien matériel”, c’est finalement notre temps ; on s’en rend un peu compte par exemple quand on dit : “là, je suis en train de perdre mon temps !” (ce qui nous agace au plus haut point même lorsqu’on a “du temps à revendre”)</a:t>
            </a:r>
          </a:p>
          <a:p>
            <a:pPr lvl="6"/>
            <a:endParaRPr lang="fr-FR" sz="900" dirty="0"/>
          </a:p>
          <a:p>
            <a:pPr lvl="6"/>
            <a:r>
              <a:rPr lang="fr-FR" dirty="0"/>
              <a:t>“Brûler du temps pour Dieu”, cela s’applique aussi aux autres formes de prière, en particulier dans l’oraison, par exemple si l’on est dans une terrible “sécheresse”, dans une terrible “aridité”. Par exemple, quelle que soit la forme de prière, si l’on est comme empêché de prier, ou/et que l’on est comme (faussement) sûr que notre prière est si nulle que nous pensons qu’elle ne sert à rien, que c’est du temps perdu. Dans tous les cas il est toujours possible d’au moins “brûler du temps pour Dieu”, ce qui est une prière très méritoire, en particulier quand on se trouve dans un de ces cas “limites” où l’on a plus que du mal à prier. La persévérance dans la prière a une valeur immense</a:t>
            </a:r>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139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9B0D50C-F961-4A7C-B1A4-3F4C63DEC336}"/>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55347517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6371"/>
            <a:ext cx="12192000" cy="5582415"/>
          </a:xfrm>
        </p:spPr>
        <p:txBody>
          <a:bodyPr>
            <a:normAutofit fontScale="92500" lnSpcReduction="20000"/>
          </a:bodyPr>
          <a:lstStyle/>
          <a:p>
            <a:pPr lvl="3"/>
            <a:r>
              <a:rPr lang="fr-FR" dirty="0"/>
              <a:t>quand des temps d’adoration sont proposés/organisés dans les communautés/groupes auxquels nous sommes “liés” : même si l’on n’arrive pas soi-même à adorer selon la “théorie” qui est présentée ici, il est très important, si on a la disponibilité pour le faire, d’y apporter sa contribution : il vaut incomparablement mieux, durant son temps d’adoration, adorer comme on peut (par exemple : lecture priante de la Bible —en particulier du Nouveau Testament—, utiliser un livret de prières, réciter le chapelet, s’aider d’une lecture spirituelle, etc.) plutôt que de ne pas y contribuer/participer et que ces temps d’adoration ne puissent pas se mettre en place et durer dans le temps</a:t>
            </a:r>
          </a:p>
          <a:p>
            <a:pPr lvl="4"/>
            <a:r>
              <a:rPr lang="fr-FR" dirty="0"/>
              <a:t>ce qui est vrai pour les temps d’adoration est, de façon analogue, évidemment vrai pour tout autre type de temps de prière qui peut être est proposé/organisé dans les communautés/groupes auxquels nous sommes “liés”</a:t>
            </a:r>
          </a:p>
          <a:p>
            <a:pPr lvl="6"/>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9B0D50C-F961-4A7C-B1A4-3F4C63DEC336}"/>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777877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14400"/>
            <a:ext cx="12192000" cy="5894386"/>
          </a:xfrm>
        </p:spPr>
        <p:txBody>
          <a:bodyPr>
            <a:normAutofit fontScale="77500" lnSpcReduction="20000"/>
          </a:bodyPr>
          <a:lstStyle/>
          <a:p>
            <a:pPr lvl="3"/>
            <a:r>
              <a:rPr lang="fr-FR" dirty="0"/>
              <a:t>quand on parle d’adoration, il s’agit le plus souvent d’adoration devant le Saint-Sacrement exposé, et c’est grand de le faire </a:t>
            </a:r>
          </a:p>
          <a:p>
            <a:pPr lvl="4"/>
            <a:r>
              <a:rPr lang="fr-FR" dirty="0"/>
              <a:t>mais l’on peut adorer aussi devant le tabernacle, ou chez soi, etc.</a:t>
            </a:r>
          </a:p>
          <a:p>
            <a:pPr lvl="4"/>
            <a:r>
              <a:rPr lang="fr-FR" dirty="0"/>
              <a:t>on peut aussi accomplir plusieurs actes d’adoration par jour, où que l’on se trouve ; par exemple, le Père Marie-Dominique PHILIPPE recommandait de faire 7 petits actes intérieurs d’adoration par jour</a:t>
            </a:r>
          </a:p>
          <a:p>
            <a:pPr lvl="5"/>
            <a:r>
              <a:rPr lang="fr-FR" dirty="0"/>
              <a:t>“7 petits”, c’est-à-dire : “courts”, ne serait-ce par exemple que de quelques secondes</a:t>
            </a:r>
          </a:p>
          <a:p>
            <a:pPr lvl="6"/>
            <a:r>
              <a:rPr lang="fr-FR" dirty="0"/>
              <a:t>c’est grâce à cela par exemple que dans un monastère les moines ont rapidement retrouvé un grand zèle pour la prière, alors que cela s’était un peu attiédi au point qu’ils étaient auparavant devenus plus zélés pour le travail manuel que pour la prière </a:t>
            </a:r>
          </a:p>
          <a:p>
            <a:pPr lvl="5"/>
            <a:r>
              <a:rPr lang="fr-FR" dirty="0"/>
              <a:t>“actes intérieurs” : des actes qui ne se voient pas de l’extérieur</a:t>
            </a:r>
          </a:p>
          <a:p>
            <a:pPr lvl="6"/>
            <a:r>
              <a:rPr lang="fr-FR" dirty="0"/>
              <a:t>il n’est évidemment pas nécessaire par exemple de se prosterner par terre si l’on est dans le métro à Paris, ni de faire un geste quelconque : Il s’agit d’ "actes intérieurs" d’adoration </a:t>
            </a:r>
          </a:p>
          <a:p>
            <a:pPr lvl="6"/>
            <a:r>
              <a:rPr lang="fr-FR" dirty="0"/>
              <a:t>en revanche, si par exemple l’on est chez soi, il n’est surtout pas interdit d’accompagner cet acte intérieur d’adoration ne serait-ce que d’un petit geste</a:t>
            </a:r>
          </a:p>
          <a:p>
            <a:pPr lvl="4"/>
            <a:endParaRPr lang="fr-FR" dirty="0"/>
          </a:p>
          <a:p>
            <a:pPr lvl="6"/>
            <a:endParaRPr lang="fr-FR" dirty="0"/>
          </a:p>
          <a:p>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9B0D50C-F961-4A7C-B1A4-3F4C63DEC336}"/>
              </a:ext>
            </a:extLst>
          </p:cNvPr>
          <p:cNvSpPr>
            <a:spLocks noGrp="1"/>
          </p:cNvSpPr>
          <p:nvPr>
            <p:ph type="title"/>
          </p:nvPr>
        </p:nvSpPr>
        <p:spPr>
          <a:xfrm>
            <a:off x="119063" y="49213"/>
            <a:ext cx="11953875" cy="617761"/>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9898507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9883"/>
            <a:ext cx="12192000" cy="5984983"/>
          </a:xfrm>
        </p:spPr>
        <p:txBody>
          <a:bodyPr>
            <a:normAutofit fontScale="92500" lnSpcReduction="20000"/>
          </a:bodyPr>
          <a:lstStyle/>
          <a:p>
            <a:r>
              <a:rPr lang="fr-FR" dirty="0"/>
              <a:t>L’oraison</a:t>
            </a:r>
          </a:p>
          <a:p>
            <a:pPr lvl="2"/>
            <a:r>
              <a:rPr lang="fr-FR" dirty="0"/>
              <a:t>le mot "oraison" dans le sens ici de : "prière d’oraison" </a:t>
            </a:r>
          </a:p>
          <a:p>
            <a:pPr lvl="2"/>
            <a:r>
              <a:rPr lang="fr-FR" dirty="0"/>
              <a:t>la prière d’oraison est une prière silencieuse </a:t>
            </a:r>
          </a:p>
          <a:p>
            <a:pPr marL="1224000" lvl="3" indent="0">
              <a:buNone/>
            </a:pPr>
            <a:r>
              <a:rPr lang="fr-FR" dirty="0"/>
              <a:t>1). c’est se mettre en présence de Dieu présent en nous</a:t>
            </a:r>
          </a:p>
          <a:p>
            <a:pPr lvl="4"/>
            <a:r>
              <a:rPr lang="fr-FR" dirty="0"/>
              <a:t>car, sauf si nous sommes en état de péché mortel </a:t>
            </a:r>
          </a:p>
          <a:p>
            <a:pPr lvl="5"/>
            <a:r>
              <a:rPr lang="fr-FR" dirty="0"/>
              <a:t>la Très Sainte Trinité est présente en chacun de nous</a:t>
            </a:r>
          </a:p>
          <a:p>
            <a:pPr lvl="5"/>
            <a:r>
              <a:rPr lang="fr-FR" dirty="0"/>
              <a:t>Dieu habite en nous </a:t>
            </a:r>
          </a:p>
          <a:p>
            <a:pPr lvl="5"/>
            <a:r>
              <a:rPr lang="fr-FR" dirty="0"/>
              <a:t>chacun de nous est le temple de Dieu depuis son baptême </a:t>
            </a:r>
          </a:p>
          <a:p>
            <a:pPr lvl="4"/>
            <a:r>
              <a:rPr lang="fr-FR" dirty="0"/>
              <a:t>Dieu est toujours présent </a:t>
            </a:r>
          </a:p>
          <a:p>
            <a:pPr lvl="5"/>
            <a:r>
              <a:rPr lang="fr-FR" dirty="0"/>
              <a:t>c’est nous qui sommes le plus souvent absent à sa présence, voire absent à nous-même </a:t>
            </a:r>
          </a:p>
          <a:p>
            <a:pPr lvl="5"/>
            <a:r>
              <a:rPr lang="fr-FR" dirty="0"/>
              <a:t>depuis notre baptême nous sommes greffé à Jésus-Christ </a:t>
            </a:r>
          </a:p>
          <a:p>
            <a:pPr lvl="6"/>
            <a:r>
              <a:rPr lang="fr-FR" dirty="0"/>
              <a:t>« </a:t>
            </a:r>
            <a:r>
              <a:rPr lang="fr-FR" baseline="30000" dirty="0"/>
              <a:t>Jn 15, 5</a:t>
            </a:r>
            <a:r>
              <a:rPr lang="fr-FR" dirty="0"/>
              <a:t> Moi, je suis la vigne, vous les sarments. Celui qui demeure en moi et moi en lui, celui-là porte beaucoup de fruit ; car hors de moi vous ne pouvez rien faire »</a:t>
            </a:r>
          </a:p>
          <a:p>
            <a:pPr lvl="4"/>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A070CE8-7BD0-434B-B013-3647B234A103}"/>
              </a:ext>
            </a:extLst>
          </p:cNvPr>
          <p:cNvSpPr>
            <a:spLocks noGrp="1"/>
          </p:cNvSpPr>
          <p:nvPr>
            <p:ph type="title"/>
          </p:nvPr>
        </p:nvSpPr>
        <p:spPr>
          <a:xfrm>
            <a:off x="119063" y="49213"/>
            <a:ext cx="11953875" cy="67154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5451547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53447"/>
            <a:ext cx="12192000" cy="5851419"/>
          </a:xfrm>
        </p:spPr>
        <p:txBody>
          <a:bodyPr>
            <a:normAutofit/>
          </a:bodyPr>
          <a:lstStyle/>
          <a:p>
            <a:pPr marL="1224000" lvl="3" indent="0">
              <a:buNone/>
            </a:pPr>
            <a:r>
              <a:rPr lang="fr-FR" dirty="0"/>
              <a:t>2). c’est un "coeur à coeur" avec Dieu</a:t>
            </a:r>
          </a:p>
          <a:p>
            <a:pPr lvl="4"/>
            <a:r>
              <a:rPr lang="fr-FR" dirty="0"/>
              <a:t>"coeur" </a:t>
            </a:r>
          </a:p>
          <a:p>
            <a:pPr lvl="5"/>
            <a:r>
              <a:rPr lang="fr-FR" dirty="0"/>
              <a:t>au sens de : ce qui est le plus profond en nous-même, notre âme, nos "entrailles"</a:t>
            </a:r>
          </a:p>
          <a:p>
            <a:pPr lvl="5"/>
            <a:r>
              <a:rPr lang="fr-FR" dirty="0"/>
              <a:t>et non au sens de Jean-Jacques Rousseau et des "Romantiques": nos sentiments, nos émotions</a:t>
            </a:r>
          </a:p>
          <a:p>
            <a:pPr lvl="6"/>
            <a:r>
              <a:rPr lang="fr-FR" dirty="0"/>
              <a:t>encore que ce ne soit pas à exclure, mais ce n’est surtout pas cela en premier lieu </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12FC307C-9ED5-4C37-8860-FA93763BAAF7}"/>
              </a:ext>
            </a:extLst>
          </p:cNvPr>
          <p:cNvSpPr>
            <a:spLocks noGrp="1"/>
          </p:cNvSpPr>
          <p:nvPr>
            <p:ph type="title"/>
          </p:nvPr>
        </p:nvSpPr>
        <p:spPr>
          <a:xfrm>
            <a:off x="119063" y="49213"/>
            <a:ext cx="11953875" cy="736095"/>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37319100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69897"/>
            <a:ext cx="12192000" cy="4978114"/>
          </a:xfrm>
        </p:spPr>
        <p:txBody>
          <a:bodyPr>
            <a:normAutofit/>
          </a:bodyPr>
          <a:lstStyle/>
          <a:p>
            <a:pPr marL="1224000" lvl="3" indent="0">
              <a:buNone/>
            </a:pPr>
            <a:r>
              <a:rPr lang="fr-FR" dirty="0"/>
              <a:t>3). c’est un échange d’amitié avec le Christ, "tenir compagnie" au Christ </a:t>
            </a:r>
          </a:p>
          <a:p>
            <a:pPr lvl="3"/>
            <a:endParaRPr lang="fr-FR" dirty="0"/>
          </a:p>
          <a:p>
            <a:pPr lvl="4"/>
            <a:r>
              <a:rPr lang="fr-FR" dirty="0"/>
              <a:t>éviter que ce ne soit qu’un monologue de notre part</a:t>
            </a:r>
          </a:p>
          <a:p>
            <a:pPr lvl="4"/>
            <a:endParaRPr lang="fr-FR" dirty="0"/>
          </a:p>
          <a:p>
            <a:pPr lvl="4"/>
            <a:r>
              <a:rPr lang="fr-FR" dirty="0"/>
              <a:t>passer du temps avec Jésus est un trésor sans prix. Car le Christ est vivant et instruit celui qui le prie ; il le transforme et lui donne son amour</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E666B685-2239-4DB4-A85C-08F678DE63D6}"/>
              </a:ext>
            </a:extLst>
          </p:cNvPr>
          <p:cNvSpPr>
            <a:spLocks noGrp="1"/>
          </p:cNvSpPr>
          <p:nvPr>
            <p:ph type="title"/>
          </p:nvPr>
        </p:nvSpPr>
        <p:spPr>
          <a:xfrm>
            <a:off x="119063" y="49213"/>
            <a:ext cx="11953875" cy="789883"/>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9279362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66221"/>
            <a:ext cx="12192000" cy="5481790"/>
          </a:xfrm>
        </p:spPr>
        <p:txBody>
          <a:bodyPr>
            <a:normAutofit fontScale="92500" lnSpcReduction="20000"/>
          </a:bodyPr>
          <a:lstStyle/>
          <a:p>
            <a:pPr lvl="4"/>
            <a:r>
              <a:rPr lang="fr-FR" dirty="0"/>
              <a:t>sainte Thérèse d’Avila (à propos de la prière d’oraison) : </a:t>
            </a:r>
          </a:p>
          <a:p>
            <a:pPr lvl="5"/>
            <a:r>
              <a:rPr lang="fr-FR" dirty="0"/>
              <a:t>« nous pouvons par la pensée nous mettre en présence du Christ, nous embraser peu à peu du plus grand amour pour sa Sainte Humanité, lui tenir toujours compagnie, lui parler, lui recommander nos besoins, nous plaindre à lui dans nos peines, nous réjouir avec lui dans les consolations, nous garder de l’oubli dans la prospérité »</a:t>
            </a:r>
          </a:p>
          <a:p>
            <a:pPr lvl="5"/>
            <a:r>
              <a:rPr lang="fr-FR" dirty="0"/>
              <a:t>la prière d’oraison pourra prendre par la suite —au moins à certains moments/périodes— une forme très simple :  elle enseignait également à ses moniales : </a:t>
            </a:r>
          </a:p>
          <a:p>
            <a:pPr lvl="6"/>
            <a:r>
              <a:rPr lang="fr-FR" dirty="0"/>
              <a:t>« je ne vous demande pas en ce moment de fixer votre pensée sur lui, ni de faire de nombreux raisonnements, ou de hautes et savantes considérations. Je ne vous demande qu’une chose : le regarder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7411197-6FBE-4CDC-AD08-9D03FB01B1E1}"/>
              </a:ext>
            </a:extLst>
          </p:cNvPr>
          <p:cNvSpPr>
            <a:spLocks noGrp="1"/>
          </p:cNvSpPr>
          <p:nvPr>
            <p:ph type="title"/>
          </p:nvPr>
        </p:nvSpPr>
        <p:spPr>
          <a:xfrm>
            <a:off x="119063" y="49213"/>
            <a:ext cx="11953875" cy="67154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10469604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2899"/>
            <a:ext cx="12192000" cy="5615113"/>
          </a:xfrm>
        </p:spPr>
        <p:txBody>
          <a:bodyPr>
            <a:normAutofit fontScale="92500"/>
          </a:bodyPr>
          <a:lstStyle/>
          <a:p>
            <a:pPr lvl="1"/>
            <a:r>
              <a:rPr lang="fr-FR" dirty="0">
                <a:solidFill>
                  <a:srgbClr val="FF0000"/>
                </a:solidFill>
              </a:rPr>
              <a:t>Sècheresse dans l’oraison ? du type : "Je n’ai rien à lui dire" ; et "Il ne me dit rien et il ne se passe rien"</a:t>
            </a:r>
            <a:r>
              <a:rPr lang="fr-FR" dirty="0"/>
              <a:t> </a:t>
            </a:r>
          </a:p>
          <a:p>
            <a:pPr lvl="3"/>
            <a:r>
              <a:rPr lang="fr-FR" dirty="0"/>
              <a:t>« je n’ai rien à lui dire" ; et "Il ne me dit rien et il ne se passe rien"</a:t>
            </a:r>
          </a:p>
          <a:p>
            <a:pPr lvl="4"/>
            <a:r>
              <a:rPr lang="fr-FR" dirty="0"/>
              <a:t>ça c’est faux </a:t>
            </a:r>
          </a:p>
          <a:p>
            <a:pPr lvl="5"/>
            <a:r>
              <a:rPr lang="fr-FR" dirty="0"/>
              <a:t>mais ce qui se passe n’est pas forcément perceptible par nous</a:t>
            </a:r>
          </a:p>
          <a:p>
            <a:pPr lvl="4"/>
            <a:endParaRPr lang="fr-FR" sz="1600" dirty="0"/>
          </a:p>
          <a:p>
            <a:pPr lvl="4"/>
            <a:r>
              <a:rPr lang="fr-FR" dirty="0"/>
              <a:t>sainte Thérèse d’Avila a connu/vécu pendant plus de dix ans ce type d’aridité totale, de sécheresse totale, durant l’oraison, et durant ces "plus de dix ans" elle a persévéré dans son oraison quotidienne ! </a:t>
            </a:r>
          </a:p>
          <a:p>
            <a:pPr lvl="4"/>
            <a:endParaRPr lang="fr-FR" sz="1600" dirty="0"/>
          </a:p>
          <a:p>
            <a:pPr lvl="5"/>
            <a:r>
              <a:rPr lang="fr-FR" dirty="0"/>
              <a:t>la persévérance dans la prière, ce n’est pas un vain mot … </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EFB0F0D-04B3-4F3C-9619-CEB0E6F57FF9}"/>
              </a:ext>
            </a:extLst>
          </p:cNvPr>
          <p:cNvSpPr>
            <a:spLocks noGrp="1"/>
          </p:cNvSpPr>
          <p:nvPr>
            <p:ph type="title"/>
          </p:nvPr>
        </p:nvSpPr>
        <p:spPr>
          <a:xfrm>
            <a:off x="119063" y="49213"/>
            <a:ext cx="11953875" cy="639276"/>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92847662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45545"/>
            <a:ext cx="12192000" cy="5419904"/>
          </a:xfrm>
        </p:spPr>
        <p:txBody>
          <a:bodyPr>
            <a:normAutofit lnSpcReduction="10000"/>
          </a:bodyPr>
          <a:lstStyle/>
          <a:p>
            <a:pPr lvl="2"/>
            <a:r>
              <a:rPr lang="fr-FR" dirty="0"/>
              <a:t>comme l’enseigne un moine du carmel, pour la prière d’oraison (idem pour l’adoration) </a:t>
            </a:r>
          </a:p>
          <a:p>
            <a:pPr lvl="2"/>
            <a:endParaRPr lang="fr-FR" dirty="0"/>
          </a:p>
          <a:p>
            <a:pPr lvl="4"/>
            <a:r>
              <a:rPr lang="fr-FR" dirty="0"/>
              <a:t>il suffit d’être là </a:t>
            </a:r>
          </a:p>
          <a:p>
            <a:pPr lvl="3"/>
            <a:endParaRPr lang="fr-FR" dirty="0"/>
          </a:p>
          <a:p>
            <a:pPr lvl="6"/>
            <a:r>
              <a:rPr lang="fr-FR" dirty="0"/>
              <a:t>de se rendre présent à la présence de Dieu</a:t>
            </a:r>
          </a:p>
          <a:p>
            <a:pPr lvl="4"/>
            <a:endParaRPr lang="fr-FR" dirty="0"/>
          </a:p>
          <a:p>
            <a:pPr lvl="6"/>
            <a:r>
              <a:rPr lang="fr-FR" dirty="0"/>
              <a:t>et de “</a:t>
            </a:r>
            <a:r>
              <a:rPr lang="fr-FR" dirty="0">
                <a:highlight>
                  <a:srgbClr val="FFFF00"/>
                </a:highlight>
              </a:rPr>
              <a:t>laisser Dieu faire son travail de Dieu sur nous</a:t>
            </a:r>
            <a:r>
              <a:rPr lang="fr-FR" dirty="0"/>
              <a:t>” </a:t>
            </a:r>
          </a:p>
          <a:p>
            <a:pPr lvl="3"/>
            <a:endParaRPr lang="fr-FR" dirty="0"/>
          </a:p>
          <a:p>
            <a:pPr lvl="4"/>
            <a:r>
              <a:rPr lang="fr-FR" dirty="0"/>
              <a:t>cette simplicité de la prière d’oraison (idem pour l’adoration) est pour nous difficile. Elle demande de l’humilité, de la fidélité, de la ténacité</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6FCC227-3731-4BF2-BB4A-655147C6417C}"/>
              </a:ext>
            </a:extLst>
          </p:cNvPr>
          <p:cNvSpPr>
            <a:spLocks noGrp="1"/>
          </p:cNvSpPr>
          <p:nvPr>
            <p:ph type="title"/>
          </p:nvPr>
        </p:nvSpPr>
        <p:spPr>
          <a:xfrm>
            <a:off x="119063" y="49213"/>
            <a:ext cx="11953875" cy="617761"/>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05227541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381140"/>
            <a:ext cx="12192000" cy="5672356"/>
          </a:xfrm>
        </p:spPr>
        <p:txBody>
          <a:bodyPr>
            <a:normAutofit fontScale="92500" lnSpcReduction="20000"/>
          </a:bodyPr>
          <a:lstStyle/>
          <a:p>
            <a:r>
              <a:rPr lang="fr-FR" dirty="0"/>
              <a:t>C’est devant le tabernacle que souvent les moines font oraison. </a:t>
            </a:r>
          </a:p>
          <a:p>
            <a:pPr lvl="2"/>
            <a:r>
              <a:rPr lang="fr-FR" dirty="0"/>
              <a:t>C’est un bon endroit pour nous aussi </a:t>
            </a:r>
          </a:p>
          <a:p>
            <a:pPr lvl="3"/>
            <a:r>
              <a:rPr lang="fr-FR" dirty="0"/>
              <a:t>mais on peut faire oraison chez soi ou ailleurs</a:t>
            </a:r>
          </a:p>
          <a:p>
            <a:pPr lvl="4"/>
            <a:r>
              <a:rPr lang="fr-FR" dirty="0"/>
              <a:t>et ne pas se limiter à attendre d’être devant un tabernacle pour faire oraison</a:t>
            </a:r>
          </a:p>
          <a:p>
            <a:r>
              <a:rPr lang="fr-FR" dirty="0"/>
              <a:t>Remarque : nos attitudes ne sont pas les mêmes dans l’oraison et l’adoration </a:t>
            </a:r>
          </a:p>
          <a:p>
            <a:pPr lvl="2"/>
            <a:r>
              <a:rPr lang="fr-FR" dirty="0"/>
              <a:t>l’adoration, par exemple devant le Saint-Sacrement exposé </a:t>
            </a:r>
          </a:p>
          <a:p>
            <a:pPr lvl="3"/>
            <a:r>
              <a:rPr lang="fr-FR" dirty="0"/>
              <a:t>c’est se mettre en présence de Dieu </a:t>
            </a:r>
          </a:p>
          <a:p>
            <a:pPr lvl="4"/>
            <a:r>
              <a:rPr lang="fr-FR" dirty="0"/>
              <a:t>mais en tant qu’il est “extérieur” (le Saint-Sacrement exposé)</a:t>
            </a:r>
          </a:p>
          <a:p>
            <a:pPr lvl="4"/>
            <a:r>
              <a:rPr lang="fr-FR" dirty="0"/>
              <a:t>et non “intérieur” comme dans l’oraison </a:t>
            </a:r>
          </a:p>
          <a:p>
            <a:pPr lvl="2"/>
            <a:r>
              <a:rPr lang="fr-FR" dirty="0"/>
              <a:t>ce n’est pas le même “type” de présence de Dieu que nous “regardons”. Ces 2 “types” de présences de Dieu et de prières ne s’excluent pas, mais se complètent </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407EF59-2597-4044-9373-348F6035FFF8}"/>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4217627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387736"/>
            <a:ext cx="12192000" cy="5665760"/>
          </a:xfrm>
        </p:spPr>
        <p:txBody>
          <a:bodyPr>
            <a:normAutofit/>
          </a:bodyPr>
          <a:lstStyle/>
          <a:p>
            <a:r>
              <a:rPr lang="fr-FR" dirty="0"/>
              <a:t>La contemplation</a:t>
            </a:r>
          </a:p>
          <a:p>
            <a:pPr lvl="2"/>
            <a:r>
              <a:rPr lang="fr-FR" dirty="0"/>
              <a:t>il s’agit ici de la contemplation au niveau "surnaturel"</a:t>
            </a:r>
          </a:p>
          <a:p>
            <a:pPr lvl="3"/>
            <a:r>
              <a:rPr lang="fr-FR" dirty="0"/>
              <a:t>ne pas confondre avec la contemplation au niveau "humain" (= à notre niveau) </a:t>
            </a:r>
          </a:p>
          <a:p>
            <a:pPr lvl="4"/>
            <a:r>
              <a:rPr lang="fr-FR" dirty="0"/>
              <a:t>comme quand on contemple un paysage, ou au plan contemplation artistique, scientifique, technique, philosophique, </a:t>
            </a:r>
          </a:p>
          <a:p>
            <a:pPr lvl="4"/>
            <a:r>
              <a:rPr lang="fr-FR" dirty="0"/>
              <a:t>ou comme quand on contemple "par soi-même", avec l’aide de l’Écriture, etc., par exemple les vérités de foi, ou les mystères du rosaire, etc.</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149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407EF59-2597-4044-9373-348F6035FFF8}"/>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43468074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968188"/>
            <a:ext cx="12192000" cy="6085308"/>
          </a:xfrm>
        </p:spPr>
        <p:txBody>
          <a:bodyPr>
            <a:normAutofit lnSpcReduction="10000"/>
          </a:bodyPr>
          <a:lstStyle/>
          <a:p>
            <a:pPr lvl="2"/>
            <a:r>
              <a:rPr lang="fr-FR" dirty="0"/>
              <a:t>c’est Dieu qui nous élève à la contemplation de choses surnaturelles liées au mystère divin</a:t>
            </a:r>
          </a:p>
          <a:p>
            <a:pPr lvl="3"/>
            <a:r>
              <a:rPr lang="fr-FR" dirty="0"/>
              <a:t>il nous est impossible de parvenir à la contemplation surnaturelle par nos efforts, quels qu’ils soient </a:t>
            </a:r>
          </a:p>
          <a:p>
            <a:pPr lvl="4"/>
            <a:r>
              <a:rPr lang="fr-FR" dirty="0"/>
              <a:t>c’est Dieu seul qui, par l’action intérieure du Saint-Esprit en nous, nous donnera la contemplation quand Il nous y jugera suffisamment prêts </a:t>
            </a:r>
          </a:p>
          <a:p>
            <a:pPr lvl="5"/>
            <a:r>
              <a:rPr lang="fr-FR" dirty="0"/>
              <a:t>nous, ce que nous pouvons faire c’est les autres formes de prières, et c’est alors que Dieu nous élève, ou pas, au niveau de la contemplation surnaturelle</a:t>
            </a:r>
          </a:p>
          <a:p>
            <a:pPr lvl="3"/>
            <a:r>
              <a:rPr lang="fr-FR" dirty="0"/>
              <a:t>il semble que pour beaucoup d’entre-nous, cela n’arrivera pas très fréquemment…, voire jamais au cours de notre vie terrestre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407EF59-2597-4044-9373-348F6035FFF8}"/>
              </a:ext>
            </a:extLst>
          </p:cNvPr>
          <p:cNvSpPr>
            <a:spLocks noGrp="1"/>
          </p:cNvSpPr>
          <p:nvPr>
            <p:ph type="title"/>
          </p:nvPr>
        </p:nvSpPr>
        <p:spPr>
          <a:xfrm>
            <a:off x="119063" y="49213"/>
            <a:ext cx="11953875" cy="703822"/>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9508044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624405"/>
            <a:ext cx="12192000" cy="5798961"/>
          </a:xfrm>
        </p:spPr>
        <p:txBody>
          <a:bodyPr>
            <a:normAutofit/>
          </a:bodyPr>
          <a:lstStyle/>
          <a:p>
            <a:r>
              <a:rPr lang="fr-FR" dirty="0"/>
              <a:t>La messe (cas particulier de la messe au plan des prières)</a:t>
            </a:r>
          </a:p>
          <a:p>
            <a:endParaRPr lang="fr-FR" sz="1600" dirty="0"/>
          </a:p>
          <a:p>
            <a:pPr lvl="2"/>
            <a:r>
              <a:rPr lang="fr-FR" dirty="0"/>
              <a:t>la messe est non seulement le sacrement le plus important mais elle est également la plus grande des prières</a:t>
            </a:r>
          </a:p>
          <a:p>
            <a:pPr lvl="2"/>
            <a:endParaRPr lang="fr-FR" sz="1600" dirty="0"/>
          </a:p>
          <a:p>
            <a:pPr lvl="2"/>
            <a:r>
              <a:rPr lang="fr-FR" dirty="0"/>
              <a:t>mais ce n’est pas parce que l’on aurait du mal à aller à la messe, alors que l’on aurait la disponibilité pour le faire, qu’il faudrait pour autant tomber dans le piège de se dire : « Puisque je ne peux pas faire “ce qu’il y a de mieux”, ce n’est pas la peine que prie avec d’autres formes de prières"</a:t>
            </a:r>
          </a:p>
          <a:p>
            <a:pPr lvl="2"/>
            <a:endParaRPr lang="fr-FR" sz="1000" dirty="0"/>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327AAADA-0E79-4478-961F-11A922F7E756}"/>
              </a:ext>
            </a:extLst>
          </p:cNvPr>
          <p:cNvSpPr>
            <a:spLocks noGrp="1"/>
          </p:cNvSpPr>
          <p:nvPr>
            <p:ph type="title"/>
          </p:nvPr>
        </p:nvSpPr>
        <p:spPr>
          <a:xfrm>
            <a:off x="119063" y="49213"/>
            <a:ext cx="11953875" cy="671549"/>
          </a:xfrm>
        </p:spPr>
        <p:txBody>
          <a:bodyPr>
            <a:normAutofit/>
          </a:bodyPr>
          <a:lstStyle/>
          <a:p>
            <a:r>
              <a:rPr lang="fr-FR" sz="3600" dirty="0"/>
              <a:t>Les différentes formes de prière</a:t>
            </a:r>
            <a:r>
              <a:rPr lang="fr-FR" sz="3200" dirty="0"/>
              <a:t> 		</a:t>
            </a:r>
            <a:r>
              <a:rPr lang="fr-FR" sz="3200" dirty="0">
                <a:solidFill>
                  <a:schemeClr val="tx1"/>
                </a:solidFill>
              </a:rPr>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6382136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les sacrements ?</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31542"/>
            <a:ext cx="12192000" cy="4916469"/>
          </a:xfrm>
        </p:spPr>
        <p:txBody>
          <a:bodyPr>
            <a:normAutofit/>
          </a:bodyPr>
          <a:lstStyle/>
          <a:p>
            <a:r>
              <a:rPr lang="fr-FR" dirty="0">
                <a:solidFill>
                  <a:schemeClr val="bg1"/>
                </a:solidFill>
                <a:highlight>
                  <a:srgbClr val="0000CC"/>
                </a:highlight>
              </a:rPr>
              <a:t>Parce que c’est vital pour nous</a:t>
            </a:r>
          </a:p>
          <a:p>
            <a:endParaRPr lang="fr-FR" dirty="0">
              <a:solidFill>
                <a:schemeClr val="bg1"/>
              </a:solidFill>
              <a:highlight>
                <a:srgbClr val="0000CC"/>
              </a:highlight>
            </a:endParaRPr>
          </a:p>
          <a:p>
            <a:endParaRPr lang="fr-FR" sz="1600" dirty="0">
              <a:solidFill>
                <a:schemeClr val="bg1"/>
              </a:solidFill>
              <a:highlight>
                <a:srgbClr val="0000CC"/>
              </a:highlight>
            </a:endParaRPr>
          </a:p>
          <a:p>
            <a:endParaRPr lang="fr-FR" sz="1700" dirty="0"/>
          </a:p>
          <a:p>
            <a:pPr lvl="1"/>
            <a:r>
              <a:rPr lang="fr-FR" dirty="0"/>
              <a:t>Je ne vois pas l’intérêt des sacrements! A quoi ça sert ?</a:t>
            </a:r>
          </a:p>
          <a:p>
            <a:pPr lvl="1"/>
            <a:endParaRPr lang="fr-FR" dirty="0"/>
          </a:p>
          <a:p>
            <a:pPr lvl="1"/>
            <a:r>
              <a:rPr lang="fr-FR" dirty="0"/>
              <a:t>Les sacrements, c’est "magique" ou quoi ? </a:t>
            </a:r>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8103700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les sacrements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57978"/>
            <a:ext cx="12192000" cy="5190033"/>
          </a:xfrm>
        </p:spPr>
        <p:txBody>
          <a:bodyPr>
            <a:normAutofit/>
          </a:bodyPr>
          <a:lstStyle/>
          <a:p>
            <a:pPr lvl="1"/>
            <a:r>
              <a:rPr lang="fr-FR" dirty="0"/>
              <a:t>Je ne vois pas l’intérêt des sacrements! A quoi ça sert ?</a:t>
            </a:r>
          </a:p>
          <a:p>
            <a:pPr lvl="1"/>
            <a:endParaRPr lang="fr-FR" dirty="0"/>
          </a:p>
          <a:p>
            <a:pPr lvl="2"/>
            <a:r>
              <a:rPr lang="fr-FR" dirty="0"/>
              <a:t>Les 7 sacrements chrétiens ont été voulus par Jésus</a:t>
            </a:r>
          </a:p>
          <a:p>
            <a:pPr lvl="2"/>
            <a:endParaRPr lang="fr-FR" dirty="0"/>
          </a:p>
          <a:p>
            <a:pPr lvl="2"/>
            <a:r>
              <a:rPr lang="fr-FR" dirty="0"/>
              <a:t>Les sacrements sont des choses </a:t>
            </a:r>
            <a:r>
              <a:rPr lang="fr-FR" dirty="0">
                <a:solidFill>
                  <a:schemeClr val="bg1"/>
                </a:solidFill>
                <a:highlight>
                  <a:srgbClr val="30BE30"/>
                </a:highlight>
              </a:rPr>
              <a:t>vitales</a:t>
            </a:r>
            <a:r>
              <a:rPr lang="fr-FR" dirty="0">
                <a:solidFill>
                  <a:schemeClr val="bg1"/>
                </a:solidFill>
              </a:rPr>
              <a:t> </a:t>
            </a:r>
            <a:r>
              <a:rPr lang="fr-FR" dirty="0"/>
              <a:t>pour nous, que Dieu nous offre, que Dieu nous donne si nous en voulons</a:t>
            </a:r>
          </a:p>
          <a:p>
            <a:pPr lvl="2"/>
            <a:endParaRPr lang="fr-FR" dirty="0"/>
          </a:p>
          <a:p>
            <a:pPr lvl="2"/>
            <a:r>
              <a:rPr lang="fr-FR" dirty="0"/>
              <a:t>Un sacrement est un signe qui réalise ce qu’il signifie </a:t>
            </a:r>
          </a:p>
          <a:p>
            <a:pPr lvl="3"/>
            <a:r>
              <a:rPr lang="fr-FR" dirty="0"/>
              <a:t>Or ce qu’il signifie c’est vital pour chacun de nous</a:t>
            </a:r>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6209411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74690"/>
            <a:ext cx="12192000" cy="5873321"/>
          </a:xfrm>
        </p:spPr>
        <p:txBody>
          <a:bodyPr>
            <a:normAutofit fontScale="92500" lnSpcReduction="20000"/>
          </a:bodyPr>
          <a:lstStyle/>
          <a:p>
            <a:r>
              <a:rPr lang="fr-FR" dirty="0"/>
              <a:t>Les 7 sacrements chrétiens ont été voulus par Jésus</a:t>
            </a:r>
          </a:p>
          <a:p>
            <a:endParaRPr lang="fr-FR" sz="1100" dirty="0"/>
          </a:p>
          <a:p>
            <a:pPr lvl="6"/>
            <a:r>
              <a:rPr lang="fr-FR" dirty="0"/>
              <a:t>il n’y a que 2 sacrements qui n’ont pas été institués de façon explicite dans l’Évangile et pour lesquels il faut faire confiance à la Tradition : la confirmation, et le sacrement des malades</a:t>
            </a:r>
          </a:p>
          <a:p>
            <a:pPr lvl="6"/>
            <a:endParaRPr lang="fr-FR" sz="1700" dirty="0"/>
          </a:p>
          <a:p>
            <a:pPr lvl="2"/>
            <a:r>
              <a:rPr lang="fr-FR" dirty="0"/>
              <a:t>Les sacrements sont les canaux/moyens/"instruments" par lesquels Jésus-Christ a voulu nous communiquer sa grâce sanctifiante/rédemptrice</a:t>
            </a:r>
          </a:p>
          <a:p>
            <a:pPr lvl="2"/>
            <a:endParaRPr lang="fr-FR" sz="1100" dirty="0"/>
          </a:p>
          <a:p>
            <a:pPr lvl="6"/>
            <a:r>
              <a:rPr lang="fr-FR" dirty="0"/>
              <a:t>(ne pas confondre “la grâce sanctifiante/rédemptrice” avec : “j’ai reçu une grâce”)</a:t>
            </a:r>
          </a:p>
          <a:p>
            <a:pPr lvl="6"/>
            <a:endParaRPr lang="fr-FR" sz="1700" dirty="0"/>
          </a:p>
          <a:p>
            <a:pPr lvl="6"/>
            <a:endParaRPr lang="fr-FR" sz="1000" dirty="0"/>
          </a:p>
          <a:p>
            <a:pPr lvl="2"/>
            <a:r>
              <a:rPr lang="fr-FR" dirty="0"/>
              <a:t>Et ce sont eux qui réalisent l’Église </a:t>
            </a:r>
          </a:p>
          <a:p>
            <a:pPr lvl="2"/>
            <a:endParaRPr lang="fr-FR" sz="1200" dirty="0"/>
          </a:p>
          <a:p>
            <a:pPr lvl="4"/>
            <a:r>
              <a:rPr lang="fr-FR" dirty="0"/>
              <a:t>en distribuant dans le temps, par l’action du Saint-Esprit agissant par eux, ce que le Christ a mérité une fois pour toutes sur la croix</a:t>
            </a:r>
          </a:p>
          <a:p>
            <a:pPr lvl="6"/>
            <a:endParaRPr lang="fr-FR" sz="1600"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ECE2ED1-80C4-4A48-905F-EECCDC3FBD91}"/>
              </a:ext>
            </a:extLst>
          </p:cNvPr>
          <p:cNvSpPr>
            <a:spLocks noGrp="1"/>
          </p:cNvSpPr>
          <p:nvPr>
            <p:ph type="title"/>
          </p:nvPr>
        </p:nvSpPr>
        <p:spPr>
          <a:xfrm>
            <a:off x="119742" y="49187"/>
            <a:ext cx="11952515" cy="744633"/>
          </a:xfrm>
        </p:spPr>
        <p:txBody>
          <a:bodyPr>
            <a:normAutofit/>
          </a:bodyPr>
          <a:lstStyle/>
          <a:p>
            <a:r>
              <a:rPr lang="fr-FR" dirty="0"/>
              <a:t>Pourquoi les sacrements ?	</a:t>
            </a:r>
            <a:r>
              <a:rPr lang="fr-FR" sz="3200" dirty="0">
                <a:solidFill>
                  <a:schemeClr val="tx1"/>
                </a:solidFill>
              </a:rPr>
              <a:t> 	Suite</a:t>
            </a:r>
            <a:endParaRPr lang="fr-FR" sz="3200" dirty="0"/>
          </a:p>
        </p:txBody>
      </p:sp>
    </p:spTree>
    <p:extLst>
      <p:ext uri="{BB962C8B-B14F-4D97-AF65-F5344CB8AC3E}">
        <p14:creationId xmlns:p14="http://schemas.microsoft.com/office/powerpoint/2010/main" val="75050665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2624"/>
            <a:ext cx="12192000" cy="5625387"/>
          </a:xfrm>
        </p:spPr>
        <p:txBody>
          <a:bodyPr>
            <a:normAutofit lnSpcReduction="10000"/>
          </a:bodyPr>
          <a:lstStyle/>
          <a:p>
            <a:r>
              <a:rPr lang="fr-FR" dirty="0"/>
              <a:t>Priorité est à donner aux sacrements </a:t>
            </a:r>
          </a:p>
          <a:p>
            <a:pPr lvl="2"/>
            <a:endParaRPr lang="fr-FR" sz="1200" dirty="0"/>
          </a:p>
          <a:p>
            <a:pPr lvl="4"/>
            <a:r>
              <a:rPr lang="fr-FR" dirty="0"/>
              <a:t>sur tout autre moyen de progrès, de salut ou de sanctification, (par exemple telle "forme privée" de prière ou telle autre "pratique privée" de piété, ou telle bonne oeuvre, etc.) </a:t>
            </a:r>
          </a:p>
          <a:p>
            <a:pPr lvl="4"/>
            <a:endParaRPr lang="fr-FR" sz="1000" dirty="0"/>
          </a:p>
          <a:p>
            <a:pPr lvl="5"/>
            <a:r>
              <a:rPr lang="fr-FR" dirty="0"/>
              <a:t>sinon ce serait tomber dans l’erreur "naturaliste" en préférant ce qui viendrait de notre choix à la pure action que Jésus-Christ —source unique de la grâce— exerce en nous par le moyen des sacrements choisis par Lui pour cela</a:t>
            </a:r>
          </a:p>
          <a:p>
            <a:pPr lvl="5"/>
            <a:endParaRPr lang="fr-FR" sz="2800" dirty="0"/>
          </a:p>
          <a:p>
            <a:pPr lvl="4"/>
            <a:r>
              <a:rPr lang="fr-FR" dirty="0"/>
              <a:t>ce qui n’enlève rien à l’importance vitale de la prière, des bonnes oeuvres, etc.</a:t>
            </a:r>
          </a:p>
          <a:p>
            <a:pPr lvl="4"/>
            <a:endParaRPr lang="fr-FR" dirty="0"/>
          </a:p>
          <a:p>
            <a:pPr lvl="4"/>
            <a:endParaRPr lang="fr-FR" dirty="0"/>
          </a:p>
          <a:p>
            <a:pPr lvl="4"/>
            <a:endParaRPr lang="fr-FR" dirty="0"/>
          </a:p>
          <a:p>
            <a:pPr lvl="2"/>
            <a:endParaRPr lang="fr-FR" dirty="0"/>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ECE2ED1-80C4-4A48-905F-EECCDC3FBD91}"/>
              </a:ext>
            </a:extLst>
          </p:cNvPr>
          <p:cNvSpPr>
            <a:spLocks noGrp="1"/>
          </p:cNvSpPr>
          <p:nvPr>
            <p:ph type="title"/>
          </p:nvPr>
        </p:nvSpPr>
        <p:spPr>
          <a:xfrm>
            <a:off x="119742" y="49187"/>
            <a:ext cx="11952515" cy="754681"/>
          </a:xfrm>
        </p:spPr>
        <p:txBody>
          <a:bodyPr>
            <a:normAutofit/>
          </a:bodyPr>
          <a:lstStyle/>
          <a:p>
            <a:r>
              <a:rPr lang="fr-FR" dirty="0"/>
              <a:t>Pourquoi les sacrements ?	</a:t>
            </a:r>
            <a:r>
              <a:rPr lang="fr-FR" sz="3200" dirty="0">
                <a:solidFill>
                  <a:schemeClr val="tx1"/>
                </a:solidFill>
              </a:rPr>
              <a:t> 	Suite</a:t>
            </a:r>
            <a:endParaRPr lang="fr-FR" sz="3200" dirty="0"/>
          </a:p>
        </p:txBody>
      </p:sp>
    </p:spTree>
    <p:extLst>
      <p:ext uri="{BB962C8B-B14F-4D97-AF65-F5344CB8AC3E}">
        <p14:creationId xmlns:p14="http://schemas.microsoft.com/office/powerpoint/2010/main" val="205548700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1005890"/>
          </a:xfrm>
        </p:spPr>
        <p:txBody>
          <a:bodyPr>
            <a:normAutofit/>
          </a:bodyPr>
          <a:lstStyle/>
          <a:p>
            <a:r>
              <a:rPr lang="fr-FR" dirty="0"/>
              <a:t>Pourquoi les sacrements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54139"/>
            <a:ext cx="12192000" cy="5193873"/>
          </a:xfrm>
        </p:spPr>
        <p:txBody>
          <a:bodyPr>
            <a:normAutofit lnSpcReduction="10000"/>
          </a:bodyPr>
          <a:lstStyle/>
          <a:p>
            <a:pPr lvl="4"/>
            <a:r>
              <a:rPr lang="fr-FR" dirty="0"/>
              <a:t>la réception même du sacrement importe beaucoup plus que la préparation ou l’action de grâce</a:t>
            </a:r>
          </a:p>
          <a:p>
            <a:pPr lvl="4"/>
            <a:endParaRPr lang="fr-FR" sz="1600" dirty="0"/>
          </a:p>
          <a:p>
            <a:pPr lvl="5"/>
            <a:r>
              <a:rPr lang="fr-FR" dirty="0"/>
              <a:t>si sans négligence de notre part la préparation et l’action de grâces nous seraient impossibles ou ne pourraient être que très réduites, ce serait une grave erreur "naturaliste" de s’abstenir pour ce motif de la réception du sacrement puisque c’est celle-ci qui est de beaucoup le plus important</a:t>
            </a:r>
          </a:p>
          <a:p>
            <a:pPr lvl="5"/>
            <a:endParaRPr lang="fr-FR" dirty="0"/>
          </a:p>
          <a:p>
            <a:pPr lvl="4"/>
            <a:r>
              <a:rPr lang="fr-FR" dirty="0"/>
              <a:t>mais en temps normal il est important de soigner autant qu’il nous est possible notre préparation avant la réception du sacrement, et l’action de grâces après l’avoir reçu</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46034179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les sacrements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0221"/>
            <a:ext cx="12192000" cy="5692452"/>
          </a:xfrm>
        </p:spPr>
        <p:txBody>
          <a:bodyPr>
            <a:normAutofit fontScale="85000" lnSpcReduction="20000"/>
          </a:bodyPr>
          <a:lstStyle/>
          <a:p>
            <a:r>
              <a:rPr lang="fr-FR" dirty="0"/>
              <a:t>Les sacrements </a:t>
            </a:r>
          </a:p>
          <a:p>
            <a:pPr lvl="2"/>
            <a:r>
              <a:rPr lang="fr-FR" dirty="0"/>
              <a:t>sont faits de réalités matérielles perceptibles à la sensibilité, </a:t>
            </a:r>
          </a:p>
          <a:p>
            <a:pPr lvl="4"/>
            <a:r>
              <a:rPr lang="fr-FR" dirty="0"/>
              <a:t>par exemple dans le baptême </a:t>
            </a:r>
          </a:p>
          <a:p>
            <a:pPr lvl="5"/>
            <a:r>
              <a:rPr lang="fr-FR" dirty="0"/>
              <a:t>l’eau qui se voit et se touche, </a:t>
            </a:r>
          </a:p>
          <a:p>
            <a:pPr lvl="5"/>
            <a:r>
              <a:rPr lang="fr-FR" dirty="0"/>
              <a:t>et les paroles "Je te baptise au nom du Père, du Fils et du Saint-Esprit" qui s’entendent. </a:t>
            </a:r>
          </a:p>
          <a:p>
            <a:pPr lvl="2"/>
            <a:r>
              <a:rPr lang="fr-FR" dirty="0"/>
              <a:t>mais dans les sacrements ces réalités sensibles </a:t>
            </a:r>
          </a:p>
          <a:p>
            <a:pPr lvl="4"/>
            <a:r>
              <a:rPr lang="fr-FR" dirty="0"/>
              <a:t>sont le signe ou la représentation des réalités invisibles et mystérieuses, </a:t>
            </a:r>
          </a:p>
          <a:p>
            <a:pPr lvl="5"/>
            <a:r>
              <a:rPr lang="fr-FR" dirty="0"/>
              <a:t>imperceptibles à la sensibilité comme à la raison, </a:t>
            </a:r>
          </a:p>
          <a:p>
            <a:pPr lvl="4"/>
            <a:r>
              <a:rPr lang="fr-FR" dirty="0"/>
              <a:t>de la vie surnaturelle, </a:t>
            </a:r>
          </a:p>
          <a:p>
            <a:pPr lvl="5"/>
            <a:r>
              <a:rPr lang="fr-FR" dirty="0"/>
              <a:t>par exemple dans le baptême </a:t>
            </a:r>
          </a:p>
          <a:p>
            <a:pPr lvl="6"/>
            <a:r>
              <a:rPr lang="fr-FR" dirty="0"/>
              <a:t>l’eau qui lave le corps représente la grâce Rédemptrice qui purifie du péché, </a:t>
            </a:r>
          </a:p>
          <a:p>
            <a:pPr lvl="6"/>
            <a:r>
              <a:rPr lang="fr-FR" dirty="0"/>
              <a:t>et les paroles "Je te baptise au nom du Père, du Fils et du Saint-Esprit" signifient la réception des Trois Personnes divines dans le baptisé</a:t>
            </a:r>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121519078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947406"/>
          </a:xfrm>
        </p:spPr>
        <p:txBody>
          <a:bodyPr>
            <a:normAutofit/>
          </a:bodyPr>
          <a:lstStyle/>
          <a:p>
            <a:r>
              <a:rPr lang="fr-FR" dirty="0"/>
              <a:t>Pourquoi les sacrements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86190"/>
            <a:ext cx="12192000" cy="5561822"/>
          </a:xfrm>
        </p:spPr>
        <p:txBody>
          <a:bodyPr>
            <a:normAutofit fontScale="92500" lnSpcReduction="10000"/>
          </a:bodyPr>
          <a:lstStyle/>
          <a:p>
            <a:r>
              <a:rPr lang="fr-FR" sz="3000" dirty="0"/>
              <a:t>Les 7 sacrements institués par Jésus-Christ, et eux seuls,</a:t>
            </a:r>
          </a:p>
          <a:p>
            <a:pPr lvl="2"/>
            <a:endParaRPr lang="fr-FR" sz="1600" dirty="0"/>
          </a:p>
          <a:p>
            <a:pPr lvl="2"/>
            <a:r>
              <a:rPr lang="fr-FR" dirty="0"/>
              <a:t>ce sont "des signes </a:t>
            </a:r>
            <a:r>
              <a:rPr lang="fr-FR" dirty="0">
                <a:solidFill>
                  <a:schemeClr val="bg1"/>
                </a:solidFill>
                <a:highlight>
                  <a:srgbClr val="30BE30"/>
                </a:highlight>
              </a:rPr>
              <a:t>qui réalisent</a:t>
            </a:r>
            <a:r>
              <a:rPr lang="fr-FR" dirty="0">
                <a:solidFill>
                  <a:schemeClr val="bg1"/>
                </a:solidFill>
              </a:rPr>
              <a:t> </a:t>
            </a:r>
            <a:r>
              <a:rPr lang="fr-FR" dirty="0"/>
              <a:t>ce qu’ils signifient", </a:t>
            </a:r>
          </a:p>
          <a:p>
            <a:pPr lvl="3"/>
            <a:endParaRPr lang="fr-FR" sz="1700" dirty="0"/>
          </a:p>
          <a:p>
            <a:pPr lvl="5"/>
            <a:r>
              <a:rPr lang="fr-FR" dirty="0"/>
              <a:t>c’est-à-dire </a:t>
            </a:r>
          </a:p>
          <a:p>
            <a:pPr lvl="6"/>
            <a:r>
              <a:rPr lang="fr-FR" dirty="0"/>
              <a:t>qu’ils ne se contentent pas de signifier ou représenter la grâce, ils nous la donnent effectivement </a:t>
            </a:r>
          </a:p>
          <a:p>
            <a:pPr lvl="6"/>
            <a:endParaRPr lang="fr-FR" sz="1100" dirty="0"/>
          </a:p>
          <a:p>
            <a:pPr lvl="4"/>
            <a:r>
              <a:rPr lang="fr-FR" dirty="0"/>
              <a:t>remarque : ce ne sont pas les sacrements qui nous sauvent et nous sanctifient, </a:t>
            </a:r>
          </a:p>
          <a:p>
            <a:pPr lvl="5"/>
            <a:endParaRPr lang="fr-FR" sz="1100" dirty="0"/>
          </a:p>
          <a:p>
            <a:pPr lvl="5"/>
            <a:r>
              <a:rPr lang="fr-FR" dirty="0"/>
              <a:t>c’est la Croix de Jésus-Christ qui seule nous sauve et nous sanctifie, </a:t>
            </a:r>
          </a:p>
          <a:p>
            <a:pPr lvl="6"/>
            <a:r>
              <a:rPr lang="fr-FR" dirty="0"/>
              <a:t>mais elle le fait par le moyen des sacrements, c’est par eux que la Rédemption se réalise en nous</a:t>
            </a:r>
          </a:p>
          <a:p>
            <a:pPr lvl="3"/>
            <a:endParaRPr lang="fr-FR" dirty="0"/>
          </a:p>
          <a:p>
            <a:pPr lvl="2"/>
            <a:endParaRPr lang="fr-FR" dirty="0"/>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20105441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1B825-8009-4AB5-B42F-3BA141BA8FFC}"/>
              </a:ext>
            </a:extLst>
          </p:cNvPr>
          <p:cNvSpPr>
            <a:spLocks noGrp="1"/>
          </p:cNvSpPr>
          <p:nvPr>
            <p:ph type="title"/>
          </p:nvPr>
        </p:nvSpPr>
        <p:spPr>
          <a:xfrm>
            <a:off x="119742" y="49187"/>
            <a:ext cx="11952515" cy="608359"/>
          </a:xfrm>
        </p:spPr>
        <p:txBody>
          <a:bodyPr>
            <a:normAutofit fontScale="90000"/>
          </a:bodyPr>
          <a:lstStyle/>
          <a:p>
            <a:r>
              <a:rPr lang="fr-FR" dirty="0"/>
              <a:t>Pourquoi les sacrements ?</a:t>
            </a:r>
            <a:r>
              <a:rPr lang="fr-FR" sz="3200" dirty="0"/>
              <a:t> 		</a:t>
            </a:r>
            <a:r>
              <a:rPr lang="fr-FR" sz="3200" dirty="0">
                <a:solidFill>
                  <a:schemeClr val="tx1"/>
                </a:solidFill>
              </a:rPr>
              <a:t> Suite</a:t>
            </a:r>
            <a:endParaRPr lang="fr-FR" sz="3200" dirty="0"/>
          </a:p>
        </p:txBody>
      </p:sp>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11658"/>
            <a:ext cx="12192000" cy="6036353"/>
          </a:xfrm>
        </p:spPr>
        <p:txBody>
          <a:bodyPr>
            <a:normAutofit fontScale="92500" lnSpcReduction="20000"/>
          </a:bodyPr>
          <a:lstStyle/>
          <a:p>
            <a:pPr lvl="1"/>
            <a:r>
              <a:rPr lang="fr-FR" dirty="0"/>
              <a:t>Les sacrements, c’est "magique" ou quoi ?</a:t>
            </a:r>
          </a:p>
          <a:p>
            <a:pPr lvl="1"/>
            <a:endParaRPr lang="fr-FR" sz="1700" dirty="0"/>
          </a:p>
          <a:p>
            <a:pPr lvl="2"/>
            <a:r>
              <a:rPr lang="fr-FR" dirty="0"/>
              <a:t>Non, les sacrements chrétiens ne sont pas du tout comparables à des rites magiques, ou à des "automatismes" qui guériraient le péché comme un cachet d’aspirine guérit la migraine</a:t>
            </a:r>
          </a:p>
          <a:p>
            <a:pPr lvl="2"/>
            <a:endParaRPr lang="fr-FR" sz="1200" dirty="0"/>
          </a:p>
          <a:p>
            <a:pPr lvl="3"/>
            <a:r>
              <a:rPr lang="fr-FR" dirty="0"/>
              <a:t>(sauf dans le cas du baptême des très  jeunes enfants) les dispositions exigées pour recevoir la grâce sacramentelle comportent toujours la décision libre de recevoir le sacrement </a:t>
            </a:r>
          </a:p>
          <a:p>
            <a:pPr lvl="4"/>
            <a:r>
              <a:rPr lang="fr-FR" dirty="0"/>
              <a:t>et ceci suffit pour écarter tout aspect de rite magique ou d’automatisme, et en particulier pour éliminer la comparaison avec le cachet d’aspirine car celui-ci guérirait la migraine même s’il était ingurgité de force au lieu d’être pris librement </a:t>
            </a:r>
          </a:p>
          <a:p>
            <a:pPr lvl="5"/>
            <a:r>
              <a:rPr lang="fr-FR" dirty="0"/>
              <a:t>tandis que par exemple on ne donnerait pas la grâce sacramentelle du baptême à un adulte qui ne voudrait pas être baptisé mais sur qui pendant son sommeil on verserait de l’eau en prononçant les paroles du baptême</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159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Tree>
    <p:extLst>
      <p:ext uri="{BB962C8B-B14F-4D97-AF65-F5344CB8AC3E}">
        <p14:creationId xmlns:p14="http://schemas.microsoft.com/office/powerpoint/2010/main" val="391175303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71946"/>
            <a:ext cx="12192000" cy="5276065"/>
          </a:xfrm>
        </p:spPr>
        <p:txBody>
          <a:bodyPr>
            <a:normAutofit/>
          </a:bodyPr>
          <a:lstStyle/>
          <a:p>
            <a:pPr lvl="3"/>
            <a:r>
              <a:rPr lang="fr-FR" dirty="0">
                <a:highlight>
                  <a:srgbClr val="FFFF00"/>
                </a:highlight>
              </a:rPr>
              <a:t>et</a:t>
            </a:r>
            <a:r>
              <a:rPr lang="fr-FR" dirty="0"/>
              <a:t>, pour un adulte, cette décision libre de recevoir le sacrement doit être une décision motivée par la foi qu’il a dans l’action que le Christ exerce en nous par ce sacrement </a:t>
            </a:r>
          </a:p>
          <a:p>
            <a:pPr lvl="3"/>
            <a:endParaRPr lang="fr-FR" dirty="0"/>
          </a:p>
          <a:p>
            <a:pPr lvl="4"/>
            <a:r>
              <a:rPr lang="fr-FR" dirty="0"/>
              <a:t>l’efficacité des sacrements présuppose que la personne qui les reçoit ait la foi dans le mystère de "la Rédemption par la croix de Jésus-Christ" dont ils nous communiquent l’efficacité infinie</a:t>
            </a:r>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160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B418FA9B-695A-4696-8103-2A8447FAB39A}"/>
              </a:ext>
            </a:extLst>
          </p:cNvPr>
          <p:cNvSpPr>
            <a:spLocks noGrp="1"/>
          </p:cNvSpPr>
          <p:nvPr>
            <p:ph type="title"/>
          </p:nvPr>
        </p:nvSpPr>
        <p:spPr>
          <a:xfrm>
            <a:off x="119742" y="49187"/>
            <a:ext cx="11952515" cy="947406"/>
          </a:xfrm>
        </p:spPr>
        <p:txBody>
          <a:bodyPr>
            <a:normAutofit/>
          </a:bodyPr>
          <a:lstStyle/>
          <a:p>
            <a:r>
              <a:rPr lang="fr-FR" dirty="0"/>
              <a:t>Pourquoi les sacrements ?</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03170422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7"/>
            <a:ext cx="11952515" cy="1347533"/>
          </a:xfrm>
        </p:spPr>
        <p:txBody>
          <a:bodyPr>
            <a:normAutofit/>
          </a:bodyPr>
          <a:lstStyle/>
          <a:p>
            <a:r>
              <a:rPr lang="fr-FR" dirty="0"/>
              <a:t>Pourquoi doit-on passer par l’Église pour recevoir les sacrements ?</a:t>
            </a:r>
            <a:r>
              <a:rPr lang="fr-FR" dirty="0">
                <a:solidFill>
                  <a:schemeClr val="tx1"/>
                </a:solidFill>
              </a:rPr>
              <a:t> 		</a:t>
            </a:r>
            <a:r>
              <a:rPr lang="fr-FR" sz="3200" dirty="0">
                <a:solidFill>
                  <a:schemeClr val="tx1"/>
                </a:solidFill>
              </a:rPr>
              <a:t>Suite</a:t>
            </a:r>
            <a:endParaRPr lang="fr-FR" sz="3200" dirty="0"/>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161</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2095928"/>
            <a:ext cx="12192000" cy="4752083"/>
          </a:xfrm>
        </p:spPr>
        <p:txBody>
          <a:bodyPr>
            <a:normAutofit/>
          </a:bodyPr>
          <a:lstStyle/>
          <a:p>
            <a:r>
              <a:rPr lang="fr-FR" dirty="0">
                <a:solidFill>
                  <a:schemeClr val="bg1"/>
                </a:solidFill>
                <a:highlight>
                  <a:srgbClr val="0000CC"/>
                </a:highlight>
              </a:rPr>
              <a:t>Parce que c’est Jésus qui l’a voulu</a:t>
            </a:r>
          </a:p>
          <a:p>
            <a:pPr lvl="1"/>
            <a:endParaRPr lang="fr-FR" dirty="0"/>
          </a:p>
          <a:p>
            <a:pPr lvl="1"/>
            <a:r>
              <a:rPr lang="fr-FR" dirty="0"/>
              <a:t>Est-ce que cela veut dire que ceux qui ne peuvent pas passer par l’Église catholique pour recevoir les sacrements ne peuvent pas être sauvés ?</a:t>
            </a:r>
          </a:p>
          <a:p>
            <a:pPr lvl="1"/>
            <a:endParaRPr lang="fr-FR" dirty="0"/>
          </a:p>
          <a:p>
            <a:pPr lvl="1"/>
            <a:r>
              <a:rPr lang="fr-FR" dirty="0"/>
              <a:t>Si Dieu désire sauver tout être humain et qu’il est Tout-Puissant, pourquoi y aurait-il des êtres humains qui ne seraient pas sauvés ?</a:t>
            </a:r>
          </a:p>
          <a:p>
            <a:pPr lvl="1"/>
            <a:endParaRPr lang="fr-FR" dirty="0"/>
          </a:p>
        </p:txBody>
      </p:sp>
    </p:spTree>
    <p:extLst>
      <p:ext uri="{BB962C8B-B14F-4D97-AF65-F5344CB8AC3E}">
        <p14:creationId xmlns:p14="http://schemas.microsoft.com/office/powerpoint/2010/main" val="195890920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7"/>
            <a:ext cx="11952515" cy="1347533"/>
          </a:xfrm>
        </p:spPr>
        <p:txBody>
          <a:bodyPr>
            <a:normAutofit/>
          </a:bodyPr>
          <a:lstStyle/>
          <a:p>
            <a:r>
              <a:rPr lang="fr-FR" dirty="0"/>
              <a:t>Pourquoi doit-on passer par l’Église pour recevoir les sacrements ?</a:t>
            </a:r>
            <a:r>
              <a:rPr lang="fr-FR" dirty="0">
                <a:solidFill>
                  <a:schemeClr val="tx1"/>
                </a:solidFill>
              </a:rPr>
              <a:t> 		</a:t>
            </a:r>
            <a:r>
              <a:rPr lang="fr-FR" sz="3200" dirty="0">
                <a:solidFill>
                  <a:schemeClr val="tx1"/>
                </a:solidFill>
              </a:rPr>
              <a:t>Suite</a:t>
            </a:r>
            <a:endParaRPr lang="fr-FR" sz="3200" dirty="0"/>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162</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684962"/>
            <a:ext cx="12192000" cy="5163050"/>
          </a:xfrm>
        </p:spPr>
        <p:txBody>
          <a:bodyPr>
            <a:normAutofit fontScale="92500" lnSpcReduction="20000"/>
          </a:bodyPr>
          <a:lstStyle/>
          <a:p>
            <a:r>
              <a:rPr lang="fr-FR" dirty="0">
                <a:solidFill>
                  <a:schemeClr val="bg1"/>
                </a:solidFill>
                <a:highlight>
                  <a:srgbClr val="0000CC"/>
                </a:highlight>
              </a:rPr>
              <a:t>Parce que c’est Jésus qui l’a voulu</a:t>
            </a:r>
          </a:p>
          <a:p>
            <a:pPr lvl="1"/>
            <a:endParaRPr lang="fr-FR" sz="1700" dirty="0"/>
          </a:p>
          <a:p>
            <a:pPr lvl="3" eaLnBrk="0"/>
            <a:r>
              <a:rPr lang="fr-FR" dirty="0"/>
              <a:t>On le voit dans le Nouveau Testament, en particulier dans les extraits rappelés dans le chapitre : “Pourquoi l’Église”, et pour chaque sacrement dans les extraits de la mini-étude qui le concerne</a:t>
            </a:r>
          </a:p>
          <a:p>
            <a:pPr lvl="3" eaLnBrk="0"/>
            <a:endParaRPr lang="fr-FR" sz="900" dirty="0"/>
          </a:p>
          <a:p>
            <a:pPr lvl="3" eaLnBrk="0"/>
            <a:r>
              <a:rPr lang="fr-FR" dirty="0"/>
              <a:t>Et c’est ce qui est rapporté par la Tradition</a:t>
            </a:r>
          </a:p>
          <a:p>
            <a:pPr lvl="5" eaLnBrk="0"/>
            <a:r>
              <a:rPr lang="fr-FR" dirty="0"/>
              <a:t>On le voit aussi dans l’histoire "profane" </a:t>
            </a:r>
          </a:p>
          <a:p>
            <a:pPr lvl="5" eaLnBrk="0"/>
            <a:endParaRPr lang="fr-FR" sz="1700" dirty="0"/>
          </a:p>
          <a:p>
            <a:pPr lvl="2" eaLnBrk="0"/>
            <a:r>
              <a:rPr lang="fr-FR" dirty="0"/>
              <a:t>Jésus aurait très bien pu se passer de l’Église s’il l’avait voulu. Mais ce n’est pas ce qu’il a fait. En particulier parce que l’amour aime à multiplier les intermédiaires, à faire que l’amour passe “au travers” du plus grand nombre de personnes qui aiment, qui agissent par amour de Dieu et du prochain</a:t>
            </a:r>
          </a:p>
          <a:p>
            <a:pPr lvl="2" eaLnBrk="0"/>
            <a:endParaRPr lang="fr-FR" dirty="0"/>
          </a:p>
          <a:p>
            <a:pPr lvl="2"/>
            <a:endParaRPr lang="fr-FR" dirty="0"/>
          </a:p>
          <a:p>
            <a:pPr lvl="1"/>
            <a:endParaRPr lang="fr-FR" dirty="0"/>
          </a:p>
        </p:txBody>
      </p:sp>
    </p:spTree>
    <p:extLst>
      <p:ext uri="{BB962C8B-B14F-4D97-AF65-F5344CB8AC3E}">
        <p14:creationId xmlns:p14="http://schemas.microsoft.com/office/powerpoint/2010/main" val="334293144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p:txBody>
          <a:bodyPr>
            <a:normAutofit fontScale="90000"/>
          </a:bodyPr>
          <a:lstStyle/>
          <a:p>
            <a:r>
              <a:rPr lang="fr-FR" dirty="0"/>
              <a:t>Pourquoi doit-on passer par l’Église pour recevoir les sacrements ?</a:t>
            </a:r>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163</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253448"/>
            <a:ext cx="12192000" cy="5594564"/>
          </a:xfrm>
        </p:spPr>
        <p:txBody>
          <a:bodyPr>
            <a:normAutofit lnSpcReduction="10000"/>
          </a:bodyPr>
          <a:lstStyle/>
          <a:p>
            <a:pPr lvl="1"/>
            <a:r>
              <a:rPr lang="fr-FR" dirty="0"/>
              <a:t>Est-ce que cela veut dire que ceux qui ne peuvent pas passer par l’Église catholique pour recevoir les sacrements ne peuvent pas être sauvés ?</a:t>
            </a:r>
          </a:p>
          <a:p>
            <a:pPr lvl="1"/>
            <a:endParaRPr lang="fr-FR" sz="1600" dirty="0"/>
          </a:p>
          <a:p>
            <a:pPr lvl="2" eaLnBrk="0"/>
            <a:r>
              <a:rPr lang="fr-FR" dirty="0"/>
              <a:t>Non. Dieu désire sauver tout être humain </a:t>
            </a:r>
          </a:p>
          <a:p>
            <a:pPr lvl="2" eaLnBrk="0"/>
            <a:endParaRPr lang="fr-FR" sz="800" dirty="0"/>
          </a:p>
          <a:p>
            <a:pPr lvl="2" eaLnBrk="0"/>
            <a:r>
              <a:rPr lang="fr-FR" dirty="0"/>
              <a:t>Recevoir les sacrements c’est très important</a:t>
            </a:r>
          </a:p>
          <a:p>
            <a:pPr lvl="2" eaLnBrk="0"/>
            <a:endParaRPr lang="fr-FR" sz="900" dirty="0"/>
          </a:p>
          <a:p>
            <a:pPr lvl="2" eaLnBrk="0"/>
            <a:r>
              <a:rPr lang="fr-FR" dirty="0"/>
              <a:t>Ceux qui, sans que cela soit de leur faute, ne connaissent pas, ou pas vraiment, l’Église catholique, ne sont pas responsables s’ils ne s’adressent pas à elle </a:t>
            </a:r>
          </a:p>
          <a:p>
            <a:pPr lvl="3"/>
            <a:r>
              <a:rPr lang="fr-FR" dirty="0"/>
              <a:t>En revanche ceux qui pourraient connaître ce qu’est l’Église catholique et qui ne veulent pas connaître, ce n’est pas du tout la même chose</a:t>
            </a:r>
          </a:p>
        </p:txBody>
      </p:sp>
    </p:spTree>
    <p:extLst>
      <p:ext uri="{BB962C8B-B14F-4D97-AF65-F5344CB8AC3E}">
        <p14:creationId xmlns:p14="http://schemas.microsoft.com/office/powerpoint/2010/main" val="125055811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7"/>
            <a:ext cx="11952515" cy="1347533"/>
          </a:xfrm>
        </p:spPr>
        <p:txBody>
          <a:bodyPr>
            <a:normAutofit/>
          </a:bodyPr>
          <a:lstStyle/>
          <a:p>
            <a:r>
              <a:rPr lang="fr-FR" dirty="0"/>
              <a:t>Pourquoi doit-on passer par l’Église pour recevoir les sacrements ?</a:t>
            </a:r>
            <a:r>
              <a:rPr lang="fr-FR" dirty="0">
                <a:solidFill>
                  <a:schemeClr val="tx1"/>
                </a:solidFill>
              </a:rPr>
              <a:t> 		</a:t>
            </a:r>
            <a:r>
              <a:rPr lang="fr-FR" sz="3200" dirty="0">
                <a:solidFill>
                  <a:schemeClr val="tx1"/>
                </a:solidFill>
              </a:rPr>
              <a:t>Suite</a:t>
            </a:r>
            <a:endParaRPr lang="fr-FR" sz="3200" dirty="0"/>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164</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396720"/>
            <a:ext cx="12192000" cy="5451291"/>
          </a:xfrm>
        </p:spPr>
        <p:txBody>
          <a:bodyPr>
            <a:normAutofit lnSpcReduction="10000"/>
          </a:bodyPr>
          <a:lstStyle/>
          <a:p>
            <a:pPr lvl="1"/>
            <a:r>
              <a:rPr lang="fr-FR" dirty="0"/>
              <a:t>Si Dieu désire sauver tout être humain et qu’il est Tout-Puissant, pourquoi y aurait-il des êtres humains qui ne seraient pas sauvés ?</a:t>
            </a:r>
          </a:p>
          <a:p>
            <a:pPr lvl="2" eaLnBrk="0"/>
            <a:r>
              <a:rPr lang="fr-FR" dirty="0"/>
              <a:t>L’homme est libre, et il peut rejeter Dieu, il peut refuser d’être sauvé </a:t>
            </a:r>
          </a:p>
          <a:p>
            <a:pPr lvl="3" eaLnBrk="0"/>
            <a:r>
              <a:rPr lang="fr-FR" dirty="0"/>
              <a:t>Par exemple, en ce qui concerne les anges, le Diable et les autres démons rejettent Dieu, refusent son amour et refusent de l’aimer </a:t>
            </a:r>
          </a:p>
          <a:p>
            <a:pPr lvl="2" eaLnBrk="0"/>
            <a:r>
              <a:rPr lang="fr-FR" dirty="0"/>
              <a:t>Dieu a donné la liberté à l’homme pour que l’homme puisse l’aimer </a:t>
            </a:r>
          </a:p>
          <a:p>
            <a:pPr lvl="4" eaLnBrk="0"/>
            <a:r>
              <a:rPr lang="fr-FR" dirty="0"/>
              <a:t>Il ne peut pas y avoir d’amour sans choix libre d’aimer ou pas </a:t>
            </a:r>
          </a:p>
          <a:p>
            <a:pPr lvl="4" eaLnBrk="0"/>
            <a:r>
              <a:rPr lang="fr-FR" dirty="0"/>
              <a:t>Si un être humain rejette Dieu, Dieu ne s’impose pas à lui</a:t>
            </a:r>
          </a:p>
          <a:p>
            <a:pPr lvl="2"/>
            <a:endParaRPr lang="fr-FR" dirty="0"/>
          </a:p>
          <a:p>
            <a:pPr lvl="1"/>
            <a:endParaRPr lang="fr-FR" dirty="0"/>
          </a:p>
        </p:txBody>
      </p:sp>
    </p:spTree>
    <p:extLst>
      <p:ext uri="{BB962C8B-B14F-4D97-AF65-F5344CB8AC3E}">
        <p14:creationId xmlns:p14="http://schemas.microsoft.com/office/powerpoint/2010/main" val="237705201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p:txBody>
          <a:bodyPr/>
          <a:lstStyle/>
          <a:p>
            <a:r>
              <a:rPr lang="fr-FR" dirty="0"/>
              <a:t>11). Quels sont les sacrements ?</a:t>
            </a:r>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165</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304818"/>
            <a:ext cx="12192000" cy="5543193"/>
          </a:xfrm>
        </p:spPr>
        <p:txBody>
          <a:bodyPr>
            <a:normAutofit lnSpcReduction="10000"/>
          </a:bodyPr>
          <a:lstStyle/>
          <a:p>
            <a:r>
              <a:rPr lang="fr-FR" dirty="0"/>
              <a:t>Il y a 7 sacrements : </a:t>
            </a:r>
          </a:p>
          <a:p>
            <a:pPr lvl="2"/>
            <a:r>
              <a:rPr lang="fr-FR" dirty="0"/>
              <a:t>le baptême</a:t>
            </a:r>
          </a:p>
          <a:p>
            <a:pPr lvl="5"/>
            <a:r>
              <a:rPr lang="fr-FR" dirty="0"/>
              <a:t>Vu à part dans une rencontre ultérieure</a:t>
            </a:r>
          </a:p>
          <a:p>
            <a:pPr lvl="2"/>
            <a:r>
              <a:rPr lang="fr-FR" dirty="0"/>
              <a:t>le sacrement de pénitence</a:t>
            </a:r>
          </a:p>
          <a:p>
            <a:pPr lvl="3"/>
            <a:r>
              <a:rPr lang="fr-FR" dirty="0"/>
              <a:t>appelé aussi confession ou sacrement de réconciliation</a:t>
            </a:r>
          </a:p>
          <a:p>
            <a:pPr lvl="2"/>
            <a:r>
              <a:rPr lang="fr-FR" dirty="0"/>
              <a:t>l’eucharistie (la messe) </a:t>
            </a:r>
          </a:p>
          <a:p>
            <a:pPr lvl="2"/>
            <a:r>
              <a:rPr lang="fr-FR" dirty="0"/>
              <a:t>le sacrement de confirmation </a:t>
            </a:r>
          </a:p>
          <a:p>
            <a:pPr lvl="2"/>
            <a:r>
              <a:rPr lang="fr-FR" dirty="0"/>
              <a:t>le sacrement des malades (avec l’importance de “l’extrême onction”) </a:t>
            </a:r>
          </a:p>
          <a:p>
            <a:pPr lvl="3"/>
            <a:r>
              <a:rPr lang="fr-FR" dirty="0"/>
              <a:t>aussi appelé onction des malades </a:t>
            </a:r>
          </a:p>
          <a:p>
            <a:pPr lvl="2"/>
            <a:r>
              <a:rPr lang="fr-FR" dirty="0"/>
              <a:t>le mariage </a:t>
            </a:r>
          </a:p>
          <a:p>
            <a:pPr lvl="2"/>
            <a:r>
              <a:rPr lang="fr-FR" dirty="0"/>
              <a:t>le sacrement de l’ordre (pour devenir prêtre, etc.)</a:t>
            </a:r>
          </a:p>
        </p:txBody>
      </p:sp>
    </p:spTree>
    <p:extLst>
      <p:ext uri="{BB962C8B-B14F-4D97-AF65-F5344CB8AC3E}">
        <p14:creationId xmlns:p14="http://schemas.microsoft.com/office/powerpoint/2010/main" val="421764523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080008"/>
            <a:ext cx="12192000" cy="4768003"/>
          </a:xfrm>
        </p:spPr>
        <p:txBody>
          <a:bodyPr>
            <a:normAutofit/>
          </a:bodyPr>
          <a:lstStyle/>
          <a:p>
            <a:pPr lvl="1"/>
            <a:r>
              <a:rPr lang="fr-FR" dirty="0"/>
              <a:t>La confession, d’où ça sort ?</a:t>
            </a:r>
          </a:p>
          <a:p>
            <a:pPr lvl="1"/>
            <a:endParaRPr lang="fr-FR" dirty="0"/>
          </a:p>
          <a:p>
            <a:pPr lvl="1"/>
            <a:r>
              <a:rPr lang="fr-FR" dirty="0"/>
              <a:t>Les péchés ?</a:t>
            </a:r>
          </a:p>
          <a:p>
            <a:pPr lvl="1"/>
            <a:endParaRPr lang="fr-FR" dirty="0"/>
          </a:p>
          <a:p>
            <a:pPr lvl="1"/>
            <a:r>
              <a:rPr lang="fr-FR" dirty="0"/>
              <a:t>La confession, c’est à chaque fois pour moi “galère” pour me décider à y aller, je n’en ai vraiment pas envie ! </a:t>
            </a:r>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166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pénitence</a:t>
            </a:r>
          </a:p>
        </p:txBody>
      </p:sp>
    </p:spTree>
    <p:extLst>
      <p:ext uri="{BB962C8B-B14F-4D97-AF65-F5344CB8AC3E}">
        <p14:creationId xmlns:p14="http://schemas.microsoft.com/office/powerpoint/2010/main" val="9557599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8"/>
            <a:ext cx="11952515" cy="885309"/>
          </a:xfrm>
        </p:spPr>
        <p:txBody>
          <a:bodyPr>
            <a:normAutofit/>
          </a:bodyPr>
          <a:lstStyle/>
          <a:p>
            <a:r>
              <a:rPr lang="fr-FR" dirty="0"/>
              <a:t>Le sacrement de pénitence</a:t>
            </a:r>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167</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034980"/>
            <a:ext cx="12192000" cy="5813032"/>
          </a:xfrm>
        </p:spPr>
        <p:txBody>
          <a:bodyPr>
            <a:normAutofit lnSpcReduction="10000"/>
          </a:bodyPr>
          <a:lstStyle/>
          <a:p>
            <a:pPr lvl="1"/>
            <a:r>
              <a:rPr lang="fr-FR" dirty="0"/>
              <a:t>La confession, d’où ça sort ?</a:t>
            </a:r>
          </a:p>
          <a:p>
            <a:pPr lvl="0"/>
            <a:r>
              <a:rPr lang="fr-FR" dirty="0"/>
              <a:t>C’est Jésus qui a institué le sacrement de pénitence</a:t>
            </a:r>
          </a:p>
          <a:p>
            <a:pPr lvl="2"/>
            <a:r>
              <a:rPr lang="fr-FR" dirty="0"/>
              <a:t>« </a:t>
            </a:r>
            <a:r>
              <a:rPr lang="fr-FR" baseline="30000" dirty="0"/>
              <a:t>Jn 20, 23</a:t>
            </a:r>
            <a:r>
              <a:rPr lang="fr-FR" dirty="0"/>
              <a:t> les péchés seront remis à ceux à qui vous les remettrez, ils seront retenus à ceux à qui vous les retiendrez »</a:t>
            </a:r>
          </a:p>
          <a:p>
            <a:pPr lvl="0"/>
            <a:r>
              <a:rPr lang="fr-FR" dirty="0"/>
              <a:t>Le sacrement de pénitence permet d’effacer les péchés</a:t>
            </a:r>
          </a:p>
          <a:p>
            <a:pPr lvl="2"/>
            <a:r>
              <a:rPr lang="fr-FR" dirty="0"/>
              <a:t>il est fait pour les chrétiens qui ont manqué à la "grâce divine" par le péché</a:t>
            </a:r>
          </a:p>
          <a:p>
            <a:pPr lvl="4"/>
            <a:r>
              <a:rPr lang="fr-FR" dirty="0"/>
              <a:t>il efface les péchés mortels et rend ainsi la grâce divine perdue </a:t>
            </a:r>
          </a:p>
          <a:p>
            <a:pPr lvl="4"/>
            <a:r>
              <a:rPr lang="fr-FR" dirty="0"/>
              <a:t>et pour les péchés véniels il efface en nous les éloignements qu’ils avaient installés en nous par rapport à Dieu</a:t>
            </a:r>
          </a:p>
          <a:p>
            <a:pPr lvl="3"/>
            <a:r>
              <a:rPr lang="fr-FR" dirty="0"/>
              <a:t>("La grâce baptismale" c’est "la grâce" tout court, encore appelée "grâce sanctifiante" ou "grâce rédemptrice" )</a:t>
            </a:r>
          </a:p>
          <a:p>
            <a:pPr lvl="0"/>
            <a:endParaRPr lang="fr-FR" dirty="0"/>
          </a:p>
          <a:p>
            <a:pPr lvl="1" eaLnBrk="0"/>
            <a:endParaRPr lang="fr-FR" dirty="0"/>
          </a:p>
          <a:p>
            <a:pPr lvl="1"/>
            <a:endParaRPr lang="fr-FR" dirty="0"/>
          </a:p>
          <a:p>
            <a:pPr lvl="1"/>
            <a:endParaRPr lang="fr-FR" dirty="0"/>
          </a:p>
        </p:txBody>
      </p:sp>
    </p:spTree>
    <p:extLst>
      <p:ext uri="{BB962C8B-B14F-4D97-AF65-F5344CB8AC3E}">
        <p14:creationId xmlns:p14="http://schemas.microsoft.com/office/powerpoint/2010/main" val="114351931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8"/>
            <a:ext cx="11952515" cy="825019"/>
          </a:xfrm>
        </p:spPr>
        <p:txBody>
          <a:bodyPr>
            <a:normAutofit/>
          </a:bodyPr>
          <a:lstStyle/>
          <a:p>
            <a:r>
              <a:rPr lang="fr-FR" dirty="0"/>
              <a:t>Le sacrement de pénitence		</a:t>
            </a:r>
            <a:r>
              <a:rPr lang="fr-FR" dirty="0">
                <a:solidFill>
                  <a:schemeClr val="tx1"/>
                </a:solidFill>
              </a:rPr>
              <a:t> Suite</a:t>
            </a:r>
            <a:endParaRPr lang="fr-FR" dirty="0"/>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168</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859622"/>
            <a:ext cx="12192000" cy="4988390"/>
          </a:xfrm>
        </p:spPr>
        <p:txBody>
          <a:bodyPr>
            <a:normAutofit/>
          </a:bodyPr>
          <a:lstStyle/>
          <a:p>
            <a:pPr lvl="0"/>
            <a:r>
              <a:rPr lang="fr-FR" dirty="0"/>
              <a:t>Le sacrement de réconciliation ne peut être reçu que d’un prêtre</a:t>
            </a:r>
          </a:p>
          <a:p>
            <a:pPr lvl="0"/>
            <a:endParaRPr lang="fr-FR" sz="2000" dirty="0"/>
          </a:p>
          <a:p>
            <a:pPr lvl="4"/>
            <a:r>
              <a:rPr lang="fr-FR" dirty="0"/>
              <a:t>il n’y a pas sacrement si l’"on se confesse seul" face à Dieu.</a:t>
            </a:r>
          </a:p>
          <a:p>
            <a:pPr lvl="4"/>
            <a:endParaRPr lang="fr-FR" sz="1000" dirty="0"/>
          </a:p>
          <a:p>
            <a:pPr lvl="4"/>
            <a:r>
              <a:rPr lang="fr-FR" dirty="0"/>
              <a:t>Et, sauf très rares exceptions, les absolutions collectives, cela n’existe pas non plus</a:t>
            </a:r>
          </a:p>
          <a:p>
            <a:pPr lvl="4"/>
            <a:endParaRPr lang="fr-FR" sz="1600" dirty="0"/>
          </a:p>
          <a:p>
            <a:pPr lvl="2" eaLnBrk="0"/>
            <a:r>
              <a:rPr lang="fr-FR" dirty="0"/>
              <a:t>lors du sacrement de pénitence, le prêtre représente Jésus</a:t>
            </a:r>
          </a:p>
          <a:p>
            <a:pPr lvl="2" eaLnBrk="0"/>
            <a:endParaRPr lang="fr-FR" sz="1000" dirty="0"/>
          </a:p>
          <a:p>
            <a:pPr lvl="2" eaLnBrk="0"/>
            <a:r>
              <a:rPr lang="fr-FR" dirty="0"/>
              <a:t>on peut se confesser à n’importe quel prêtre, par forcément à celui de sa paroisse</a:t>
            </a:r>
          </a:p>
          <a:p>
            <a:pPr lvl="1"/>
            <a:endParaRPr lang="fr-FR" dirty="0"/>
          </a:p>
        </p:txBody>
      </p:sp>
    </p:spTree>
    <p:extLst>
      <p:ext uri="{BB962C8B-B14F-4D97-AF65-F5344CB8AC3E}">
        <p14:creationId xmlns:p14="http://schemas.microsoft.com/office/powerpoint/2010/main" val="201980583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F2C10-C9B7-4C6E-BD8A-0CB7D958D56E}"/>
              </a:ext>
            </a:extLst>
          </p:cNvPr>
          <p:cNvSpPr>
            <a:spLocks noGrp="1"/>
          </p:cNvSpPr>
          <p:nvPr>
            <p:ph type="title"/>
          </p:nvPr>
        </p:nvSpPr>
        <p:spPr>
          <a:xfrm>
            <a:off x="119742" y="49188"/>
            <a:ext cx="11952515" cy="825019"/>
          </a:xfrm>
        </p:spPr>
        <p:txBody>
          <a:bodyPr>
            <a:normAutofit/>
          </a:bodyPr>
          <a:lstStyle/>
          <a:p>
            <a:r>
              <a:rPr lang="fr-FR" dirty="0"/>
              <a:t>Le sacrement de pénitence		</a:t>
            </a:r>
            <a:r>
              <a:rPr lang="fr-FR" dirty="0">
                <a:solidFill>
                  <a:schemeClr val="tx1"/>
                </a:solidFill>
              </a:rPr>
              <a:t> Suite</a:t>
            </a:r>
            <a:endParaRPr lang="fr-FR" dirty="0"/>
          </a:p>
        </p:txBody>
      </p:sp>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169</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387010"/>
            <a:ext cx="12192000" cy="5461001"/>
          </a:xfrm>
        </p:spPr>
        <p:txBody>
          <a:bodyPr>
            <a:normAutofit lnSpcReduction="10000"/>
          </a:bodyPr>
          <a:lstStyle/>
          <a:p>
            <a:pPr eaLnBrk="0"/>
            <a:r>
              <a:rPr lang="fr-FR" dirty="0"/>
              <a:t>Communier sans jamais aller se confesser, ou se confesser très peu souvent, ce ne n’est pas normal </a:t>
            </a:r>
          </a:p>
          <a:p>
            <a:pPr lvl="4" eaLnBrk="0"/>
            <a:r>
              <a:rPr lang="fr-FR" dirty="0"/>
              <a:t>beaucoup de saints, de papes, se confessent chaque semaine ! </a:t>
            </a:r>
          </a:p>
          <a:p>
            <a:pPr lvl="4" eaLnBrk="0"/>
            <a:r>
              <a:rPr lang="fr-FR" dirty="0"/>
              <a:t>“l’idéal”, pour nous, c’est de se confesser une fois par mois</a:t>
            </a:r>
          </a:p>
          <a:p>
            <a:pPr lvl="4" eaLnBrk="0"/>
            <a:r>
              <a:rPr lang="fr-FR" dirty="0"/>
              <a:t>mais se confesser plusieurs fois dans l’année, en particulier avant chaque grande fête religieuse (Pâques, Noël, etc.), c’est déjà pas mal</a:t>
            </a:r>
          </a:p>
          <a:p>
            <a:pPr lvl="2" eaLnBrk="0"/>
            <a:r>
              <a:rPr lang="fr-FR" dirty="0"/>
              <a:t>si l’on communie alors que l’on n’est pas en état de grâce, alors le communion ne "vaut" rien, au contraire</a:t>
            </a:r>
          </a:p>
          <a:p>
            <a:pPr lvl="3" eaLnBrk="0"/>
            <a:r>
              <a:rPr lang="fr-FR" dirty="0"/>
              <a:t>en revanche il ne s’agit pas non plus d’entrer dans des scrupules excessifs comme l’ont fait les jansénistes</a:t>
            </a:r>
          </a:p>
        </p:txBody>
      </p:sp>
    </p:spTree>
    <p:extLst>
      <p:ext uri="{BB962C8B-B14F-4D97-AF65-F5344CB8AC3E}">
        <p14:creationId xmlns:p14="http://schemas.microsoft.com/office/powerpoint/2010/main" val="39137450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170</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304818"/>
            <a:ext cx="12192000" cy="5543193"/>
          </a:xfrm>
        </p:spPr>
        <p:txBody>
          <a:bodyPr>
            <a:normAutofit/>
          </a:bodyPr>
          <a:lstStyle/>
          <a:p>
            <a:pPr lvl="1"/>
            <a:r>
              <a:rPr lang="fr-FR" dirty="0"/>
              <a:t>Les péchés ?</a:t>
            </a:r>
          </a:p>
          <a:p>
            <a:pPr lvl="1"/>
            <a:endParaRPr lang="fr-FR" sz="2000" dirty="0"/>
          </a:p>
          <a:p>
            <a:pPr lvl="2"/>
            <a:r>
              <a:rPr lang="fr-FR" dirty="0"/>
              <a:t>Un péché c’est un manque d’amour envers Dieu</a:t>
            </a:r>
          </a:p>
          <a:p>
            <a:pPr lvl="2"/>
            <a:endParaRPr lang="fr-FR" sz="1000" dirty="0"/>
          </a:p>
          <a:p>
            <a:pPr lvl="3"/>
            <a:r>
              <a:rPr lang="fr-FR" dirty="0"/>
              <a:t>ou envers le prochain </a:t>
            </a:r>
          </a:p>
          <a:p>
            <a:pPr lvl="3"/>
            <a:endParaRPr lang="fr-FR" sz="1000" dirty="0"/>
          </a:p>
          <a:p>
            <a:pPr lvl="4"/>
            <a:r>
              <a:rPr lang="fr-FR" dirty="0"/>
              <a:t>mais, dans tous les cas, c’est toujours en premier lieu un manque d’amour envers Dieu, car Dieu est blessé par nos manques d’amour envers le prochain</a:t>
            </a:r>
          </a:p>
          <a:p>
            <a:pPr lvl="4"/>
            <a:endParaRPr lang="fr-FR" sz="1000" dirty="0"/>
          </a:p>
          <a:p>
            <a:pPr lvl="5"/>
            <a:r>
              <a:rPr lang="fr-FR" dirty="0"/>
              <a:t>comme Dieu aime chacun de nous, même plus que nous nous aimons nous-même, il souffre encore plus quand on est blessé que nous ne souffrons nous-même</a:t>
            </a:r>
          </a:p>
          <a:p>
            <a:pPr lvl="1"/>
            <a:endParaRPr lang="fr-FR" dirty="0"/>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825019"/>
          </a:xfrm>
        </p:spPr>
        <p:txBody>
          <a:bodyPr>
            <a:normAutofit/>
          </a:bodyPr>
          <a:lstStyle/>
          <a:p>
            <a:r>
              <a:rPr lang="fr-FR" dirty="0"/>
              <a:t>Le sacrement de pénitence		</a:t>
            </a:r>
            <a:r>
              <a:rPr lang="fr-FR" dirty="0">
                <a:solidFill>
                  <a:schemeClr val="tx1"/>
                </a:solidFill>
              </a:rPr>
              <a:t> Suite</a:t>
            </a:r>
            <a:endParaRPr lang="fr-FR" dirty="0"/>
          </a:p>
        </p:txBody>
      </p:sp>
    </p:spTree>
    <p:extLst>
      <p:ext uri="{BB962C8B-B14F-4D97-AF65-F5344CB8AC3E}">
        <p14:creationId xmlns:p14="http://schemas.microsoft.com/office/powerpoint/2010/main" val="90350019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171</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068512"/>
            <a:ext cx="12192000" cy="5779499"/>
          </a:xfrm>
        </p:spPr>
        <p:txBody>
          <a:bodyPr>
            <a:normAutofit/>
          </a:bodyPr>
          <a:lstStyle/>
          <a:p>
            <a:pPr eaLnBrk="0"/>
            <a:r>
              <a:rPr lang="fr-FR" dirty="0"/>
              <a:t>Il y a 2 types de péchés : les péchés mortels et les péchés véniels</a:t>
            </a:r>
          </a:p>
          <a:p>
            <a:pPr lvl="2" eaLnBrk="0"/>
            <a:r>
              <a:rPr lang="fr-FR" dirty="0"/>
              <a:t>péchés mortels</a:t>
            </a:r>
          </a:p>
          <a:p>
            <a:pPr lvl="3" eaLnBrk="0"/>
            <a:r>
              <a:rPr lang="fr-FR" dirty="0"/>
              <a:t>on appelle péché mortel le </a:t>
            </a:r>
            <a:r>
              <a:rPr lang="fr-FR" dirty="0">
                <a:solidFill>
                  <a:schemeClr val="bg1"/>
                </a:solidFill>
                <a:highlight>
                  <a:srgbClr val="000000"/>
                </a:highlight>
              </a:rPr>
              <a:t>refus</a:t>
            </a:r>
            <a:r>
              <a:rPr lang="fr-FR" dirty="0"/>
              <a:t> d’amour envers Dieu, en péchant gravement contre Lui ou/et contre notre prochain</a:t>
            </a:r>
          </a:p>
          <a:p>
            <a:pPr lvl="4" eaLnBrk="0"/>
            <a:r>
              <a:rPr lang="fr-FR" dirty="0"/>
              <a:t>"mortel" parce qu’il détruit la grâce divine en nous</a:t>
            </a:r>
          </a:p>
          <a:p>
            <a:pPr lvl="6" eaLnBrk="0"/>
            <a:r>
              <a:rPr lang="fr-FR" dirty="0"/>
              <a:t>si l’on commet un péché mortel, on se coupe soi-même de Dieu, on se sépare soi-même de Dieu</a:t>
            </a:r>
          </a:p>
          <a:p>
            <a:pPr lvl="4"/>
            <a:r>
              <a:rPr lang="fr-FR" dirty="0"/>
              <a:t>si une personne au moment de sa mort est en état de péché mortel et qu’elle choisit de persister dans cet état de péché mortel, alors elle va en enfer ( = alors elle choisit elle-même d’aller en enfer parce qu’elle veut/souhaite rejeter Dieu)</a:t>
            </a:r>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726315"/>
          </a:xfrm>
        </p:spPr>
        <p:txBody>
          <a:bodyPr>
            <a:normAutofit/>
          </a:bodyPr>
          <a:lstStyle/>
          <a:p>
            <a:r>
              <a:rPr lang="fr-FR" sz="3600" dirty="0"/>
              <a:t>Le sacrement de pénitence</a:t>
            </a:r>
            <a:r>
              <a:rPr lang="fr-FR" dirty="0"/>
              <a:t>		</a:t>
            </a:r>
            <a:r>
              <a:rPr lang="fr-FR"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28066675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172</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719943"/>
            <a:ext cx="12192000" cy="5128068"/>
          </a:xfrm>
        </p:spPr>
        <p:txBody>
          <a:bodyPr>
            <a:normAutofit/>
          </a:bodyPr>
          <a:lstStyle/>
          <a:p>
            <a:pPr lvl="3"/>
            <a:r>
              <a:rPr lang="fr-FR" dirty="0"/>
              <a:t>heureusement “il n’est pas si facile que ça” de commettre un péché mortel </a:t>
            </a:r>
          </a:p>
          <a:p>
            <a:pPr lvl="5"/>
            <a:r>
              <a:rPr lang="fr-FR" dirty="0"/>
              <a:t>mais il ne faut pas non plus “plaisanter sur la question” et penser que l’on peut faire n’importe quoi. Un péché mortel nous coupe de Dieu </a:t>
            </a:r>
          </a:p>
          <a:p>
            <a:pPr lvl="3"/>
            <a:r>
              <a:rPr lang="fr-FR" dirty="0"/>
              <a:t>quand nous confessons notre/nos péché(s) mortel(s) lors du sacrement de réconciliation, que nous le/les regrettons, et que le prêtre nous donne le pardon de Dieu par le ministère de l’Église, alors la grâce divine nous est redonnée</a:t>
            </a:r>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726315"/>
          </a:xfrm>
        </p:spPr>
        <p:txBody>
          <a:bodyPr>
            <a:normAutofit/>
          </a:bodyPr>
          <a:lstStyle/>
          <a:p>
            <a:r>
              <a:rPr lang="fr-FR" sz="3600" dirty="0"/>
              <a:t>Le sacrement de pénitence</a:t>
            </a:r>
            <a:r>
              <a:rPr lang="fr-FR" dirty="0"/>
              <a:t>		</a:t>
            </a:r>
            <a:r>
              <a:rPr lang="fr-FR"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319773403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173</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1192192"/>
            <a:ext cx="12192000" cy="5655820"/>
          </a:xfrm>
        </p:spPr>
        <p:txBody>
          <a:bodyPr>
            <a:normAutofit fontScale="85000" lnSpcReduction="10000"/>
          </a:bodyPr>
          <a:lstStyle/>
          <a:p>
            <a:pPr lvl="2"/>
            <a:r>
              <a:rPr lang="fr-FR" dirty="0"/>
              <a:t>péchés véniels</a:t>
            </a:r>
          </a:p>
          <a:p>
            <a:pPr lvl="3"/>
            <a:r>
              <a:rPr lang="fr-FR" dirty="0"/>
              <a:t>contrairement au péché mortel, un péché véniel </a:t>
            </a:r>
          </a:p>
          <a:p>
            <a:pPr lvl="4"/>
            <a:r>
              <a:rPr lang="fr-FR" dirty="0"/>
              <a:t>n’est pas un </a:t>
            </a:r>
            <a:r>
              <a:rPr lang="fr-FR" dirty="0">
                <a:solidFill>
                  <a:schemeClr val="bg1"/>
                </a:solidFill>
                <a:highlight>
                  <a:srgbClr val="D140FE"/>
                </a:highlight>
              </a:rPr>
              <a:t>refus/rejet</a:t>
            </a:r>
            <a:r>
              <a:rPr lang="fr-FR" dirty="0"/>
              <a:t> de l’amour de Dieu, mais c’est une </a:t>
            </a:r>
            <a:r>
              <a:rPr lang="fr-FR" dirty="0">
                <a:solidFill>
                  <a:schemeClr val="bg1"/>
                </a:solidFill>
                <a:highlight>
                  <a:srgbClr val="D140FE"/>
                </a:highlight>
              </a:rPr>
              <a:t>dérobade</a:t>
            </a:r>
            <a:r>
              <a:rPr lang="fr-FR" dirty="0"/>
              <a:t> à l’amour de Dieu que l’on persévère pourtant à aimer</a:t>
            </a:r>
          </a:p>
          <a:p>
            <a:pPr lvl="5"/>
            <a:r>
              <a:rPr lang="fr-FR" dirty="0"/>
              <a:t>les péchés véniels ne nous coupent pas de Dieu comme un péché mortel. Ils ne détruisent pas la grâce divine en nous, mais ils l’assombrissent, ils l’affaiblissent</a:t>
            </a:r>
          </a:p>
          <a:p>
            <a:pPr lvl="6"/>
            <a:r>
              <a:rPr lang="fr-FR" dirty="0"/>
              <a:t>les péchés véniels nous éloignent de Dieu, nous rendent de plus en plus tièdes à l’égard de Dieu</a:t>
            </a:r>
          </a:p>
          <a:p>
            <a:pPr lvl="3"/>
            <a:r>
              <a:rPr lang="fr-FR" dirty="0"/>
              <a:t>quand nous nous en confessons de nos péchés véniels auprès d’un prêtre, alors nous retrouvons en nous toute la splendeur de la grâce divine</a:t>
            </a:r>
          </a:p>
          <a:p>
            <a:pPr lvl="4"/>
            <a:r>
              <a:rPr lang="fr-FR" dirty="0"/>
              <a:t>le fait de communier efface aussi nos péchés véniels, mais cela ne doit pas nous inciter à nous confesser moins souvent car le sacrement de pénitence est un sacrement, et un sacrement apporte toujours beaucoup</a:t>
            </a:r>
          </a:p>
          <a:p>
            <a:pPr lvl="2"/>
            <a:endParaRPr lang="fr-FR" dirty="0"/>
          </a:p>
          <a:p>
            <a:endParaRPr lang="fr-FR" dirty="0"/>
          </a:p>
          <a:p>
            <a:pPr lvl="1"/>
            <a:endParaRPr lang="fr-FR" dirty="0"/>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825019"/>
          </a:xfrm>
        </p:spPr>
        <p:txBody>
          <a:bodyPr>
            <a:normAutofit/>
          </a:bodyPr>
          <a:lstStyle/>
          <a:p>
            <a:r>
              <a:rPr lang="fr-FR" dirty="0"/>
              <a:t>Le sacrement de pénitence		</a:t>
            </a:r>
            <a:r>
              <a:rPr lang="fr-FR" dirty="0">
                <a:solidFill>
                  <a:schemeClr val="tx1"/>
                </a:solidFill>
              </a:rPr>
              <a:t> Suite</a:t>
            </a:r>
            <a:endParaRPr lang="fr-FR" dirty="0"/>
          </a:p>
        </p:txBody>
      </p:sp>
    </p:spTree>
    <p:extLst>
      <p:ext uri="{BB962C8B-B14F-4D97-AF65-F5344CB8AC3E}">
        <p14:creationId xmlns:p14="http://schemas.microsoft.com/office/powerpoint/2010/main" val="427054766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174</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977030"/>
            <a:ext cx="12192000" cy="5870983"/>
          </a:xfrm>
        </p:spPr>
        <p:txBody>
          <a:bodyPr>
            <a:normAutofit fontScale="85000" lnSpcReduction="20000"/>
          </a:bodyPr>
          <a:lstStyle/>
          <a:p>
            <a:pPr lvl="0"/>
            <a:r>
              <a:rPr lang="fr-FR" dirty="0"/>
              <a:t>Un péché c’est une faute envers Dieu commise par un homme (ou un ange) </a:t>
            </a:r>
          </a:p>
          <a:p>
            <a:pPr lvl="0"/>
            <a:endParaRPr lang="fr-FR" sz="900" dirty="0"/>
          </a:p>
          <a:p>
            <a:pPr lvl="2" eaLnBrk="0"/>
            <a:r>
              <a:rPr lang="fr-FR" dirty="0"/>
              <a:t>le péché c’est quelque chose de personnel </a:t>
            </a:r>
          </a:p>
          <a:p>
            <a:pPr lvl="3" eaLnBrk="0"/>
            <a:r>
              <a:rPr lang="fr-FR" dirty="0"/>
              <a:t>un péché c’est un péché commis par un homme, par tel homme, et si son voisin a commis le même péché, c’est un autre péché</a:t>
            </a:r>
          </a:p>
          <a:p>
            <a:pPr lvl="2" eaLnBrk="0"/>
            <a:endParaRPr lang="fr-FR" sz="900" dirty="0"/>
          </a:p>
          <a:p>
            <a:pPr lvl="2" eaLnBrk="0"/>
            <a:r>
              <a:rPr lang="fr-FR" dirty="0"/>
              <a:t>Il n’y a pas de péché collectif</a:t>
            </a:r>
          </a:p>
          <a:p>
            <a:pPr lvl="3" eaLnBrk="0"/>
            <a:r>
              <a:rPr lang="fr-FR" dirty="0"/>
              <a:t>en revanche les péchés des hommes ont notamment pour conséquences des "structures pécheresses" collectives </a:t>
            </a:r>
          </a:p>
          <a:p>
            <a:pPr lvl="4" eaLnBrk="0"/>
            <a:r>
              <a:rPr lang="fr-FR" dirty="0"/>
              <a:t>et notre société actuelle est “bourrée” de structures pécheresses collectives </a:t>
            </a:r>
          </a:p>
          <a:p>
            <a:pPr lvl="5" eaLnBrk="0"/>
            <a:r>
              <a:rPr lang="fr-FR" dirty="0"/>
              <a:t>qui font que nous vivons mal et dans un grand mal-être, </a:t>
            </a:r>
          </a:p>
          <a:p>
            <a:pPr lvl="5"/>
            <a:r>
              <a:rPr lang="fr-FR" dirty="0"/>
              <a:t>et qui souvent nous incitent aux péchés</a:t>
            </a:r>
          </a:p>
          <a:p>
            <a:r>
              <a:rPr lang="fr-FR" dirty="0"/>
              <a:t>La gravité d’un péché que l’on commet dépend en premier lieu de notre intention quand on le commet </a:t>
            </a:r>
          </a:p>
          <a:p>
            <a:endParaRPr lang="fr-FR" sz="1000" dirty="0"/>
          </a:p>
          <a:p>
            <a:pPr lvl="2"/>
            <a:r>
              <a:rPr lang="fr-FR" dirty="0"/>
              <a:t>mais elle dépend aussi du contenu de l’acte</a:t>
            </a:r>
          </a:p>
          <a:p>
            <a:pPr lvl="3"/>
            <a:r>
              <a:rPr lang="fr-FR" dirty="0"/>
              <a:t>par exemple si l’on est complice d’un avortement, quelle qu’en soit la raison c’est grave</a:t>
            </a:r>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825019"/>
          </a:xfrm>
        </p:spPr>
        <p:txBody>
          <a:bodyPr>
            <a:normAutofit/>
          </a:bodyPr>
          <a:lstStyle/>
          <a:p>
            <a:r>
              <a:rPr lang="fr-FR" dirty="0"/>
              <a:t>Le sacrement de pénitence		</a:t>
            </a:r>
            <a:r>
              <a:rPr lang="fr-FR" dirty="0">
                <a:solidFill>
                  <a:schemeClr val="tx1"/>
                </a:solidFill>
              </a:rPr>
              <a:t> Suite</a:t>
            </a:r>
            <a:endParaRPr lang="fr-FR" dirty="0"/>
          </a:p>
        </p:txBody>
      </p:sp>
    </p:spTree>
    <p:extLst>
      <p:ext uri="{BB962C8B-B14F-4D97-AF65-F5344CB8AC3E}">
        <p14:creationId xmlns:p14="http://schemas.microsoft.com/office/powerpoint/2010/main" val="235071565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175</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2430684"/>
            <a:ext cx="12192000" cy="4417329"/>
          </a:xfrm>
        </p:spPr>
        <p:txBody>
          <a:bodyPr>
            <a:normAutofit/>
          </a:bodyPr>
          <a:lstStyle/>
          <a:p>
            <a:pPr lvl="0"/>
            <a:r>
              <a:rPr lang="fr-FR" dirty="0"/>
              <a:t>L’examen de conscience :</a:t>
            </a:r>
          </a:p>
          <a:p>
            <a:pPr lvl="2"/>
            <a:r>
              <a:rPr lang="fr-FR" dirty="0"/>
              <a:t>faire son examen de conscience c’est s’efforcer de voir quels ont été nos manques d’amour envers Dieu et le prochain</a:t>
            </a:r>
          </a:p>
          <a:p>
            <a:pPr lvl="3"/>
            <a:r>
              <a:rPr lang="fr-FR" dirty="0"/>
              <a:t>il y a de nombreux livrets qui peuvent aider à faire son examen de conscience. Ils sont basés en particulier sur </a:t>
            </a:r>
          </a:p>
          <a:p>
            <a:pPr lvl="4"/>
            <a:r>
              <a:rPr lang="fr-FR" dirty="0"/>
              <a:t>les dix commandements</a:t>
            </a:r>
          </a:p>
          <a:p>
            <a:pPr lvl="4"/>
            <a:r>
              <a:rPr lang="fr-FR" dirty="0"/>
              <a:t>et/ou les huit Béatitudes</a:t>
            </a:r>
          </a:p>
          <a:p>
            <a:pPr lvl="4"/>
            <a:endParaRPr lang="fr-FR" dirty="0"/>
          </a:p>
          <a:p>
            <a:pPr lvl="0"/>
            <a:endParaRPr lang="fr-FR" dirty="0"/>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825019"/>
          </a:xfrm>
        </p:spPr>
        <p:txBody>
          <a:bodyPr>
            <a:normAutofit/>
          </a:bodyPr>
          <a:lstStyle/>
          <a:p>
            <a:r>
              <a:rPr lang="fr-FR" sz="3600" dirty="0"/>
              <a:t>Le sacrement de pénitence</a:t>
            </a:r>
            <a:r>
              <a:rPr lang="fr-FR" dirty="0"/>
              <a:t>		</a:t>
            </a:r>
            <a:r>
              <a:rPr lang="fr-FR"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42339655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07FFA8C-24DF-492D-B56B-D805D3BFA92A}"/>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F78792C-E04E-4FEC-B1A9-83BA813B9EE5}"/>
              </a:ext>
            </a:extLst>
          </p:cNvPr>
          <p:cNvSpPr>
            <a:spLocks noGrp="1"/>
          </p:cNvSpPr>
          <p:nvPr>
            <p:ph type="sldNum" sz="quarter" idx="12"/>
          </p:nvPr>
        </p:nvSpPr>
        <p:spPr/>
        <p:txBody>
          <a:bodyPr/>
          <a:lstStyle/>
          <a:p>
            <a:fld id="{E57ECC14-826B-42E9-A453-4280D060BAD6}" type="slidenum">
              <a:rPr lang="fr-FR" smtClean="0"/>
              <a:t>176</a:t>
            </a:fld>
            <a:endParaRPr lang="fr-FR" dirty="0"/>
          </a:p>
        </p:txBody>
      </p:sp>
      <p:sp>
        <p:nvSpPr>
          <p:cNvPr id="5" name="Espace réservé du contenu 4">
            <a:extLst>
              <a:ext uri="{FF2B5EF4-FFF2-40B4-BE49-F238E27FC236}">
                <a16:creationId xmlns:a16="http://schemas.microsoft.com/office/drawing/2014/main" id="{A5397D6D-20DA-45EC-A5BD-75C3150D2C50}"/>
              </a:ext>
            </a:extLst>
          </p:cNvPr>
          <p:cNvSpPr>
            <a:spLocks noGrp="1"/>
          </p:cNvSpPr>
          <p:nvPr>
            <p:ph idx="1"/>
          </p:nvPr>
        </p:nvSpPr>
        <p:spPr>
          <a:xfrm>
            <a:off x="0" y="960699"/>
            <a:ext cx="12192000" cy="5887314"/>
          </a:xfrm>
        </p:spPr>
        <p:txBody>
          <a:bodyPr>
            <a:normAutofit fontScale="85000" lnSpcReduction="10000"/>
          </a:bodyPr>
          <a:lstStyle/>
          <a:p>
            <a:pPr lvl="4"/>
            <a:r>
              <a:rPr lang="fr-FR" dirty="0"/>
              <a:t>mais on peut s’aider aussi de “la correction aux 7 églises” dans le livre de l’Apocalypse de saint Jean (Ap 2,1 - 3,22)</a:t>
            </a:r>
          </a:p>
          <a:p>
            <a:pPr lvl="5"/>
            <a:r>
              <a:rPr lang="fr-FR" dirty="0"/>
              <a:t>en effet ces corrections nous font saisir ce qui blesse le Coeur de Jésus</a:t>
            </a:r>
          </a:p>
          <a:p>
            <a:pPr lvl="6"/>
            <a:r>
              <a:rPr lang="fr-FR" sz="2900" dirty="0"/>
              <a:t>comme l’enseigne en particulier le père Marie-Dominique PHILIPPE dans la série de conférences spirituelles sur l’Apocalypse, référencée TH4 (voir à la fin du catalogue qui se trouve à l’adresse internet suivante : </a:t>
            </a:r>
            <a:r>
              <a:rPr lang="fr-FR" sz="2900" dirty="0">
                <a:hlinkClick r:id="rId2"/>
              </a:rPr>
              <a:t>http://www.rdlvgc01.fr/_iserv/dlfiles/dl.php?ddl=catalogue-audio-mdp-fevrier-2009-2019-06-20.pdf</a:t>
            </a:r>
            <a:endParaRPr lang="fr-FR" sz="2900" dirty="0"/>
          </a:p>
          <a:p>
            <a:pPr lvl="3"/>
            <a:r>
              <a:rPr lang="fr-FR" dirty="0"/>
              <a:t>les dix commandements, les huit Béatitudes, la correction aux sept églises, etc.</a:t>
            </a:r>
          </a:p>
          <a:p>
            <a:pPr lvl="4"/>
            <a:r>
              <a:rPr lang="fr-FR" dirty="0"/>
              <a:t>c’est Dieu qui nous aime et qui veut notre bonheur qui nous les donne, pour nous aider </a:t>
            </a:r>
          </a:p>
          <a:p>
            <a:pPr lvl="5"/>
            <a:r>
              <a:rPr lang="fr-FR" dirty="0"/>
              <a:t>saint Thomas d’Aquin : « Dieu n’est offensé par nous que du fait que nous agissons contre notre bien »</a:t>
            </a:r>
          </a:p>
          <a:p>
            <a:pPr lvl="3"/>
            <a:r>
              <a:rPr lang="fr-FR" dirty="0"/>
              <a:t>le sacrement de réconciliation “nous remet à neuf” et nous fait progresser</a:t>
            </a:r>
          </a:p>
          <a:p>
            <a:pPr lvl="0"/>
            <a:endParaRPr lang="fr-FR" dirty="0"/>
          </a:p>
        </p:txBody>
      </p:sp>
      <p:sp>
        <p:nvSpPr>
          <p:cNvPr id="8" name="Titre 1">
            <a:extLst>
              <a:ext uri="{FF2B5EF4-FFF2-40B4-BE49-F238E27FC236}">
                <a16:creationId xmlns:a16="http://schemas.microsoft.com/office/drawing/2014/main" id="{0FB13FAB-0818-48D4-B8C0-5AFDB6BBFF7C}"/>
              </a:ext>
            </a:extLst>
          </p:cNvPr>
          <p:cNvSpPr>
            <a:spLocks noGrp="1"/>
          </p:cNvSpPr>
          <p:nvPr>
            <p:ph type="title"/>
          </p:nvPr>
        </p:nvSpPr>
        <p:spPr>
          <a:xfrm>
            <a:off x="119742" y="49188"/>
            <a:ext cx="11952515" cy="691041"/>
          </a:xfrm>
        </p:spPr>
        <p:txBody>
          <a:bodyPr>
            <a:normAutofit/>
          </a:bodyPr>
          <a:lstStyle/>
          <a:p>
            <a:r>
              <a:rPr lang="fr-FR" sz="3600" dirty="0"/>
              <a:t>Le sacrement de pénitence	</a:t>
            </a:r>
            <a:r>
              <a:rPr lang="fr-FR" dirty="0"/>
              <a:t>	</a:t>
            </a:r>
            <a:r>
              <a:rPr lang="fr-FR" sz="2400" dirty="0">
                <a:solidFill>
                  <a:schemeClr val="tx1"/>
                </a:solidFill>
              </a:rPr>
              <a:t> Suite</a:t>
            </a:r>
            <a:endParaRPr lang="fr-FR" sz="2400" dirty="0"/>
          </a:p>
        </p:txBody>
      </p:sp>
    </p:spTree>
    <p:extLst>
      <p:ext uri="{BB962C8B-B14F-4D97-AF65-F5344CB8AC3E}">
        <p14:creationId xmlns:p14="http://schemas.microsoft.com/office/powerpoint/2010/main" val="389981072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99335"/>
            <a:ext cx="12192000" cy="5748677"/>
          </a:xfrm>
        </p:spPr>
        <p:txBody>
          <a:bodyPr>
            <a:normAutofit fontScale="92500" lnSpcReduction="20000"/>
          </a:bodyPr>
          <a:lstStyle/>
          <a:p>
            <a:pPr lvl="1"/>
            <a:r>
              <a:rPr lang="fr-FR" dirty="0"/>
              <a:t>La confession, c’est à chaque fois pour moi “galère” pour me décider à y aller, je n’en ai vraiment pas envie !</a:t>
            </a:r>
          </a:p>
          <a:p>
            <a:pPr lvl="3"/>
            <a:r>
              <a:rPr lang="fr-FR" dirty="0"/>
              <a:t>Pour la plupart d’entre-nous, personne “n’a envie” d’aller se confesser </a:t>
            </a:r>
          </a:p>
          <a:p>
            <a:pPr lvl="3"/>
            <a:r>
              <a:rPr lang="fr-FR" dirty="0"/>
              <a:t>Et puis aussi cela peut être “la honte”, très humiliant, d’avouer certains péchés </a:t>
            </a:r>
          </a:p>
          <a:p>
            <a:pPr lvl="5"/>
            <a:r>
              <a:rPr lang="fr-FR" dirty="0"/>
              <a:t>ce n’est évidemment jamais agréable, mais il faut savoir que les prêtres entendent de tout et ne sont ni surpris ni choqués par rien —d’autant que nos péchés sont rarement très originaux—, et puis surtout dans le prêtre qui confesse il faut voir Jésus et non tel ou tel prêtre</a:t>
            </a:r>
          </a:p>
          <a:p>
            <a:pPr lvl="2"/>
            <a:r>
              <a:rPr lang="fr-FR" dirty="0"/>
              <a:t>Mais la confession c’est si important pour la vie de la grâce divine en nous. De plus, recevoir souvent un sacrement que l’on peut recevoir souvent, c’est important si l’on veut progresser dans le fait de nous rapprocher de Dieu</a:t>
            </a:r>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177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pénitence		</a:t>
            </a:r>
            <a:r>
              <a:rPr lang="fr-FR" dirty="0">
                <a:solidFill>
                  <a:schemeClr val="tx1"/>
                </a:solidFill>
              </a:rPr>
              <a:t> Suite</a:t>
            </a:r>
            <a:endParaRPr lang="fr-FR" dirty="0"/>
          </a:p>
        </p:txBody>
      </p:sp>
    </p:spTree>
    <p:extLst>
      <p:ext uri="{BB962C8B-B14F-4D97-AF65-F5344CB8AC3E}">
        <p14:creationId xmlns:p14="http://schemas.microsoft.com/office/powerpoint/2010/main" val="135839125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16817"/>
            <a:ext cx="12192000" cy="5431195"/>
          </a:xfrm>
        </p:spPr>
        <p:txBody>
          <a:bodyPr>
            <a:normAutofit/>
          </a:bodyPr>
          <a:lstStyle/>
          <a:p>
            <a:pPr lvl="7"/>
            <a:r>
              <a:rPr lang="fr-FR" sz="2000" dirty="0">
                <a:highlight>
                  <a:srgbClr val="FFFF00"/>
                </a:highlight>
              </a:rPr>
              <a:t>((voir aussi dans le chapitre Prières : "la messe c’est la plus grande des prières"</a:t>
            </a:r>
          </a:p>
          <a:p>
            <a:pPr lvl="7"/>
            <a:r>
              <a:rPr lang="fr-FR" sz="2000" dirty="0">
                <a:highlight>
                  <a:srgbClr val="FFFF00"/>
                </a:highlight>
              </a:rPr>
              <a:t>et sur le site internet : </a:t>
            </a:r>
            <a:r>
              <a:rPr lang="fr-FR" sz="2000" dirty="0">
                <a:highlight>
                  <a:srgbClr val="FFFF00"/>
                </a:highlight>
                <a:hlinkClick r:id="rId2"/>
              </a:rPr>
              <a:t>http://www.rdlvgc01.fr/</a:t>
            </a:r>
            <a:r>
              <a:rPr lang="fr-FR" sz="2000" dirty="0">
                <a:highlight>
                  <a:srgbClr val="FFFF00"/>
                </a:highlight>
              </a:rPr>
              <a:t>, mon document "Messe_Importance_Structure_Quelques explications sur chaque prière" que l’on peut visionner/télécharger gratuitement))</a:t>
            </a:r>
          </a:p>
          <a:p>
            <a:pPr lvl="7"/>
            <a:endParaRPr lang="fr-FR" sz="2000" dirty="0"/>
          </a:p>
          <a:p>
            <a:endParaRPr lang="fr-FR" sz="1900" dirty="0">
              <a:solidFill>
                <a:schemeClr val="tx1"/>
              </a:solidFill>
            </a:endParaRPr>
          </a:p>
          <a:p>
            <a:pPr lvl="1"/>
            <a:r>
              <a:rPr lang="fr-FR" dirty="0"/>
              <a:t>La messe, d’où ça vient ?</a:t>
            </a:r>
          </a:p>
          <a:p>
            <a:pPr lvl="1"/>
            <a:endParaRPr lang="fr-FR" dirty="0"/>
          </a:p>
          <a:p>
            <a:pPr lvl="1"/>
            <a:r>
              <a:rPr lang="fr-FR" dirty="0"/>
              <a:t>La messe, pour quoi faire ?</a:t>
            </a:r>
          </a:p>
          <a:p>
            <a:pPr lvl="1"/>
            <a:endParaRPr lang="fr-FR" dirty="0"/>
          </a:p>
          <a:p>
            <a:pPr lvl="1"/>
            <a:r>
              <a:rPr lang="fr-FR" dirty="0"/>
              <a:t>L’eucharistie, communier, n’est-ce-pas du cannibalisme ?</a:t>
            </a:r>
          </a:p>
          <a:p>
            <a:pPr lvl="2"/>
            <a:endParaRPr lang="fr-FR" dirty="0"/>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178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a:t>
            </a:r>
          </a:p>
        </p:txBody>
      </p:sp>
    </p:spTree>
    <p:extLst>
      <p:ext uri="{BB962C8B-B14F-4D97-AF65-F5344CB8AC3E}">
        <p14:creationId xmlns:p14="http://schemas.microsoft.com/office/powerpoint/2010/main" val="119597900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5077"/>
            <a:ext cx="12192000" cy="5792936"/>
          </a:xfrm>
        </p:spPr>
        <p:txBody>
          <a:bodyPr>
            <a:normAutofit fontScale="92500" lnSpcReduction="10000"/>
          </a:bodyPr>
          <a:lstStyle/>
          <a:p>
            <a:pPr lvl="7" algn="ctr"/>
            <a:r>
              <a:rPr lang="fr-FR" sz="1900" dirty="0"/>
              <a:t>(voir aussi dans le chapitre Prières : "la messe c’est la plus grande des prières"</a:t>
            </a:r>
          </a:p>
          <a:p>
            <a:pPr lvl="7" algn="ctr"/>
            <a:r>
              <a:rPr lang="fr-FR" sz="1900" dirty="0"/>
              <a:t>et sur le site internet : </a:t>
            </a:r>
            <a:r>
              <a:rPr lang="fr-FR" sz="1900" dirty="0">
                <a:hlinkClick r:id="rId2"/>
              </a:rPr>
              <a:t>http://www.rdlvgc01.fr/</a:t>
            </a:r>
            <a:r>
              <a:rPr lang="fr-FR" sz="1900" dirty="0"/>
              <a:t>, mon document "Messe_Importance_Structure_Quelques explications sur chaque prière" que l’on peut visionner/télécharger gratuitement)</a:t>
            </a:r>
          </a:p>
          <a:p>
            <a:pPr lvl="7" algn="ctr"/>
            <a:endParaRPr lang="fr-FR" sz="1900" dirty="0"/>
          </a:p>
          <a:p>
            <a:r>
              <a:rPr lang="fr-FR" dirty="0"/>
              <a:t>Le sacrement de l’eucharistie, c’est-à-dire la messe, est le plus important des sacrements</a:t>
            </a:r>
          </a:p>
          <a:p>
            <a:pPr lvl="5"/>
            <a:r>
              <a:rPr lang="fr-FR" dirty="0"/>
              <a:t>par commodité de langage, on utilise aussi le mot “eucharistie” pour parler de la communion, ou d’une "hostie consacrée" </a:t>
            </a:r>
          </a:p>
          <a:p>
            <a:pPr lvl="4"/>
            <a:r>
              <a:rPr lang="fr-FR" dirty="0"/>
              <a:t>le sacrifice eucharistique (= la messe) est la source et le sommet de toute la vie chrétienne (Concile Vatican II)</a:t>
            </a:r>
          </a:p>
          <a:p>
            <a:pPr lvl="2"/>
            <a:r>
              <a:rPr lang="fr-FR" dirty="0"/>
              <a:t>et le sommet de la messe elle-même, le coeur de la messe, c’est le moment de la consécration et de la communion </a:t>
            </a:r>
          </a:p>
          <a:p>
            <a:pPr lvl="3"/>
            <a:r>
              <a:rPr lang="fr-FR" dirty="0"/>
              <a:t>Remarque : Pour communier, il faut avoir reçu le sacrement du baptême, et fait sa “première communion”</a:t>
            </a:r>
          </a:p>
          <a:p>
            <a:pPr lvl="4"/>
            <a:r>
              <a:rPr lang="fr-FR" dirty="0"/>
              <a:t>et ne pas oublier le sacrement de pénitence !</a:t>
            </a:r>
          </a:p>
          <a:p>
            <a:pPr lvl="2"/>
            <a:endParaRPr lang="fr-FR" dirty="0"/>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179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37377656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5077"/>
            <a:ext cx="12192000" cy="5792936"/>
          </a:xfrm>
        </p:spPr>
        <p:txBody>
          <a:bodyPr>
            <a:normAutofit fontScale="92500" lnSpcReduction="10000"/>
          </a:bodyPr>
          <a:lstStyle/>
          <a:p>
            <a:pPr lvl="1"/>
            <a:r>
              <a:rPr lang="fr-FR" dirty="0"/>
              <a:t>La messe, d’où ça vient ?</a:t>
            </a:r>
          </a:p>
          <a:p>
            <a:r>
              <a:rPr lang="fr-FR" dirty="0">
                <a:solidFill>
                  <a:schemeClr val="bg1"/>
                </a:solidFill>
                <a:highlight>
                  <a:srgbClr val="0000CC"/>
                </a:highlight>
              </a:rPr>
              <a:t>C’est Jésus qui l’a instituée</a:t>
            </a:r>
          </a:p>
          <a:p>
            <a:pPr lvl="2"/>
            <a:r>
              <a:rPr lang="fr-FR" dirty="0"/>
              <a:t>« </a:t>
            </a:r>
            <a:r>
              <a:rPr lang="fr-FR" baseline="30000" dirty="0"/>
              <a:t>Lc 22, 19</a:t>
            </a:r>
            <a:r>
              <a:rPr lang="fr-FR" dirty="0"/>
              <a:t> Et, ayant pris du pain, rendu grâce, il [le] rompit et le leur donna, en disant : “Ceci est mon corps, qui est donné pour vous ; faites ceci en mémoire de moi” ».</a:t>
            </a:r>
          </a:p>
          <a:p>
            <a:pPr lvl="2"/>
            <a:r>
              <a:rPr lang="fr-FR" dirty="0"/>
              <a:t>« </a:t>
            </a:r>
            <a:r>
              <a:rPr lang="fr-FR" baseline="30000" dirty="0"/>
              <a:t>1 Co 11, 23</a:t>
            </a:r>
            <a:r>
              <a:rPr lang="fr-FR" dirty="0"/>
              <a:t> […] le Seigneur Jésus, la nuit où il était livré, prit du pain, </a:t>
            </a:r>
            <a:r>
              <a:rPr lang="fr-FR" baseline="30000" dirty="0"/>
              <a:t>1 Co 11, 24</a:t>
            </a:r>
            <a:r>
              <a:rPr lang="fr-FR" dirty="0"/>
              <a:t> et ayant rendu grâce, il le rompit et dit : “Ceci est mon corps, qui est pour vous ; faites cela en mémoire de moi”. </a:t>
            </a:r>
            <a:r>
              <a:rPr lang="fr-FR" baseline="30000" dirty="0"/>
              <a:t>1 Co 11, 25</a:t>
            </a:r>
            <a:r>
              <a:rPr lang="fr-FR" dirty="0"/>
              <a:t> De même [il prit] aussi la coupe après le repas, en disant : “Cette coupe est la nouvelle Alliance en mon sang ; faites ceci, chaque fois que vous boirez, en mémoire de moi”. </a:t>
            </a:r>
            <a:r>
              <a:rPr lang="fr-FR" baseline="30000" dirty="0"/>
              <a:t>1 Co 11, 26</a:t>
            </a:r>
            <a:r>
              <a:rPr lang="fr-FR" dirty="0"/>
              <a:t> Chaque fois, en effet, que vous mangez ce pain et que vous buvez cette coupe, vous annoncez la mort du Seigneur, jusqu'à ce qu'il vienne ».</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18526307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99335"/>
            <a:ext cx="12192000" cy="5748677"/>
          </a:xfrm>
        </p:spPr>
        <p:txBody>
          <a:bodyPr>
            <a:normAutofit lnSpcReduction="10000"/>
          </a:bodyPr>
          <a:lstStyle/>
          <a:p>
            <a:r>
              <a:rPr lang="fr-FR" dirty="0"/>
              <a:t>Lors de la consécration, durant la messe </a:t>
            </a:r>
          </a:p>
          <a:p>
            <a:pPr lvl="2"/>
            <a:r>
              <a:rPr lang="fr-FR" dirty="0"/>
              <a:t>quand le prêtre prononce au nom de Jésus les paroles : « ceci est mon corps » </a:t>
            </a:r>
          </a:p>
          <a:p>
            <a:pPr lvl="3"/>
            <a:r>
              <a:rPr lang="fr-FR" dirty="0"/>
              <a:t>l’hostie, qui est un bout de pain, devient Jésus “entier” </a:t>
            </a:r>
          </a:p>
          <a:p>
            <a:pPr lvl="5"/>
            <a:r>
              <a:rPr lang="fr-FR" dirty="0"/>
              <a:t>(même un petit bout de l’hostie est, après la consécration, Jésus "entier") </a:t>
            </a:r>
          </a:p>
          <a:p>
            <a:pPr lvl="4"/>
            <a:r>
              <a:rPr lang="fr-FR" dirty="0"/>
              <a:t>après ces paroles de consécration, l’hostie a toujours les apparences du pain </a:t>
            </a:r>
          </a:p>
          <a:p>
            <a:pPr lvl="5"/>
            <a:r>
              <a:rPr lang="fr-FR" dirty="0"/>
              <a:t>l’analyse chimique indiquerait que c’est toujours le même pain qu’avant la consécration </a:t>
            </a:r>
          </a:p>
          <a:p>
            <a:pPr lvl="5"/>
            <a:r>
              <a:rPr lang="fr-FR" dirty="0"/>
              <a:t>mais Jésus nous enseigne que c’est son corps. C’est un grand mystère</a:t>
            </a:r>
          </a:p>
          <a:p>
            <a:pPr lvl="2"/>
            <a:endParaRPr lang="fr-FR" dirty="0"/>
          </a:p>
          <a:p>
            <a:pPr lvl="2"/>
            <a:endParaRPr lang="fr-FR" sz="6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55966400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99335"/>
            <a:ext cx="12192000" cy="5748677"/>
          </a:xfrm>
        </p:spPr>
        <p:txBody>
          <a:bodyPr>
            <a:normAutofit lnSpcReduction="10000"/>
          </a:bodyPr>
          <a:lstStyle/>
          <a:p>
            <a:r>
              <a:rPr lang="fr-FR" dirty="0"/>
              <a:t>À la question de sa soeur Céline qui se disait : </a:t>
            </a:r>
          </a:p>
          <a:p>
            <a:pPr lvl="2"/>
            <a:r>
              <a:rPr lang="fr-FR" dirty="0"/>
              <a:t>“Comment cela se fait-il que le bon Dieu peut être dans une si petite hostie ?”, </a:t>
            </a:r>
          </a:p>
          <a:p>
            <a:pPr lvl="4"/>
            <a:r>
              <a:rPr lang="fr-FR" dirty="0"/>
              <a:t>sainte Thérèse de Lisieux, qui n’avait que 4 ans, répondit : “Ce n’est pas étonnant puisque le bon Dieu est tout puissant”</a:t>
            </a:r>
          </a:p>
          <a:p>
            <a:pPr lvl="4"/>
            <a:endParaRPr lang="fr-FR" sz="1700" dirty="0"/>
          </a:p>
          <a:p>
            <a:r>
              <a:rPr lang="fr-FR" dirty="0"/>
              <a:t>Qu’une "hostie consacrée" soit Jésus, c’est la foi qui nous l’enseigne</a:t>
            </a:r>
          </a:p>
          <a:p>
            <a:pPr lvl="2"/>
            <a:r>
              <a:rPr lang="fr-FR" dirty="0"/>
              <a:t>mais, comme Dieu respecte toujours notre intelligence humaine, il est à noter que, </a:t>
            </a:r>
          </a:p>
          <a:p>
            <a:pPr lvl="3"/>
            <a:r>
              <a:rPr lang="fr-FR" dirty="0"/>
              <a:t>comme pour toute vérité révélée, ce n’est pas contradictoire avec notre intelligence humaine: ce n’est pas contradictoire avec ce que peut dire la “philosophie première” </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125466981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fontScale="85000" lnSpcReduction="20000"/>
          </a:bodyPr>
          <a:lstStyle/>
          <a:p>
            <a:r>
              <a:rPr lang="fr-FR" dirty="0"/>
              <a:t>La philosophie ne peut évidemment pas savoir si l’hostie après la consécration est Jésus, </a:t>
            </a:r>
          </a:p>
          <a:p>
            <a:pPr lvl="2"/>
            <a:r>
              <a:rPr lang="fr-FR" dirty="0"/>
              <a:t>mais si l’on croit ce que nous dit la foi sur la consécration du pain et du vin lors d’une messe, </a:t>
            </a:r>
          </a:p>
          <a:p>
            <a:pPr lvl="3"/>
            <a:r>
              <a:rPr lang="fr-FR" dirty="0"/>
              <a:t>alors </a:t>
            </a:r>
          </a:p>
          <a:p>
            <a:pPr lvl="4"/>
            <a:r>
              <a:rPr lang="fr-FR" dirty="0"/>
              <a:t>la philosophie peut nous aider à comprendre un peu car, pour toute réalité physique, elle sait faire la différence entre la “substance” (au sens philosophique du terme) et les “accidents” (au sens philosophique du terme) ; </a:t>
            </a:r>
          </a:p>
          <a:p>
            <a:pPr lvl="5"/>
            <a:r>
              <a:rPr lang="fr-FR" dirty="0"/>
              <a:t>et l’on peut dire alors : lors de la consécration, </a:t>
            </a:r>
          </a:p>
          <a:p>
            <a:pPr lvl="6"/>
            <a:r>
              <a:rPr lang="fr-FR" dirty="0"/>
              <a:t>c’est la "substance" du pain qui est transformée en Jésus, </a:t>
            </a:r>
          </a:p>
          <a:p>
            <a:pPr lvl="6"/>
            <a:r>
              <a:rPr lang="fr-FR" dirty="0"/>
              <a:t>mais les "accidents" du pain, eux, restent les mêmes. </a:t>
            </a:r>
          </a:p>
          <a:p>
            <a:pPr lvl="2"/>
            <a:endParaRPr lang="fr-FR" sz="1600" dirty="0"/>
          </a:p>
          <a:p>
            <a:pPr lvl="2"/>
            <a:r>
              <a:rPr lang="fr-FR" dirty="0"/>
              <a:t>Les vérités de foi sont infiniment au-dessus de ce que la philosophie peut découvrir, et ne peuvent/doivent pas faire partie de la philosophie ; mais la philosophie peut aider le croyant à comprendre un peu mieux, et contribuer à donner naissance à la théologie —qui est au service du croyant—</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1047716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fontScale="77500" lnSpcReduction="20000"/>
          </a:bodyPr>
          <a:lstStyle/>
          <a:p>
            <a:r>
              <a:rPr lang="fr-FR" dirty="0"/>
              <a:t>C’est Jésus qui nous demande de communier : </a:t>
            </a:r>
          </a:p>
          <a:p>
            <a:endParaRPr lang="fr-FR" sz="1300" dirty="0"/>
          </a:p>
          <a:p>
            <a:pPr lvl="2"/>
            <a:r>
              <a:rPr lang="fr-FR" dirty="0"/>
              <a:t>« “ </a:t>
            </a:r>
            <a:r>
              <a:rPr lang="fr-FR" baseline="30000" dirty="0"/>
              <a:t>Jn 6, 48</a:t>
            </a:r>
            <a:r>
              <a:rPr lang="fr-FR" dirty="0"/>
              <a:t> Moi, je suis le pain de vie. </a:t>
            </a:r>
            <a:r>
              <a:rPr lang="fr-FR" baseline="30000" dirty="0"/>
              <a:t>Jn 6, 49</a:t>
            </a:r>
            <a:r>
              <a:rPr lang="fr-FR" dirty="0"/>
              <a:t> Vos pères ont mangé la manne au désert, et ils sont morts. </a:t>
            </a:r>
            <a:r>
              <a:rPr lang="fr-FR" baseline="30000" dirty="0"/>
              <a:t>Jn 6, 50</a:t>
            </a:r>
            <a:r>
              <a:rPr lang="fr-FR" dirty="0"/>
              <a:t> Tel est le pain qui descend du ciel, que celui qui en mange ne meurt pas. </a:t>
            </a:r>
            <a:r>
              <a:rPr lang="fr-FR" baseline="30000" dirty="0"/>
              <a:t>Jn 6, 51</a:t>
            </a:r>
            <a:r>
              <a:rPr lang="fr-FR" dirty="0"/>
              <a:t> Moi, je suis le pain, le [pain] vivant descendu du ciel ; si quelqu’un mange de ce pain, il vivra à jamais ; et le pain que moi je donnerai, c’est ma chair, pour la vie du monde. […]”. </a:t>
            </a:r>
            <a:r>
              <a:rPr lang="fr-FR" baseline="30000" dirty="0"/>
              <a:t>Jn 6, 53</a:t>
            </a:r>
            <a:r>
              <a:rPr lang="fr-FR" dirty="0"/>
              <a:t> Jésus donc leur dit : “En vérité, en vérité je vous le dis : Si vous ne mangez la chair du Fils de l’homme et ne buvez son sang, vous n’aurez pas la vie en vous. </a:t>
            </a:r>
            <a:r>
              <a:rPr lang="fr-FR" baseline="30000" dirty="0"/>
              <a:t>Jn 6, 54</a:t>
            </a:r>
            <a:r>
              <a:rPr lang="fr-FR" dirty="0"/>
              <a:t> Celui qui consomme ma chair et boit mon sang a la vie éternelle, et moi, je le ressusciterai au dernier Jour. </a:t>
            </a:r>
            <a:r>
              <a:rPr lang="fr-FR" baseline="30000" dirty="0"/>
              <a:t>Jn 6, 55</a:t>
            </a:r>
            <a:r>
              <a:rPr lang="fr-FR" dirty="0"/>
              <a:t> Car ma chair est une vraie nourriture, et mon sang est une vraie boisson. </a:t>
            </a:r>
            <a:r>
              <a:rPr lang="fr-FR" baseline="30000" dirty="0"/>
              <a:t>Jn 6, 56</a:t>
            </a:r>
            <a:r>
              <a:rPr lang="fr-FR" dirty="0"/>
              <a:t> Celui qui consomme ma chair et boit mon sang demeure en moi et moi en lui. </a:t>
            </a:r>
            <a:r>
              <a:rPr lang="fr-FR" baseline="30000" dirty="0"/>
              <a:t>Jn 6, 57</a:t>
            </a:r>
            <a:r>
              <a:rPr lang="fr-FR" dirty="0"/>
              <a:t> De même que le Père, qui est vivant, m’a envoyé et que moi je vis par le Père, ainsi celui qui me consomme vivra, lui aussi, par moi. </a:t>
            </a:r>
            <a:r>
              <a:rPr lang="fr-FR" baseline="30000" dirty="0"/>
              <a:t>Jn 6, 58</a:t>
            </a:r>
            <a:r>
              <a:rPr lang="fr-FR" dirty="0"/>
              <a:t> Tel est le pain descendu du ciel. Il n’est pas comme celui qu’ont mangé les pères et ils sont morts ; celui qui consomme ce pain vivra à jamais” ». </a:t>
            </a:r>
          </a:p>
          <a:p>
            <a:pPr lvl="2"/>
            <a:endParaRPr lang="fr-FR" sz="1100" dirty="0"/>
          </a:p>
          <a:p>
            <a:pPr lvl="2"/>
            <a:r>
              <a:rPr lang="fr-FR" dirty="0"/>
              <a:t>Et comme c’est indiqué aussi dans : Mt 26, 26-28 ; Mc 14, 22-24 ; Lc 22, 19-20 ; 1 Co 11, 23-26</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246332874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lnSpcReduction="10000"/>
          </a:bodyPr>
          <a:lstStyle/>
          <a:p>
            <a:pPr lvl="1"/>
            <a:r>
              <a:rPr lang="fr-FR" dirty="0"/>
              <a:t>L’eucharistie, communier, n’est-ce-pas du cannibalisme ?</a:t>
            </a:r>
          </a:p>
          <a:p>
            <a:pPr lvl="1"/>
            <a:endParaRPr lang="fr-FR" sz="1000" dirty="0"/>
          </a:p>
          <a:p>
            <a:pPr lvl="2" eaLnBrk="0"/>
            <a:r>
              <a:rPr lang="fr-FR" dirty="0"/>
              <a:t>Non !</a:t>
            </a:r>
          </a:p>
          <a:p>
            <a:pPr lvl="2" eaLnBrk="0"/>
            <a:r>
              <a:rPr lang="fr-FR" dirty="0"/>
              <a:t>Il s’agit du corps glorieux de Jésus, du corps tel qu’il est depuis sa résurrection, et non de son corps tel qu’il était lors de sa vie terrestre avant sa mort. </a:t>
            </a:r>
          </a:p>
          <a:p>
            <a:pPr lvl="2"/>
            <a:r>
              <a:rPr lang="fr-FR" dirty="0"/>
              <a:t>Voici notamment un enseignement du Pape Benoît XVI : </a:t>
            </a:r>
          </a:p>
          <a:p>
            <a:pPr lvl="4"/>
            <a:r>
              <a:rPr lang="fr-FR" dirty="0"/>
              <a:t>« Dans l'Eucharistie, le Seigneur nous donne son corps glorieux. Il ne nous donne pas sa chair à manger au sens biologique. Il se donne lui-même, nouveauté qu'il est. Il entre dans notre “être” humains, dans notre et dans mon “être” personne, en tant que personne, et il nous touche intérieurement avec son être, […] ».</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268626607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07559"/>
            <a:ext cx="12192000" cy="6395949"/>
          </a:xfrm>
        </p:spPr>
        <p:txBody>
          <a:bodyPr>
            <a:normAutofit/>
          </a:bodyPr>
          <a:lstStyle/>
          <a:p>
            <a:r>
              <a:rPr lang="fr-FR" dirty="0"/>
              <a:t>la communion à la messe, c’est le don de la vie de Jésus pour nous ; la communion est une nourriture pour notre âme, pour notre sanctification, pour progresser dans notre vie chrétienne</a:t>
            </a:r>
          </a:p>
          <a:p>
            <a:pPr lvl="2"/>
            <a:endParaRPr lang="fr-FR" sz="1600" dirty="0"/>
          </a:p>
          <a:p>
            <a:pPr lvl="2"/>
            <a:r>
              <a:rPr lang="fr-FR" dirty="0"/>
              <a:t>Pour progresser dans notre vie chrétienne et pour persévérer ; pour persévérer et progresser ; pour se relever si l’on est tombé, et progresser </a:t>
            </a:r>
          </a:p>
          <a:p>
            <a:endParaRPr lang="fr-FR" sz="1600" dirty="0"/>
          </a:p>
          <a:p>
            <a:r>
              <a:rPr lang="fr-FR" dirty="0"/>
              <a:t>La messe est la source et le sommet de notre vie chrétienne. Pour chacun de nous, la chose la plus importante que l’on puisse faire chaque jour c’est d’aller à la messe et de communier</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F7D386AD-A128-4B83-A1B6-D3BCC235C890}"/>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24328785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890444"/>
            <a:ext cx="12192000" cy="5954161"/>
          </a:xfrm>
        </p:spPr>
        <p:txBody>
          <a:bodyPr>
            <a:normAutofit/>
          </a:bodyPr>
          <a:lstStyle/>
          <a:p>
            <a:pPr lvl="2"/>
            <a:r>
              <a:rPr lang="fr-FR" dirty="0"/>
              <a:t>Ce qui est trop peu enseigné et trop peu connu : </a:t>
            </a:r>
            <a:r>
              <a:rPr lang="fr-FR" dirty="0">
                <a:highlight>
                  <a:srgbClr val="FFFF00"/>
                </a:highlight>
              </a:rPr>
              <a:t>le régime normal de la vie chrétienne, c’est la communion quotidienne</a:t>
            </a:r>
            <a:r>
              <a:rPr lang="fr-FR" dirty="0"/>
              <a:t>. </a:t>
            </a:r>
          </a:p>
          <a:p>
            <a:pPr lvl="3"/>
            <a:endParaRPr lang="fr-FR" dirty="0"/>
          </a:p>
          <a:p>
            <a:pPr lvl="3"/>
            <a:r>
              <a:rPr lang="fr-FR" dirty="0"/>
              <a:t>En effet la vie du Christ en nous se conservera et grandira si elle est normalement nourrie par la communion fréquente. Si au contraire nos communions deviennent rares, la vie du Christ en nous est sous-alimentée et comme tout organisme sous-alimenté elle s’affaiblit et s’étiole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F7D386AD-A128-4B83-A1B6-D3BCC235C890}"/>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247092163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51397"/>
            <a:ext cx="12192000" cy="5954161"/>
          </a:xfrm>
        </p:spPr>
        <p:txBody>
          <a:bodyPr>
            <a:normAutofit/>
          </a:bodyPr>
          <a:lstStyle/>
          <a:p>
            <a:pPr lvl="4"/>
            <a:r>
              <a:rPr lang="fr-FR" dirty="0"/>
              <a:t>L’hostie consacrée est une nourriture divine, elle nourrit et fait grandir en nous la charité (charité = amour pour Dieu ; et donc nécessairement aussi amour pour le prochain)</a:t>
            </a:r>
          </a:p>
          <a:p>
            <a:pPr lvl="5"/>
            <a:r>
              <a:rPr lang="fr-FR" dirty="0"/>
              <a:t>Au fil des jours et des communions, nous sommes transformés en Jésus, "déifiés" et aptes à aller mener sa vie au paradis</a:t>
            </a:r>
          </a:p>
          <a:p>
            <a:pPr lvl="4"/>
            <a:r>
              <a:rPr lang="fr-FR" dirty="0"/>
              <a:t>Nous venons puiser dans l’eucharistie la force de faire ce que nous ne pouvons pas faire par nous-même au niveau de notre vie divine, mais aussi au niveau de notre vie "humano-humaine"</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F7D386AD-A128-4B83-A1B6-D3BCC235C890}"/>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18551915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9060"/>
            <a:ext cx="12192000" cy="5954161"/>
          </a:xfrm>
        </p:spPr>
        <p:txBody>
          <a:bodyPr>
            <a:normAutofit fontScale="92500" lnSpcReduction="10000"/>
          </a:bodyPr>
          <a:lstStyle/>
          <a:p>
            <a:pPr lvl="2"/>
            <a:r>
              <a:rPr lang="fr-FR" dirty="0"/>
              <a:t>Mais ce n’est pas possible pour tout le monde, et ce n’est pas forcément toujours possible non plus pour ceux qui prennent la décision d’y aller. En particulier cela ne doit pas être aux dépends de notre “devoir d’état”. En revanche c’est possible pour beaucoup plus de personnes qu’on ne le pense. Par exemple beaucoup de retraités (mais pas qu’eux) pourraient le faire, ou les jeunes pendant les vacances scolaires, etc. </a:t>
            </a:r>
          </a:p>
          <a:p>
            <a:pPr lvl="3"/>
            <a:r>
              <a:rPr lang="fr-FR" dirty="0"/>
              <a:t>Mais trop souvent il n’est pas su que la messe et la communion c’est si important et que, pour ceux qui le peuvent donc, l’on fait ainsi, en allant à la messe et en communiant chaque jour, beaucoup plus de bien pour soi-même, pour les autres et pour le monde entier que quoi que ce soit d’autre que l’on ferait dans la journée</a:t>
            </a:r>
          </a:p>
          <a:p>
            <a:pPr lvl="4"/>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189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14F21D11-1B7D-45C5-95AD-1D81B87EF091}"/>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144172441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263722"/>
            <a:ext cx="12192000" cy="5789774"/>
          </a:xfrm>
        </p:spPr>
        <p:txBody>
          <a:bodyPr>
            <a:normAutofit fontScale="92500" lnSpcReduction="10000"/>
          </a:bodyPr>
          <a:lstStyle/>
          <a:p>
            <a:pPr lvl="3"/>
            <a:r>
              <a:rPr lang="fr-FR" dirty="0"/>
              <a:t>si l’on ne peut pas aller à la messe, on peut toujours, là où l’on se trouve s’unir à un moment donné, ou par moments, de sa journée ou de sa nuit, par la pensée et le coeur à la messe qui est en train d’être célébrée quelque part sur terre (Cf. les décalages horaires)</a:t>
            </a:r>
          </a:p>
          <a:p>
            <a:r>
              <a:rPr lang="fr-FR" dirty="0"/>
              <a:t>Et ne pas se décourager, ne pas se dire : « puisque je n’arrive pas à faire ce que je pourrais/devrais faire, autant ne rien faire du tout »</a:t>
            </a:r>
          </a:p>
          <a:p>
            <a:pPr lvl="3"/>
            <a:r>
              <a:rPr lang="fr-FR" dirty="0"/>
              <a:t>il vaut beaucoup mieux ne communier que de temps en temps dans l’année que pas du tout </a:t>
            </a:r>
          </a:p>
          <a:p>
            <a:pPr lvl="3"/>
            <a:r>
              <a:rPr lang="fr-FR" dirty="0"/>
              <a:t>il est habituellement demandé de communier tous les dimanches</a:t>
            </a:r>
          </a:p>
          <a:p>
            <a:pPr lvl="3"/>
            <a:r>
              <a:rPr lang="fr-FR" dirty="0"/>
              <a:t>communier, en plus de chaque dimanche, une fois de temps en temps en semaine, ou une ou plusieurs fois par semaine, ou tous les jours, c’est encore mieux</a:t>
            </a:r>
          </a:p>
          <a:p>
            <a:pPr lvl="2"/>
            <a:r>
              <a:rPr lang="fr-FR" dirty="0"/>
              <a:t>Ne pas oublier le sacrement de réconciliation (=la confession)</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2015B298-0F21-4130-8527-B41A9DA7108E}"/>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58737688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2899"/>
            <a:ext cx="12192000" cy="5615113"/>
          </a:xfrm>
        </p:spPr>
        <p:txBody>
          <a:bodyPr>
            <a:normAutofit lnSpcReduction="10000"/>
          </a:bodyPr>
          <a:lstStyle/>
          <a:p>
            <a:pPr lvl="0"/>
            <a:r>
              <a:rPr lang="fr-FR" dirty="0">
                <a:highlight>
                  <a:srgbClr val="FFFF00"/>
                </a:highlight>
              </a:rPr>
              <a:t>Il est important qu’un enfant fasse sa première communion le plus jeune possible</a:t>
            </a:r>
            <a:r>
              <a:rPr lang="fr-FR" dirty="0"/>
              <a:t> (par exemple à 4 ou 5 ans),</a:t>
            </a:r>
          </a:p>
          <a:p>
            <a:pPr lvl="0"/>
            <a:endParaRPr lang="fr-FR" sz="1600" dirty="0"/>
          </a:p>
          <a:p>
            <a:pPr lvl="4"/>
            <a:r>
              <a:rPr lang="fr-FR" dirty="0"/>
              <a:t>s’il est dans une famille qui va régulièrement à la messe, et qui lui a appris à prier depuis son plus jeune âge, et qui l’a enseigné au plan catéchèse depuis son plus jeune âge, etc.</a:t>
            </a:r>
          </a:p>
          <a:p>
            <a:pPr lvl="2"/>
            <a:endParaRPr lang="fr-FR" sz="1600" dirty="0"/>
          </a:p>
          <a:p>
            <a:pPr lvl="2"/>
            <a:r>
              <a:rPr lang="fr-FR" dirty="0"/>
              <a:t>Depuis les décisions du pape saint Pie X, </a:t>
            </a:r>
          </a:p>
          <a:p>
            <a:pPr lvl="2"/>
            <a:endParaRPr lang="fr-FR" sz="1600" dirty="0"/>
          </a:p>
          <a:p>
            <a:pPr lvl="4"/>
            <a:r>
              <a:rPr lang="fr-FR" dirty="0"/>
              <a:t>l’unique condition pour qu’un jeune enfant puisse communier, </a:t>
            </a:r>
          </a:p>
          <a:p>
            <a:pPr lvl="4"/>
            <a:endParaRPr lang="fr-FR" sz="1600" dirty="0"/>
          </a:p>
          <a:p>
            <a:pPr lvl="5"/>
            <a:r>
              <a:rPr lang="fr-FR" dirty="0"/>
              <a:t>c’est qu’il sache que l’hostie donnée à la communion est Jésus  </a:t>
            </a:r>
          </a:p>
          <a:p>
            <a:pPr lvl="1" eaLnBrk="0"/>
            <a:endParaRPr lang="fr-FR" dirty="0"/>
          </a:p>
          <a:p>
            <a:pPr eaLnBrk="0" hangingPunct="0"/>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423453294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6431"/>
            <a:ext cx="12192000" cy="5511581"/>
          </a:xfrm>
        </p:spPr>
        <p:txBody>
          <a:bodyPr>
            <a:normAutofit fontScale="85000" lnSpcReduction="10000"/>
          </a:bodyPr>
          <a:lstStyle/>
          <a:p>
            <a:pPr eaLnBrk="0"/>
            <a:r>
              <a:rPr lang="fr-FR" dirty="0"/>
              <a:t>Voici par exemple la réplique d’un très grand théologien qui avait lui-même écrit un important et savant volume sur l’Eucharistie. </a:t>
            </a:r>
          </a:p>
          <a:p>
            <a:pPr lvl="2" eaLnBrk="0"/>
            <a:endParaRPr lang="fr-FR" sz="1600" dirty="0"/>
          </a:p>
          <a:p>
            <a:pPr lvl="2" eaLnBrk="0"/>
            <a:r>
              <a:rPr lang="fr-FR" dirty="0"/>
              <a:t>Il voulait faire communier un enfant de cinq ans dont il avait constaté qu’il savait que l’hostie donnée à la communion est Jésus</a:t>
            </a:r>
          </a:p>
          <a:p>
            <a:pPr lvl="4" eaLnBrk="0"/>
            <a:r>
              <a:rPr lang="fr-FR" dirty="0"/>
              <a:t>Il avait expliqué cela au curé de la paroisse et celui-ci lui avait répondu : </a:t>
            </a:r>
          </a:p>
          <a:p>
            <a:pPr lvl="5" eaLnBrk="0"/>
            <a:r>
              <a:rPr lang="fr-FR" dirty="0"/>
              <a:t>« Il faudrait tout de même qu’il en sache davantage sur l’Eucharistie. » </a:t>
            </a:r>
          </a:p>
          <a:p>
            <a:pPr lvl="4" eaLnBrk="0"/>
            <a:r>
              <a:rPr lang="fr-FR" dirty="0"/>
              <a:t>À quoi le grand théologien répliqua : </a:t>
            </a:r>
          </a:p>
          <a:p>
            <a:pPr lvl="5" eaLnBrk="0"/>
            <a:r>
              <a:rPr lang="fr-FR" dirty="0"/>
              <a:t>« Qu’est-ce que vous et moi nous en savons de plus ? » </a:t>
            </a:r>
          </a:p>
          <a:p>
            <a:pPr lvl="3" eaLnBrk="0"/>
            <a:endParaRPr lang="fr-FR" sz="1600" dirty="0"/>
          </a:p>
          <a:p>
            <a:pPr lvl="3" eaLnBrk="0"/>
            <a:r>
              <a:rPr lang="fr-FR" dirty="0"/>
              <a:t>Voilà l’admirable humilité, devant le mystère, du théologien authentique qui après toutes les savantes explicitations dont il est capable reconnaît ne savoir rien de plus sur l’Eucharistie que l’enfant de cinq ans qui croit comme lui que l’hostie donnée en communion n’est pas du pain parce qu’elle est Jésus bien qu’elle ait toutes les apparences du pain</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57874188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lnSpcReduction="10000"/>
          </a:bodyPr>
          <a:lstStyle/>
          <a:p>
            <a:pPr lvl="1" eaLnBrk="0" hangingPunct="0"/>
            <a:r>
              <a:rPr lang="fr-FR" dirty="0"/>
              <a:t>Objection/Question : Où est la liberté de l’enfant dans tout cela ?</a:t>
            </a:r>
          </a:p>
          <a:p>
            <a:pPr lvl="1" eaLnBrk="0" hangingPunct="0"/>
            <a:endParaRPr lang="fr-FR" sz="1700" dirty="0"/>
          </a:p>
          <a:p>
            <a:r>
              <a:rPr lang="fr-FR" dirty="0"/>
              <a:t>Cette question peut être posée pour pratiquement chaque chose que des parents donnent à leurs jeunes enfants </a:t>
            </a:r>
          </a:p>
          <a:p>
            <a:pPr lvl="2"/>
            <a:r>
              <a:rPr lang="fr-FR" dirty="0"/>
              <a:t>les parents donnent ce qu’ils considèrent être le meilleur pour leurs enfants, où est le mal ? </a:t>
            </a:r>
          </a:p>
          <a:p>
            <a:pPr lvl="4"/>
            <a:r>
              <a:rPr lang="fr-FR" dirty="0"/>
              <a:t>l’on se pose moins de questions quant à la liberté de l’enfant quand ses parents lui donnent tel merveilleux petit pot de nourriture, etc., dont la publicité a tant vanté les mérites</a:t>
            </a:r>
          </a:p>
          <a:p>
            <a:r>
              <a:rPr lang="fr-FR" dirty="0"/>
              <a:t>L’hostie consacrée est une nourriture divine pour l’âme ;</a:t>
            </a:r>
          </a:p>
          <a:p>
            <a:pPr lvl="2"/>
            <a:r>
              <a:rPr lang="fr-FR" dirty="0"/>
              <a:t>et avec Jésus il n’y a pas de risque ! </a:t>
            </a:r>
          </a:p>
          <a:p>
            <a:pPr lvl="4"/>
            <a:r>
              <a:rPr lang="fr-FR" dirty="0"/>
              <a:t>Jésus ne va jamais à l’encontre de la liberté de qui que ce soit</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23581587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33590"/>
            <a:ext cx="12192000" cy="5214421"/>
          </a:xfrm>
        </p:spPr>
        <p:txBody>
          <a:bodyPr>
            <a:normAutofit/>
          </a:bodyPr>
          <a:lstStyle/>
          <a:p>
            <a:pPr lvl="2"/>
            <a:r>
              <a:rPr lang="fr-FR" dirty="0"/>
              <a:t>En revanche l’on doit se poser la question du respect par rapport à Dieu, par rapport au Corps de Jésus, </a:t>
            </a:r>
          </a:p>
          <a:p>
            <a:pPr lvl="2"/>
            <a:endParaRPr lang="fr-FR" dirty="0"/>
          </a:p>
          <a:p>
            <a:pPr lvl="4"/>
            <a:r>
              <a:rPr lang="fr-FR" dirty="0"/>
              <a:t>et là nous avons la réponse avec l’enseignement du pape saint Pie X </a:t>
            </a:r>
          </a:p>
          <a:p>
            <a:pPr lvl="4"/>
            <a:endParaRPr lang="fr-FR" dirty="0"/>
          </a:p>
          <a:p>
            <a:pPr lvl="4"/>
            <a:r>
              <a:rPr lang="fr-FR" dirty="0"/>
              <a:t>Remarque importante : la démarche des parents doit se faire dans la foi, dans l’amour de Dieu et de leurs enfants et non pas dans </a:t>
            </a:r>
            <a:r>
              <a:rPr lang="fr-FR" u="sng" dirty="0"/>
              <a:t>un esprit d’élitisme mal placé </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304050894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76140"/>
            <a:ext cx="12192000" cy="5571871"/>
          </a:xfrm>
        </p:spPr>
        <p:txBody>
          <a:bodyPr>
            <a:normAutofit/>
          </a:bodyPr>
          <a:lstStyle/>
          <a:p>
            <a:pPr lvl="1"/>
            <a:r>
              <a:rPr lang="fr-FR" dirty="0"/>
              <a:t>Mais pour quoi faire ?</a:t>
            </a:r>
          </a:p>
          <a:p>
            <a:pPr lvl="2"/>
            <a:r>
              <a:rPr lang="fr-FR" dirty="0"/>
              <a:t>La communion très tôt pour des enfant,</a:t>
            </a:r>
          </a:p>
          <a:p>
            <a:pPr lvl="3"/>
            <a:r>
              <a:rPr lang="fr-FR" dirty="0"/>
              <a:t>ne peut que contribuer à aider les enfants à être </a:t>
            </a:r>
          </a:p>
          <a:p>
            <a:pPr lvl="4"/>
            <a:r>
              <a:rPr lang="fr-FR" dirty="0"/>
              <a:t>plus réceptifs </a:t>
            </a:r>
          </a:p>
          <a:p>
            <a:pPr lvl="5"/>
            <a:r>
              <a:rPr lang="fr-FR" dirty="0"/>
              <a:t>à l’amour de Dieu pour eux, </a:t>
            </a:r>
          </a:p>
          <a:p>
            <a:pPr lvl="5"/>
            <a:r>
              <a:rPr lang="fr-FR" dirty="0"/>
              <a:t>aux enseignements religieux qui leur sont donnés</a:t>
            </a:r>
          </a:p>
          <a:p>
            <a:pPr lvl="5"/>
            <a:r>
              <a:rPr lang="fr-FR" dirty="0"/>
              <a:t>etc.</a:t>
            </a:r>
          </a:p>
          <a:p>
            <a:pPr lvl="4"/>
            <a:r>
              <a:rPr lang="fr-FR" dirty="0"/>
              <a:t>plus forts</a:t>
            </a:r>
          </a:p>
          <a:p>
            <a:pPr lvl="5"/>
            <a:r>
              <a:rPr lang="fr-FR" dirty="0"/>
              <a:t>contre le tentations</a:t>
            </a:r>
          </a:p>
          <a:p>
            <a:pPr lvl="5"/>
            <a:r>
              <a:rPr lang="fr-FR" dirty="0"/>
              <a:t>pour porter les épreuves</a:t>
            </a:r>
          </a:p>
          <a:p>
            <a:pPr lvl="5"/>
            <a:r>
              <a:rPr lang="fr-FR" dirty="0"/>
              <a:t>etc.</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1">
            <a:extLst>
              <a:ext uri="{FF2B5EF4-FFF2-40B4-BE49-F238E27FC236}">
                <a16:creationId xmlns:a16="http://schemas.microsoft.com/office/drawing/2014/main" id="{63BFEEE2-7B43-4181-8425-4781B8FE2DB2}"/>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181895815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83771"/>
            <a:ext cx="12192000" cy="6064243"/>
          </a:xfrm>
        </p:spPr>
        <p:txBody>
          <a:bodyPr>
            <a:normAutofit fontScale="92500"/>
          </a:bodyPr>
          <a:lstStyle/>
          <a:p>
            <a:r>
              <a:rPr lang="fr-FR" dirty="0">
                <a:solidFill>
                  <a:schemeClr val="bg1"/>
                </a:solidFill>
                <a:highlight>
                  <a:srgbClr val="0000CC"/>
                </a:highlight>
              </a:rPr>
              <a:t>Retenons bien : </a:t>
            </a:r>
          </a:p>
          <a:p>
            <a:pPr lvl="6"/>
            <a:r>
              <a:rPr lang="fr-FR" dirty="0"/>
              <a:t>comme dit ailleurs dans ce document,</a:t>
            </a:r>
          </a:p>
          <a:p>
            <a:pPr lvl="6"/>
            <a:r>
              <a:rPr lang="fr-FR" dirty="0"/>
              <a:t>et sous réserve des conditions respectives précisées dans les 2 chapitres correspondants de ce document</a:t>
            </a:r>
          </a:p>
          <a:p>
            <a:pPr lvl="3"/>
            <a:endParaRPr lang="fr-FR" sz="900" dirty="0"/>
          </a:p>
          <a:p>
            <a:pPr lvl="3"/>
            <a:r>
              <a:rPr lang="fr-FR" dirty="0"/>
              <a:t>1). Le baptême le plus tôt possible après la naissance </a:t>
            </a:r>
          </a:p>
          <a:p>
            <a:pPr lvl="3"/>
            <a:endParaRPr lang="fr-FR" sz="400" dirty="0"/>
          </a:p>
          <a:p>
            <a:pPr lvl="4"/>
            <a:r>
              <a:rPr lang="fr-FR" dirty="0"/>
              <a:t>pour agir le plus tôt possible contre l’action mauvaise du péché originel dans l’enfant, et le rendre beaucoup plus réceptif/ouvert à tout ce que l’amour de Dieu et de ses parents peut lui apporter </a:t>
            </a:r>
          </a:p>
          <a:p>
            <a:pPr lvl="4"/>
            <a:endParaRPr lang="fr-FR" sz="400" dirty="0"/>
          </a:p>
          <a:p>
            <a:pPr lvl="3"/>
            <a:endParaRPr lang="fr-FR" sz="900" dirty="0"/>
          </a:p>
          <a:p>
            <a:pPr lvl="3"/>
            <a:r>
              <a:rPr lang="fr-FR" dirty="0"/>
              <a:t>2). Faire communier son enfant très tôt</a:t>
            </a:r>
          </a:p>
          <a:p>
            <a:pPr lvl="3"/>
            <a:endParaRPr lang="fr-FR" sz="400" dirty="0"/>
          </a:p>
          <a:p>
            <a:pPr lvl="4"/>
            <a:r>
              <a:rPr lang="fr-FR" dirty="0"/>
              <a:t>pour nourrir régulièrement son âme et lui donner des forces</a:t>
            </a:r>
          </a:p>
          <a:p>
            <a:pPr lvl="2"/>
            <a:endParaRPr lang="fr-FR" sz="900" dirty="0">
              <a:solidFill>
                <a:schemeClr val="bg1"/>
              </a:solidFill>
              <a:highlight>
                <a:srgbClr val="30BE30"/>
              </a:highlight>
            </a:endParaRPr>
          </a:p>
          <a:p>
            <a:pPr lvl="2"/>
            <a:r>
              <a:rPr lang="fr-FR" dirty="0">
                <a:highlight>
                  <a:srgbClr val="FFFF00"/>
                </a:highlight>
              </a:rPr>
              <a:t> Ce sont les plus beaux cadeaux que l’on puisse faire à son enfant</a:t>
            </a:r>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9"/>
            <a:ext cx="11952515" cy="503470"/>
          </a:xfrm>
        </p:spPr>
        <p:txBody>
          <a:bodyPr>
            <a:normAutofit fontScale="90000"/>
          </a:bodyPr>
          <a:lstStyle/>
          <a:p>
            <a:r>
              <a:rPr lang="fr-FR" dirty="0"/>
              <a:t>Le sacrement de l’eucharistie		</a:t>
            </a:r>
            <a:r>
              <a:rPr lang="fr-FR" dirty="0">
                <a:solidFill>
                  <a:schemeClr val="tx1"/>
                </a:solidFill>
              </a:rPr>
              <a:t> </a:t>
            </a:r>
            <a:r>
              <a:rPr lang="fr-FR" sz="3100" dirty="0">
                <a:solidFill>
                  <a:schemeClr val="tx1"/>
                </a:solidFill>
              </a:rPr>
              <a:t>Suite</a:t>
            </a:r>
            <a:endParaRPr lang="fr-FR" sz="3100" dirty="0"/>
          </a:p>
        </p:txBody>
      </p:sp>
    </p:spTree>
    <p:extLst>
      <p:ext uri="{BB962C8B-B14F-4D97-AF65-F5344CB8AC3E}">
        <p14:creationId xmlns:p14="http://schemas.microsoft.com/office/powerpoint/2010/main" val="43508817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26382"/>
            <a:ext cx="12192000" cy="5521632"/>
          </a:xfrm>
        </p:spPr>
        <p:txBody>
          <a:bodyPr>
            <a:normAutofit lnSpcReduction="10000"/>
          </a:bodyPr>
          <a:lstStyle/>
          <a:p>
            <a:pPr lvl="3"/>
            <a:r>
              <a:rPr lang="fr-FR" dirty="0"/>
              <a:t>ce sont des trésors merveilleux, qui ne l’obligent à rien, et dans lesquels il pourra puiser s’il le veut</a:t>
            </a:r>
          </a:p>
          <a:p>
            <a:pPr lvl="2"/>
            <a:endParaRPr lang="fr-FR" sz="800" dirty="0"/>
          </a:p>
          <a:p>
            <a:pPr lvl="4"/>
            <a:r>
              <a:rPr lang="fr-FR" dirty="0"/>
              <a:t>Jésus n’ira jamais à l’encontre de la liberté de l’enfant, comme il ne va jamais à l’encontre de la liberté de qui que ce soit</a:t>
            </a:r>
          </a:p>
          <a:p>
            <a:pPr lvl="5"/>
            <a:endParaRPr lang="fr-FR" sz="1600" dirty="0"/>
          </a:p>
          <a:p>
            <a:pPr lvl="3"/>
            <a:r>
              <a:rPr lang="fr-FR" dirty="0"/>
              <a:t>cela lui donnera de très grandes dispositions et forces positives pour tout les reste de sa vie (pas seulement pour son enfance)</a:t>
            </a:r>
          </a:p>
          <a:p>
            <a:pPr lvl="3"/>
            <a:endParaRPr lang="fr-FR" sz="900" dirty="0"/>
          </a:p>
          <a:p>
            <a:pPr lvl="4"/>
            <a:r>
              <a:rPr lang="fr-FR" dirty="0"/>
              <a:t>et ce qu’il fera au plan des sacrements et des prières tout au long de sa vie est aussi très important pour tout le reste de sa vie, en vue de l’amour de Dieu et de son prochain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8AA14B34-6291-49CC-A7D9-D8EB3AC75943}"/>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252380020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26382"/>
            <a:ext cx="12192000" cy="5521632"/>
          </a:xfrm>
        </p:spPr>
        <p:txBody>
          <a:bodyPr>
            <a:normAutofit lnSpcReduction="10000"/>
          </a:bodyPr>
          <a:lstStyle/>
          <a:p>
            <a:pPr lvl="3"/>
            <a:r>
              <a:rPr lang="fr-FR" dirty="0"/>
              <a:t>ce sont des trésors merveilleux, qui ne l’obligent à rien, et dans lesquels il pourra puiser s’il le veut</a:t>
            </a:r>
          </a:p>
          <a:p>
            <a:pPr lvl="2"/>
            <a:endParaRPr lang="fr-FR" sz="800" dirty="0"/>
          </a:p>
          <a:p>
            <a:pPr lvl="4"/>
            <a:r>
              <a:rPr lang="fr-FR" dirty="0"/>
              <a:t>Jésus n’ira jamais à l’encontre de la liberté de l’enfant, comme il ne va jamais à l’encontre de la liberté de qui que ce soit</a:t>
            </a:r>
          </a:p>
          <a:p>
            <a:pPr lvl="5"/>
            <a:endParaRPr lang="fr-FR" sz="1600" dirty="0"/>
          </a:p>
          <a:p>
            <a:pPr lvl="3"/>
            <a:r>
              <a:rPr lang="fr-FR" dirty="0"/>
              <a:t>cela lui donnera de très grandes dispositions et forces positives pour tout les reste de sa vie (pas seulement pour son enfance)</a:t>
            </a:r>
          </a:p>
          <a:p>
            <a:pPr lvl="3"/>
            <a:endParaRPr lang="fr-FR" sz="900" dirty="0"/>
          </a:p>
          <a:p>
            <a:pPr lvl="4"/>
            <a:r>
              <a:rPr lang="fr-FR" dirty="0"/>
              <a:t>et ce qu’il fera au plan des sacrements et des prières tout au long de sa vie est aussi très important pour tout le reste de sa vie, en vue de l’amour de Dieu et de son prochain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8AA14B34-6291-49CC-A7D9-D8EB3AC75943}"/>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114194024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5914"/>
            <a:ext cx="12192000" cy="5502099"/>
          </a:xfrm>
        </p:spPr>
        <p:txBody>
          <a:bodyPr>
            <a:normAutofit fontScale="85000" lnSpcReduction="20000"/>
          </a:bodyPr>
          <a:lstStyle/>
          <a:p>
            <a:r>
              <a:rPr lang="fr-FR" dirty="0"/>
              <a:t>La messe est non seulement le sacrement le plus important mais elle est également la plus grande des prières</a:t>
            </a:r>
          </a:p>
          <a:p>
            <a:pPr lvl="2"/>
            <a:r>
              <a:rPr lang="fr-FR" dirty="0"/>
              <a:t>Et c’est en particulier parce que la messe est le sacrement le plus important et la plus grande des prières qu’il est si important, qu’avec le secours de la grâce de Dieu, que le prêtre la célèbre de la façon la plus priante possible et que l’on y participe de la façon la plus priante possible.</a:t>
            </a:r>
          </a:p>
          <a:p>
            <a:pPr lvl="3"/>
            <a:r>
              <a:rPr lang="fr-FR" dirty="0"/>
              <a:t>Et en premier lieu respecter la liturgie telle que le Magistère de l’Église Catholique ( = les Papes, les Conciles) nous l’enseigne, et non pas donner cours aux opinions/fantaisies (aussi bien intentionnées soient-elles) des uns ou des autres.</a:t>
            </a:r>
          </a:p>
          <a:p>
            <a:r>
              <a:rPr lang="fr-FR" dirty="0"/>
              <a:t>L'adoration "eucharistique", fondamentalement, n'a de sens qu'en rapport avec la communion à la messe : le don de la vie de Jésus pour nous, qui se donne comme présence à voir certes, mais plus encore avec cette finalité de le recevoir en communion comme nourriture pour notre âme</a:t>
            </a:r>
          </a:p>
          <a:p>
            <a:pPr lvl="2"/>
            <a:r>
              <a:rPr lang="fr-FR" dirty="0"/>
              <a:t>(à défaut de la communion "réelle" il y a aussi la communion "d’intention", qui est d’une grande importance)</a:t>
            </a:r>
          </a:p>
          <a:p>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199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8AA14B34-6291-49CC-A7D9-D8EB3AC75943}"/>
              </a:ext>
            </a:extLst>
          </p:cNvPr>
          <p:cNvSpPr>
            <a:spLocks noGrp="1"/>
          </p:cNvSpPr>
          <p:nvPr>
            <p:ph type="title"/>
          </p:nvPr>
        </p:nvSpPr>
        <p:spPr>
          <a:xfrm>
            <a:off x="119742" y="49188"/>
            <a:ext cx="11952515" cy="885309"/>
          </a:xfrm>
        </p:spPr>
        <p:txBody>
          <a:bodyPr>
            <a:normAutofit/>
          </a:bodyPr>
          <a:lstStyle/>
          <a:p>
            <a:r>
              <a:rPr lang="fr-FR" dirty="0"/>
              <a:t>Le sacrement de l’eucharistie		</a:t>
            </a:r>
            <a:r>
              <a:rPr lang="fr-FR" dirty="0">
                <a:solidFill>
                  <a:schemeClr val="tx1"/>
                </a:solidFill>
              </a:rPr>
              <a:t> Suite</a:t>
            </a:r>
            <a:endParaRPr lang="fr-FR" dirty="0"/>
          </a:p>
        </p:txBody>
      </p:sp>
    </p:spTree>
    <p:extLst>
      <p:ext uri="{BB962C8B-B14F-4D97-AF65-F5344CB8AC3E}">
        <p14:creationId xmlns:p14="http://schemas.microsoft.com/office/powerpoint/2010/main" val="231110453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6334"/>
            <a:ext cx="12192000" cy="5531677"/>
          </a:xfrm>
        </p:spPr>
        <p:txBody>
          <a:bodyPr>
            <a:normAutofit lnSpcReduction="10000"/>
          </a:bodyPr>
          <a:lstStyle/>
          <a:p>
            <a:pPr lvl="0"/>
            <a:r>
              <a:rPr lang="fr-FR" dirty="0"/>
              <a:t>Le sacrement de confirmation</a:t>
            </a:r>
          </a:p>
          <a:p>
            <a:pPr lvl="4"/>
            <a:endParaRPr lang="fr-FR" sz="1600" dirty="0"/>
          </a:p>
          <a:p>
            <a:pPr lvl="4"/>
            <a:r>
              <a:rPr lang="fr-FR" dirty="0"/>
              <a:t>c’est un sacrement directement complémentaire du baptême, </a:t>
            </a:r>
          </a:p>
          <a:p>
            <a:pPr lvl="4"/>
            <a:endParaRPr lang="fr-FR" sz="800" dirty="0"/>
          </a:p>
          <a:p>
            <a:pPr lvl="4"/>
            <a:r>
              <a:rPr lang="fr-FR" dirty="0"/>
              <a:t>et que le baptême "appelle" pour produire tous ses effets</a:t>
            </a:r>
          </a:p>
          <a:p>
            <a:pPr lvl="3"/>
            <a:endParaRPr lang="fr-FR" sz="1600" dirty="0"/>
          </a:p>
          <a:p>
            <a:pPr lvl="2"/>
            <a:r>
              <a:rPr lang="fr-FR" dirty="0"/>
              <a:t>Saint Thomas d’Aquin (III a q. 72) : </a:t>
            </a:r>
          </a:p>
          <a:p>
            <a:pPr lvl="3"/>
            <a:endParaRPr lang="fr-FR" sz="1100" dirty="0"/>
          </a:p>
          <a:p>
            <a:pPr lvl="3"/>
            <a:r>
              <a:rPr lang="fr-FR" dirty="0"/>
              <a:t>« Dans le baptême l’homme reçoit le pouvoir de faire ce qui appartient à son propre salut </a:t>
            </a:r>
          </a:p>
          <a:p>
            <a:pPr lvl="3"/>
            <a:endParaRPr lang="fr-FR" sz="900" dirty="0"/>
          </a:p>
          <a:p>
            <a:pPr lvl="3"/>
            <a:r>
              <a:rPr lang="fr-FR" dirty="0"/>
              <a:t>[...] dans la confirmation il reçoit le pouvoir de faire ce qui appartient au combat spirituel à soutenir contre les ennemis de la foi. »</a:t>
            </a:r>
          </a:p>
          <a:p>
            <a:pPr lvl="0"/>
            <a:endParaRPr lang="fr-FR" dirty="0"/>
          </a:p>
          <a:p>
            <a:pPr lvl="2"/>
            <a:endParaRPr lang="fr-FR" dirty="0"/>
          </a:p>
          <a:p>
            <a:pPr lvl="0"/>
            <a:endParaRPr lang="fr-FR" dirty="0"/>
          </a:p>
          <a:p>
            <a:pPr lvl="0"/>
            <a:endParaRPr lang="fr-FR" dirty="0"/>
          </a:p>
          <a:p>
            <a:pPr lvl="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confirmation</a:t>
            </a:r>
          </a:p>
        </p:txBody>
      </p:sp>
    </p:spTree>
    <p:extLst>
      <p:ext uri="{BB962C8B-B14F-4D97-AF65-F5344CB8AC3E}">
        <p14:creationId xmlns:p14="http://schemas.microsoft.com/office/powerpoint/2010/main" val="15883897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984737"/>
            <a:ext cx="12192000" cy="6255161"/>
          </a:xfrm>
        </p:spPr>
        <p:txBody>
          <a:bodyPr>
            <a:normAutofit lnSpcReduction="10000"/>
          </a:bodyPr>
          <a:lstStyle/>
          <a:p>
            <a:pPr lvl="2">
              <a:lnSpc>
                <a:spcPct val="80000"/>
              </a:lnSpc>
            </a:pPr>
            <a:r>
              <a:rPr lang="fr-FR" dirty="0"/>
              <a:t>le baptême fait naître la vie de Jésus-Christ en nous, </a:t>
            </a:r>
          </a:p>
          <a:p>
            <a:pPr lvl="2">
              <a:lnSpc>
                <a:spcPct val="80000"/>
              </a:lnSpc>
            </a:pPr>
            <a:endParaRPr lang="fr-FR" sz="800" dirty="0"/>
          </a:p>
          <a:p>
            <a:pPr lvl="2">
              <a:lnSpc>
                <a:spcPct val="80000"/>
              </a:lnSpc>
            </a:pPr>
            <a:r>
              <a:rPr lang="fr-FR" dirty="0"/>
              <a:t>et la confirmation porte cette vie à l’état adulte</a:t>
            </a:r>
          </a:p>
          <a:p>
            <a:pPr lvl="2">
              <a:lnSpc>
                <a:spcPct val="80000"/>
              </a:lnSpc>
            </a:pPr>
            <a:endParaRPr lang="fr-FR" sz="800" dirty="0"/>
          </a:p>
          <a:p>
            <a:pPr lvl="3">
              <a:lnSpc>
                <a:spcPct val="80000"/>
              </a:lnSpc>
            </a:pPr>
            <a:r>
              <a:rPr lang="fr-FR" dirty="0"/>
              <a:t>en particulier, ce sacrement renforce notre désir d’évangéliser et notre force pour le faire</a:t>
            </a:r>
          </a:p>
          <a:p>
            <a:pPr lvl="3">
              <a:lnSpc>
                <a:spcPct val="80000"/>
              </a:lnSpc>
            </a:pPr>
            <a:endParaRPr lang="fr-FR" sz="800" dirty="0"/>
          </a:p>
          <a:p>
            <a:pPr lvl="4">
              <a:lnSpc>
                <a:spcPct val="80000"/>
              </a:lnSpc>
            </a:pPr>
            <a:r>
              <a:rPr lang="fr-FR" dirty="0"/>
              <a:t>la confirmation apporte les forces nécessaires pour le témoignage, le travail apostolique et missionnaire, pour mener le combat contre le "monde", contre le péché, contre les erreurs, en défenseur du Christ et de l’Église</a:t>
            </a:r>
          </a:p>
          <a:p>
            <a:pPr lvl="4">
              <a:lnSpc>
                <a:spcPct val="80000"/>
              </a:lnSpc>
            </a:pPr>
            <a:endParaRPr lang="fr-FR" sz="800" dirty="0"/>
          </a:p>
          <a:p>
            <a:pPr lvl="6">
              <a:lnSpc>
                <a:spcPct val="80000"/>
              </a:lnSpc>
            </a:pPr>
            <a:r>
              <a:rPr lang="fr-FR" dirty="0"/>
              <a:t>(le “monde” ici pris dans son sens péjoratif, comme lorsqu’on dit : “le Diable est le prince de ce monde”).</a:t>
            </a:r>
          </a:p>
          <a:p>
            <a:pPr lvl="6">
              <a:lnSpc>
                <a:spcPct val="80000"/>
              </a:lnSpc>
            </a:pPr>
            <a:endParaRPr lang="fr-FR" sz="1200" dirty="0"/>
          </a:p>
          <a:p>
            <a:pPr>
              <a:lnSpc>
                <a:spcPct val="80000"/>
              </a:lnSpc>
            </a:pPr>
            <a:r>
              <a:rPr lang="fr-FR" dirty="0"/>
              <a:t>Pour chacun de nous le combat entre le bien et le mal :</a:t>
            </a:r>
          </a:p>
          <a:p>
            <a:pPr>
              <a:lnSpc>
                <a:spcPct val="80000"/>
              </a:lnSpc>
            </a:pPr>
            <a:endParaRPr lang="fr-FR" sz="800" dirty="0"/>
          </a:p>
          <a:p>
            <a:pPr lvl="2">
              <a:lnSpc>
                <a:spcPct val="80000"/>
              </a:lnSpc>
            </a:pPr>
            <a:r>
              <a:rPr lang="fr-FR" dirty="0"/>
              <a:t>s’accomplit en premier lieu au-dedans de chacun de nous,</a:t>
            </a:r>
          </a:p>
          <a:p>
            <a:pPr lvl="2">
              <a:lnSpc>
                <a:spcPct val="80000"/>
              </a:lnSpc>
            </a:pPr>
            <a:endParaRPr lang="fr-FR" sz="800" dirty="0"/>
          </a:p>
          <a:p>
            <a:pPr lvl="2">
              <a:lnSpc>
                <a:spcPct val="80000"/>
              </a:lnSpc>
            </a:pPr>
            <a:r>
              <a:rPr lang="fr-FR" dirty="0"/>
              <a:t>et il s’accomplit aussi à l’extérieur de nous : le conflit entre le Christ/l’Église et le “monde” est présent à l’intérieur de chaque activité humaine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9"/>
            <a:ext cx="11952515" cy="684342"/>
          </a:xfrm>
        </p:spPr>
        <p:txBody>
          <a:bodyPr>
            <a:normAutofit/>
          </a:bodyPr>
          <a:lstStyle/>
          <a:p>
            <a:r>
              <a:rPr lang="fr-FR" dirty="0"/>
              <a:t>Le sacrement de confirmation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89773804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a:bodyPr>
          <a:lstStyle/>
          <a:p>
            <a:pPr lvl="0"/>
            <a:endParaRPr lang="fr-FR" dirty="0"/>
          </a:p>
          <a:p>
            <a:pPr lvl="0"/>
            <a:r>
              <a:rPr lang="fr-FR" dirty="0"/>
              <a:t>Ne pas confondre la confirmation avec "la profession de foi"</a:t>
            </a:r>
          </a:p>
          <a:p>
            <a:pPr lvl="0"/>
            <a:endParaRPr lang="fr-FR" sz="1600" dirty="0"/>
          </a:p>
          <a:p>
            <a:pPr lvl="2"/>
            <a:r>
              <a:rPr lang="fr-FR" dirty="0"/>
              <a:t>la confirmation est un sacrement, la profession de foi n’est pas un sacrement </a:t>
            </a:r>
          </a:p>
          <a:p>
            <a:pPr lvl="2"/>
            <a:endParaRPr lang="fr-FR" sz="1600" dirty="0"/>
          </a:p>
          <a:p>
            <a:pPr lvl="3"/>
            <a:r>
              <a:rPr lang="fr-FR" dirty="0"/>
              <a:t>il est bon de faire sa profession de foi car c’est un renouvellement conscient des engagements du baptême, mais cela ne remplace absolument pas le sacrement de confirmation</a:t>
            </a:r>
          </a:p>
          <a:p>
            <a:pPr lvl="4"/>
            <a:r>
              <a:rPr lang="fr-FR" dirty="0"/>
              <a:t>Aucune "construction" humaine ne peut remplacer un sacrement</a:t>
            </a:r>
          </a:p>
          <a:p>
            <a:pPr lvl="2"/>
            <a:endParaRPr lang="fr-FR" dirty="0"/>
          </a:p>
          <a:p>
            <a:pPr lvl="0"/>
            <a:endParaRPr lang="fr-FR" dirty="0"/>
          </a:p>
          <a:p>
            <a:pPr lvl="0"/>
            <a:endParaRPr lang="fr-FR" dirty="0"/>
          </a:p>
          <a:p>
            <a:pPr lvl="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confirmation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35039390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81528"/>
            <a:ext cx="12192000" cy="5666483"/>
          </a:xfrm>
        </p:spPr>
        <p:txBody>
          <a:bodyPr>
            <a:normAutofit lnSpcReduction="10000"/>
          </a:bodyPr>
          <a:lstStyle/>
          <a:p>
            <a:pPr lvl="0"/>
            <a:r>
              <a:rPr lang="fr-FR" dirty="0"/>
              <a:t>Le mariage est un sacrement que se donnent l’homme et la femme qui se marient devant Dieu</a:t>
            </a:r>
          </a:p>
          <a:p>
            <a:pPr lvl="0"/>
            <a:endParaRPr lang="fr-FR" sz="2000" dirty="0"/>
          </a:p>
          <a:p>
            <a:pPr lvl="2"/>
            <a:r>
              <a:rPr lang="fr-FR" dirty="0"/>
              <a:t>le sacrement est constitué par "l’échange des oui" entre les deux conjoints, </a:t>
            </a:r>
          </a:p>
          <a:p>
            <a:pPr lvl="2"/>
            <a:endParaRPr lang="fr-FR" sz="1600" dirty="0"/>
          </a:p>
          <a:p>
            <a:pPr lvl="4"/>
            <a:r>
              <a:rPr lang="fr-FR" dirty="0"/>
              <a:t>échange des oui qui, dans des conditions normales, n’a son caractère sacramentel qu’en ayant lieu en présence du prêtre (ou du diacre mandaté pour cela par l’Église), </a:t>
            </a:r>
          </a:p>
          <a:p>
            <a:pPr lvl="5"/>
            <a:endParaRPr lang="fr-FR" sz="1200" dirty="0"/>
          </a:p>
          <a:p>
            <a:pPr lvl="2"/>
            <a:r>
              <a:rPr lang="fr-FR" dirty="0"/>
              <a:t>ce n’est pas le prêtre (ou le diacre) qui donne le sacrement de mariage, </a:t>
            </a:r>
          </a:p>
          <a:p>
            <a:pPr lvl="4"/>
            <a:r>
              <a:rPr lang="fr-FR" dirty="0"/>
              <a:t>il n’est qu’un témoin représentant l’Église/Dieu, </a:t>
            </a:r>
          </a:p>
          <a:p>
            <a:pPr lvl="5"/>
            <a:r>
              <a:rPr lang="fr-FR" dirty="0"/>
              <a:t>mais un témoin indispensable (sauf rarissime exception)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mariage</a:t>
            </a:r>
          </a:p>
        </p:txBody>
      </p:sp>
    </p:spTree>
    <p:extLst>
      <p:ext uri="{BB962C8B-B14F-4D97-AF65-F5344CB8AC3E}">
        <p14:creationId xmlns:p14="http://schemas.microsoft.com/office/powerpoint/2010/main" val="255527867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3721"/>
            <a:ext cx="12192000" cy="5584291"/>
          </a:xfrm>
        </p:spPr>
        <p:txBody>
          <a:bodyPr>
            <a:normAutofit lnSpcReduction="10000"/>
          </a:bodyPr>
          <a:lstStyle/>
          <a:p>
            <a:pPr eaLnBrk="0" hangingPunct="0"/>
            <a:r>
              <a:rPr lang="fr-FR" dirty="0"/>
              <a:t>La grâce sacramentelle du mariage </a:t>
            </a:r>
          </a:p>
          <a:p>
            <a:pPr eaLnBrk="0" hangingPunct="0"/>
            <a:endParaRPr lang="fr-FR" sz="1000" dirty="0"/>
          </a:p>
          <a:p>
            <a:pPr lvl="2" eaLnBrk="0" hangingPunct="0"/>
            <a:r>
              <a:rPr lang="fr-FR" dirty="0"/>
              <a:t>donne à chaque époux </a:t>
            </a:r>
          </a:p>
          <a:p>
            <a:pPr lvl="4" eaLnBrk="0" hangingPunct="0"/>
            <a:r>
              <a:rPr lang="fr-FR" dirty="0"/>
              <a:t>de vouloir,</a:t>
            </a:r>
          </a:p>
          <a:p>
            <a:pPr lvl="4" eaLnBrk="0" hangingPunct="0"/>
            <a:r>
              <a:rPr lang="fr-FR" dirty="0"/>
              <a:t>et de servir, </a:t>
            </a:r>
          </a:p>
          <a:p>
            <a:pPr lvl="4" eaLnBrk="0" hangingPunct="0"/>
            <a:endParaRPr lang="fr-FR" sz="800" dirty="0"/>
          </a:p>
          <a:p>
            <a:pPr lvl="3" eaLnBrk="0" hangingPunct="0"/>
            <a:r>
              <a:rPr lang="fr-FR" dirty="0"/>
              <a:t>non seulement le bonheur humain de l’autre, </a:t>
            </a:r>
          </a:p>
          <a:p>
            <a:pPr lvl="4" eaLnBrk="0" hangingPunct="0"/>
            <a:r>
              <a:rPr lang="fr-FR" dirty="0"/>
              <a:t>mais la vie du Christ et sa croissance dans l’autre</a:t>
            </a:r>
          </a:p>
          <a:p>
            <a:pPr lvl="4" eaLnBrk="0" hangingPunct="0"/>
            <a:endParaRPr lang="fr-FR" sz="1200" dirty="0"/>
          </a:p>
          <a:p>
            <a:pPr eaLnBrk="0" hangingPunct="0"/>
            <a:r>
              <a:rPr lang="fr-FR" dirty="0"/>
              <a:t>Importance fondamentale d’entretenir cette grâce reçue au mariage</a:t>
            </a:r>
          </a:p>
          <a:p>
            <a:pPr eaLnBrk="0" hangingPunct="0"/>
            <a:endParaRPr lang="fr-FR" sz="800" dirty="0"/>
          </a:p>
          <a:p>
            <a:pPr lvl="2" eaLnBrk="0" hangingPunct="0"/>
            <a:r>
              <a:rPr lang="fr-FR" dirty="0"/>
              <a:t>et si l’on a "oublié" de l’entretenir, il est cependant toujours possible et très important/vital d’y faire appel, d’y revenir,</a:t>
            </a:r>
          </a:p>
          <a:p>
            <a:pPr lvl="3" eaLnBrk="0" hangingPunct="0"/>
            <a:r>
              <a:rPr lang="fr-FR" dirty="0"/>
              <a:t>notamment si les époux traversent une lourde épreuve, ou s’ils sont en grande difficulté dans le couple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mariage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23127890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02769"/>
            <a:ext cx="12192000" cy="5245242"/>
          </a:xfrm>
        </p:spPr>
        <p:txBody>
          <a:bodyPr>
            <a:normAutofit lnSpcReduction="10000"/>
          </a:bodyPr>
          <a:lstStyle/>
          <a:p>
            <a:pPr eaLnBrk="0" hangingPunct="0"/>
            <a:r>
              <a:rPr lang="fr-FR" dirty="0"/>
              <a:t>Même quand les époux se sont choisis bien complémentaires et harmonisés et s’aiment d’un grand amour, il est inévitable que chacun ait à souffrir des lacunes, défauts et travers de l’autre</a:t>
            </a:r>
          </a:p>
          <a:p>
            <a:pPr eaLnBrk="0" hangingPunct="0"/>
            <a:endParaRPr lang="fr-FR" sz="2000" dirty="0"/>
          </a:p>
          <a:p>
            <a:pPr lvl="2" eaLnBrk="0" hangingPunct="0"/>
            <a:r>
              <a:rPr lang="fr-FR" dirty="0"/>
              <a:t>un amour uniquement naturel et humain peut aider à le subir avec résignation </a:t>
            </a:r>
          </a:p>
          <a:p>
            <a:pPr lvl="3" eaLnBrk="0" hangingPunct="0"/>
            <a:endParaRPr lang="fr-FR" sz="1200" dirty="0"/>
          </a:p>
          <a:p>
            <a:pPr lvl="3" eaLnBrk="0" hangingPunct="0"/>
            <a:r>
              <a:rPr lang="fr-FR" dirty="0"/>
              <a:t>mais à force de se résigner l’amour finit par diminuer et se figer en habitude </a:t>
            </a:r>
          </a:p>
          <a:p>
            <a:pPr lvl="4" eaLnBrk="0" hangingPunct="0"/>
            <a:endParaRPr lang="fr-FR" sz="1200" dirty="0"/>
          </a:p>
          <a:p>
            <a:pPr lvl="4" eaLnBrk="0" hangingPunct="0"/>
            <a:r>
              <a:rPr lang="fr-FR" dirty="0"/>
              <a:t>et c’est pourquoi il est si fréquent qu’au bout d’un certain temps de mariage les époux s’aiment moins qu’au premier jour</a:t>
            </a:r>
          </a:p>
          <a:p>
            <a:pPr lvl="2" eaLnBrk="0" hangingPunct="0"/>
            <a:endParaRPr lang="fr-FR" dirty="0"/>
          </a:p>
          <a:p>
            <a:pPr lvl="2" eaLnBrk="0" hangingPunct="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mariage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29229439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a:bodyPr>
          <a:lstStyle/>
          <a:p>
            <a:pPr lvl="2" eaLnBrk="0" hangingPunct="0"/>
            <a:r>
              <a:rPr lang="fr-FR" dirty="0"/>
              <a:t>Seule la grâce sacramentelle du mariage </a:t>
            </a:r>
          </a:p>
          <a:p>
            <a:pPr lvl="2" eaLnBrk="0" hangingPunct="0"/>
            <a:endParaRPr lang="fr-FR" sz="1600" dirty="0"/>
          </a:p>
          <a:p>
            <a:pPr lvl="4" eaLnBrk="0" hangingPunct="0"/>
            <a:r>
              <a:rPr lang="fr-FR" dirty="0"/>
              <a:t>donne à chaque époux, </a:t>
            </a:r>
          </a:p>
          <a:p>
            <a:pPr lvl="5" eaLnBrk="0" hangingPunct="0"/>
            <a:r>
              <a:rPr lang="fr-FR" dirty="0"/>
              <a:t>s’il en vit vraiment, </a:t>
            </a:r>
          </a:p>
          <a:p>
            <a:pPr lvl="5" eaLnBrk="0" hangingPunct="0"/>
            <a:endParaRPr lang="fr-FR" sz="1200" dirty="0"/>
          </a:p>
          <a:p>
            <a:pPr lvl="4" eaLnBrk="0" hangingPunct="0"/>
            <a:r>
              <a:rPr lang="fr-FR" dirty="0"/>
              <a:t>non pas de subir avec résignation, </a:t>
            </a:r>
          </a:p>
          <a:p>
            <a:pPr lvl="5" eaLnBrk="0" hangingPunct="0"/>
            <a:r>
              <a:rPr lang="fr-FR" dirty="0"/>
              <a:t>mais d’offrir par amour, en union avec le Christ en croix et comme Lui, ce qu’il a à souffrir des lacunes, défauts et travers de l’autre</a:t>
            </a:r>
          </a:p>
          <a:p>
            <a:pPr lvl="3" eaLnBrk="0" hangingPunct="0"/>
            <a:endParaRPr lang="fr-FR" sz="1400" dirty="0"/>
          </a:p>
          <a:p>
            <a:pPr lvl="3" eaLnBrk="0" hangingPunct="0"/>
            <a:r>
              <a:rPr lang="fr-FR" dirty="0"/>
              <a:t>s’il en est authentiquement ainsi, l’amour va, non pas diminuer, mais augmenter et se développer tout au long de "la vie en état sacramentel de mariage"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mariage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06973890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41526"/>
            <a:ext cx="12192000" cy="5406488"/>
          </a:xfrm>
        </p:spPr>
        <p:txBody>
          <a:bodyPr>
            <a:normAutofit/>
          </a:bodyPr>
          <a:lstStyle/>
          <a:p>
            <a:pPr eaLnBrk="0" hangingPunct="0"/>
            <a:r>
              <a:rPr lang="fr-FR" u="sng" dirty="0"/>
              <a:t>Remarque</a:t>
            </a:r>
            <a:r>
              <a:rPr lang="fr-FR" dirty="0"/>
              <a:t> : un véritable amour présuppose, au niveau naturel/humain, la dimension "amour spirituel" (encore appelé dans ce cas : "amour d’amitié")</a:t>
            </a:r>
          </a:p>
          <a:p>
            <a:pPr eaLnBrk="0" hangingPunct="0"/>
            <a:endParaRPr lang="fr-FR" sz="1600" dirty="0"/>
          </a:p>
          <a:p>
            <a:pPr eaLnBrk="0" hangingPunct="0"/>
            <a:endParaRPr lang="fr-FR" sz="800" dirty="0"/>
          </a:p>
          <a:p>
            <a:pPr lvl="6" eaLnBrk="0" hangingPunct="0"/>
            <a:r>
              <a:rPr lang="fr-FR" dirty="0"/>
              <a:t>(“spirituel”, ici, n’est pas à comprendre dans le sens où ce serait un amour "surnaturel" ou un amour “divin”)</a:t>
            </a:r>
          </a:p>
          <a:p>
            <a:pPr lvl="6" eaLnBrk="0" hangingPunct="0"/>
            <a:endParaRPr lang="fr-FR" dirty="0"/>
          </a:p>
          <a:p>
            <a:pPr lvl="2" eaLnBrk="0" hangingPunct="0"/>
            <a:r>
              <a:rPr lang="fr-FR" dirty="0"/>
              <a:t>pour des informations sur les différents niveaux/dimensions de l’amour, voir les vues sur "amour" dans la partie "Compléments" de ce document</a:t>
            </a:r>
          </a:p>
          <a:p>
            <a:pPr lvl="2" eaLnBrk="0" hangingPunct="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9"/>
            <a:ext cx="11952515" cy="694390"/>
          </a:xfrm>
        </p:spPr>
        <p:txBody>
          <a:bodyPr>
            <a:normAutofit/>
          </a:bodyPr>
          <a:lstStyle/>
          <a:p>
            <a:r>
              <a:rPr lang="fr-FR" dirty="0"/>
              <a:t>Le sacrement du mariage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410426726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14399"/>
            <a:ext cx="12192000" cy="5933613"/>
          </a:xfrm>
        </p:spPr>
        <p:txBody>
          <a:bodyPr>
            <a:normAutofit fontScale="85000" lnSpcReduction="10000"/>
          </a:bodyPr>
          <a:lstStyle/>
          <a:p>
            <a:pPr eaLnBrk="0" hangingPunct="0"/>
            <a:r>
              <a:rPr lang="fr-FR" dirty="0"/>
              <a:t>Un homme et une femme qui veulent s’aimer pour toute la vie </a:t>
            </a:r>
          </a:p>
          <a:p>
            <a:pPr lvl="2" eaLnBrk="0" hangingPunct="0"/>
            <a:endParaRPr lang="fr-FR" sz="900" dirty="0"/>
          </a:p>
          <a:p>
            <a:pPr marL="900000" lvl="2" indent="0" eaLnBrk="0" hangingPunct="0">
              <a:buNone/>
            </a:pPr>
            <a:r>
              <a:rPr lang="fr-FR" dirty="0"/>
              <a:t>1). s’ils se privent volontairement du sacrement du mariage, </a:t>
            </a:r>
          </a:p>
          <a:p>
            <a:pPr lvl="4" eaLnBrk="0" hangingPunct="0"/>
            <a:endParaRPr lang="fr-FR" sz="500" dirty="0"/>
          </a:p>
          <a:p>
            <a:pPr lvl="4" eaLnBrk="0" hangingPunct="0"/>
            <a:r>
              <a:rPr lang="fr-FR" dirty="0"/>
              <a:t>ils se privent alors de l’essentiel</a:t>
            </a:r>
          </a:p>
          <a:p>
            <a:pPr lvl="2" eaLnBrk="0" hangingPunct="0"/>
            <a:endParaRPr lang="fr-FR" sz="900" dirty="0"/>
          </a:p>
          <a:p>
            <a:pPr marL="900000" lvl="2" indent="0" eaLnBrk="0" hangingPunct="0">
              <a:buNone/>
            </a:pPr>
            <a:r>
              <a:rPr lang="fr-FR" dirty="0"/>
              <a:t>2). mais s’ils ne s’aiment pas avec la dimension de l’amour appelée "amour spirituel", "ils ne partent pas gagnants" non plus</a:t>
            </a:r>
          </a:p>
          <a:p>
            <a:pPr lvl="6" eaLnBrk="0" hangingPunct="0"/>
            <a:endParaRPr lang="fr-FR" sz="400" dirty="0"/>
          </a:p>
          <a:p>
            <a:pPr lvl="6" eaLnBrk="0" hangingPunct="0"/>
            <a:r>
              <a:rPr lang="fr-FR" dirty="0"/>
              <a:t>(heureusement, on peut s’aimer au niveau "amour spirituel" de l’amour sans savoir que c’est le niveau "amour spirituel" de l’amour Comme Monsieur Jourdain faisait de la prose sans le savoir)</a:t>
            </a:r>
          </a:p>
          <a:p>
            <a:pPr lvl="2" eaLnBrk="0" hangingPunct="0"/>
            <a:endParaRPr lang="fr-FR" sz="900" dirty="0"/>
          </a:p>
          <a:p>
            <a:pPr marL="900000" lvl="2" indent="0" eaLnBrk="0" hangingPunct="0">
              <a:buNone/>
            </a:pPr>
            <a:r>
              <a:rPr lang="fr-FR" dirty="0"/>
              <a:t>sans cela, pas étonnant qu’il y ait autant de "divorces" </a:t>
            </a:r>
          </a:p>
          <a:p>
            <a:pPr lvl="3" eaLnBrk="0" hangingPunct="0"/>
            <a:endParaRPr lang="fr-FR" sz="400" dirty="0"/>
          </a:p>
          <a:p>
            <a:pPr lvl="3" eaLnBrk="0" hangingPunct="0"/>
            <a:r>
              <a:rPr lang="fr-FR" dirty="0"/>
              <a:t>d’où l’importance pour les futurs époux d’avoir le souci de suivre de solides formations, </a:t>
            </a:r>
          </a:p>
          <a:p>
            <a:pPr lvl="4" eaLnBrk="0" hangingPunct="0"/>
            <a:endParaRPr lang="fr-FR" sz="400" dirty="0"/>
          </a:p>
          <a:p>
            <a:pPr lvl="4" eaLnBrk="0" hangingPunct="0"/>
            <a:r>
              <a:rPr lang="fr-FR" dirty="0"/>
              <a:t>en particulier </a:t>
            </a:r>
          </a:p>
          <a:p>
            <a:pPr lvl="5" eaLnBrk="0" hangingPunct="0"/>
            <a:endParaRPr lang="fr-FR" sz="400" dirty="0"/>
          </a:p>
          <a:p>
            <a:pPr lvl="5" eaLnBrk="0" hangingPunct="0"/>
            <a:r>
              <a:rPr lang="fr-FR" dirty="0"/>
              <a:t>sur ce qu’est le sacrement de mariage, </a:t>
            </a:r>
          </a:p>
          <a:p>
            <a:pPr lvl="5" eaLnBrk="0" hangingPunct="0"/>
            <a:endParaRPr lang="fr-FR" sz="400" dirty="0"/>
          </a:p>
          <a:p>
            <a:pPr lvl="5" eaLnBrk="0" hangingPunct="0"/>
            <a:r>
              <a:rPr lang="fr-FR" dirty="0"/>
              <a:t>et sur ce que c’est que "l’amour spirituel" entre époux</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9"/>
            <a:ext cx="11952515" cy="694390"/>
          </a:xfrm>
        </p:spPr>
        <p:txBody>
          <a:bodyPr>
            <a:normAutofit/>
          </a:bodyPr>
          <a:lstStyle/>
          <a:p>
            <a:r>
              <a:rPr lang="fr-FR" dirty="0"/>
              <a:t>Le sacrement du mariage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09395104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2899"/>
            <a:ext cx="12192000" cy="5615112"/>
          </a:xfrm>
        </p:spPr>
        <p:txBody>
          <a:bodyPr>
            <a:normAutofit fontScale="92500" lnSpcReduction="20000"/>
          </a:bodyPr>
          <a:lstStyle/>
          <a:p>
            <a:pPr eaLnBrk="0" hangingPunct="0"/>
            <a:r>
              <a:rPr lang="fr-FR" dirty="0"/>
              <a:t>Ce sacrement peut être demandé et reçu </a:t>
            </a:r>
          </a:p>
          <a:p>
            <a:pPr eaLnBrk="0" hangingPunct="0"/>
            <a:endParaRPr lang="fr-FR" sz="1300" dirty="0"/>
          </a:p>
          <a:p>
            <a:pPr lvl="2" eaLnBrk="0" hangingPunct="0"/>
            <a:r>
              <a:rPr lang="fr-FR" dirty="0"/>
              <a:t>quand on est malade (maladie physique ou psychique/mentale), ou avant de se faire opérer, etc.</a:t>
            </a:r>
          </a:p>
          <a:p>
            <a:pPr lvl="2" eaLnBrk="0" hangingPunct="0"/>
            <a:endParaRPr lang="fr-FR" sz="900" dirty="0"/>
          </a:p>
          <a:p>
            <a:pPr lvl="2" eaLnBrk="0" hangingPunct="0"/>
            <a:r>
              <a:rPr lang="fr-FR" dirty="0"/>
              <a:t>on peut le recevoir plusieurs fois dans sa vie</a:t>
            </a:r>
          </a:p>
          <a:p>
            <a:pPr lvl="4" eaLnBrk="0" hangingPunct="0"/>
            <a:endParaRPr lang="fr-FR" sz="900" dirty="0"/>
          </a:p>
          <a:p>
            <a:pPr lvl="4" eaLnBrk="0" hangingPunct="0"/>
            <a:r>
              <a:rPr lang="fr-FR" dirty="0"/>
              <a:t>cas particulier mais très important : avant de mourir</a:t>
            </a:r>
          </a:p>
          <a:p>
            <a:pPr lvl="5" eaLnBrk="0" hangingPunct="0"/>
            <a:endParaRPr lang="fr-FR" sz="900" dirty="0"/>
          </a:p>
          <a:p>
            <a:pPr lvl="5" eaLnBrk="0" hangingPunct="0"/>
            <a:r>
              <a:rPr lang="fr-FR" dirty="0"/>
              <a:t>dans ce cas on lui donne le nom d’"extrême onction" </a:t>
            </a:r>
          </a:p>
          <a:p>
            <a:pPr lvl="3" eaLnBrk="0" hangingPunct="0"/>
            <a:endParaRPr lang="fr-FR" sz="1100" dirty="0"/>
          </a:p>
          <a:p>
            <a:pPr lvl="3" eaLnBrk="0" hangingPunct="0"/>
            <a:r>
              <a:rPr lang="fr-FR" dirty="0"/>
              <a:t>mais seulement une fois pour une maladie donnée :</a:t>
            </a:r>
          </a:p>
          <a:p>
            <a:pPr lvl="4" eaLnBrk="0" hangingPunct="0"/>
            <a:endParaRPr lang="fr-FR" sz="900" dirty="0"/>
          </a:p>
          <a:p>
            <a:pPr lvl="4" eaLnBrk="0" hangingPunct="0"/>
            <a:r>
              <a:rPr lang="fr-FR" dirty="0"/>
              <a:t>la grâce sacramentelle du sacrement des malades donné pour une maladie dure et est à notre disposition autant que dure cette maladie </a:t>
            </a:r>
          </a:p>
          <a:p>
            <a:pPr lvl="4" eaLnBrk="0" hangingPunct="0"/>
            <a:endParaRPr lang="fr-FR" sz="900" dirty="0"/>
          </a:p>
          <a:p>
            <a:pPr lvl="5" eaLnBrk="0" hangingPunct="0"/>
            <a:r>
              <a:rPr lang="fr-FR" dirty="0"/>
              <a:t>et à supposer qu’elle soit perdue par le péché alors que la maladie continue, cette grâce serait récupérée grâce au sacrement de confession</a:t>
            </a:r>
          </a:p>
          <a:p>
            <a:pPr lvl="4" eaLnBrk="0" hangingPunct="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209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l’onction des malades</a:t>
            </a:r>
          </a:p>
        </p:txBody>
      </p:sp>
    </p:spTree>
    <p:extLst>
      <p:ext uri="{BB962C8B-B14F-4D97-AF65-F5344CB8AC3E}">
        <p14:creationId xmlns:p14="http://schemas.microsoft.com/office/powerpoint/2010/main" val="121979040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a:bodyPr>
          <a:lstStyle/>
          <a:p>
            <a:pPr eaLnBrk="0" hangingPunct="0"/>
            <a:r>
              <a:rPr lang="fr-FR" dirty="0"/>
              <a:t>Le sacrement des malades permet de vivre en chrétien l’état de maladie</a:t>
            </a:r>
          </a:p>
          <a:p>
            <a:pPr eaLnBrk="0" hangingPunct="0"/>
            <a:endParaRPr lang="fr-FR" sz="1400" dirty="0"/>
          </a:p>
          <a:p>
            <a:pPr lvl="2" eaLnBrk="0" hangingPunct="0"/>
            <a:r>
              <a:rPr lang="fr-FR" dirty="0"/>
              <a:t>il donne la force de porter l’épreuve sans se révolter, sans désespérer, avec plus de patience </a:t>
            </a:r>
          </a:p>
          <a:p>
            <a:pPr lvl="2" eaLnBrk="0" hangingPunct="0"/>
            <a:endParaRPr lang="fr-FR" sz="800" dirty="0"/>
          </a:p>
          <a:p>
            <a:pPr lvl="4" eaLnBrk="0" hangingPunct="0"/>
            <a:r>
              <a:rPr lang="fr-FR" dirty="0"/>
              <a:t>et d’avoir la force de l’accepter et de l’offrir à Dieu en communion avec la croix de Jésus</a:t>
            </a:r>
          </a:p>
          <a:p>
            <a:pPr lvl="4" eaLnBrk="0" hangingPunct="0"/>
            <a:endParaRPr lang="fr-FR" sz="1000" dirty="0"/>
          </a:p>
          <a:p>
            <a:pPr lvl="2" eaLnBrk="0" hangingPunct="0"/>
            <a:r>
              <a:rPr lang="fr-FR" dirty="0"/>
              <a:t>il peut arriver que cela se traduise aussi par une amélioration au plan de la maladie elle-même, </a:t>
            </a:r>
          </a:p>
          <a:p>
            <a:pPr lvl="2" eaLnBrk="0" hangingPunct="0"/>
            <a:endParaRPr lang="fr-FR" sz="800" dirty="0"/>
          </a:p>
          <a:p>
            <a:pPr lvl="5" eaLnBrk="0" hangingPunct="0"/>
            <a:r>
              <a:rPr lang="fr-FR" dirty="0"/>
              <a:t>voire par un miracle de guérison (mais c’est là un cas plutôt exceptionnel)</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l’onction des malades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75757715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18526"/>
            <a:ext cx="12192000" cy="5029486"/>
          </a:xfrm>
        </p:spPr>
        <p:txBody>
          <a:bodyPr>
            <a:normAutofit/>
          </a:bodyPr>
          <a:lstStyle/>
          <a:p>
            <a:pPr eaLnBrk="0" hangingPunct="0"/>
            <a:r>
              <a:rPr lang="fr-FR" dirty="0">
                <a:highlight>
                  <a:srgbClr val="FFFF00"/>
                </a:highlight>
              </a:rPr>
              <a:t>C’est faire preuve d’un grand amour pour la personne qui va mourir de demander pour elle le sacrement “d’extrême onction”,</a:t>
            </a:r>
            <a:r>
              <a:rPr lang="fr-FR" dirty="0"/>
              <a:t> </a:t>
            </a:r>
          </a:p>
          <a:p>
            <a:pPr lvl="5" eaLnBrk="0" hangingPunct="0"/>
            <a:endParaRPr lang="fr-FR" sz="1600" dirty="0"/>
          </a:p>
          <a:p>
            <a:pPr lvl="5" eaLnBrk="0" hangingPunct="0"/>
            <a:r>
              <a:rPr lang="fr-FR" dirty="0"/>
              <a:t>si elle n’est plus elle-même en capacité de le demander, par exemple parce qu’elle est déjà dans le coma</a:t>
            </a:r>
          </a:p>
          <a:p>
            <a:pPr lvl="2" eaLnBrk="0" hangingPunct="0"/>
            <a:endParaRPr lang="fr-FR" dirty="0"/>
          </a:p>
          <a:p>
            <a:pPr lvl="2" eaLnBrk="0" hangingPunct="0"/>
            <a:r>
              <a:rPr lang="fr-FR" dirty="0"/>
              <a:t>En particulier pour l’aider dans les grands combats spirituels qui ont lieu au moment de la mort</a:t>
            </a:r>
          </a:p>
          <a:p>
            <a:pPr lvl="2" eaLnBrk="0" hangingPunct="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l’onction des malades	</a:t>
            </a:r>
            <a:r>
              <a:rPr lang="fr-FR" dirty="0">
                <a:solidFill>
                  <a:schemeClr val="tx1"/>
                </a:solidFill>
              </a:rPr>
              <a:t> Suite</a:t>
            </a:r>
            <a:endParaRPr lang="fr-FR" dirty="0"/>
          </a:p>
        </p:txBody>
      </p:sp>
    </p:spTree>
    <p:extLst>
      <p:ext uri="{BB962C8B-B14F-4D97-AF65-F5344CB8AC3E}">
        <p14:creationId xmlns:p14="http://schemas.microsoft.com/office/powerpoint/2010/main" val="196102377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1254"/>
            <a:ext cx="12192000" cy="5676758"/>
          </a:xfrm>
        </p:spPr>
        <p:txBody>
          <a:bodyPr>
            <a:normAutofit/>
          </a:bodyPr>
          <a:lstStyle/>
          <a:p>
            <a:pPr lvl="0"/>
            <a:r>
              <a:rPr lang="fr-FR" dirty="0"/>
              <a:t>Le sacrement de l’ordre comporte 3 degrés : </a:t>
            </a:r>
          </a:p>
          <a:p>
            <a:pPr lvl="3"/>
            <a:r>
              <a:rPr lang="fr-FR" dirty="0"/>
              <a:t>diaconat, </a:t>
            </a:r>
          </a:p>
          <a:p>
            <a:pPr lvl="3"/>
            <a:r>
              <a:rPr lang="fr-FR" dirty="0"/>
              <a:t>sacerdoce (prêtres), </a:t>
            </a:r>
          </a:p>
          <a:p>
            <a:pPr lvl="3"/>
            <a:r>
              <a:rPr lang="fr-FR" dirty="0"/>
              <a:t>épiscopat (évêques) </a:t>
            </a:r>
          </a:p>
          <a:p>
            <a:pPr lvl="2" eaLnBrk="0"/>
            <a:r>
              <a:rPr lang="fr-FR" dirty="0"/>
              <a:t>ainsi par exemple : Un homme devient prêtre quand il reçoit le sacrement du sacerdoce</a:t>
            </a:r>
          </a:p>
          <a:p>
            <a:pPr lvl="3"/>
            <a:r>
              <a:rPr lang="fr-FR" dirty="0"/>
              <a:t>ne pas confondre </a:t>
            </a:r>
          </a:p>
          <a:p>
            <a:pPr lvl="4"/>
            <a:r>
              <a:rPr lang="fr-FR" dirty="0"/>
              <a:t>le sacerdoce “sacramentel” </a:t>
            </a:r>
          </a:p>
          <a:p>
            <a:pPr lvl="5"/>
            <a:r>
              <a:rPr lang="fr-FR" dirty="0"/>
              <a:t>(celui dont on parle ici), </a:t>
            </a:r>
          </a:p>
          <a:p>
            <a:pPr lvl="4"/>
            <a:r>
              <a:rPr lang="fr-FR" dirty="0"/>
              <a:t>avec le sacerdoce “royal” </a:t>
            </a:r>
          </a:p>
          <a:p>
            <a:pPr lvl="5"/>
            <a:r>
              <a:rPr lang="fr-FR" dirty="0"/>
              <a:t>(encore appelé “sacerdoce commun des baptisés”) </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de l’ordre</a:t>
            </a:r>
          </a:p>
        </p:txBody>
      </p:sp>
    </p:spTree>
    <p:extLst>
      <p:ext uri="{BB962C8B-B14F-4D97-AF65-F5344CB8AC3E}">
        <p14:creationId xmlns:p14="http://schemas.microsoft.com/office/powerpoint/2010/main" val="14488954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68992"/>
            <a:ext cx="12192000" cy="4979019"/>
          </a:xfrm>
        </p:spPr>
        <p:txBody>
          <a:bodyPr>
            <a:normAutofit/>
          </a:bodyPr>
          <a:lstStyle/>
          <a:p>
            <a:pPr lvl="1"/>
            <a:r>
              <a:rPr lang="fr-FR" dirty="0"/>
              <a:t>À quoi sert le baptême ?</a:t>
            </a:r>
          </a:p>
          <a:p>
            <a:pPr lvl="1"/>
            <a:endParaRPr lang="fr-FR" dirty="0"/>
          </a:p>
          <a:p>
            <a:pPr lvl="1"/>
            <a:r>
              <a:rPr lang="fr-FR" dirty="0"/>
              <a:t>Pourquoi Dieu, qui nous libère du péché originel par le baptême, ne nous libère-t-il pas en même temps des concupiscences, alors qu’elles nous font “galérer” toute notre vie ?</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baptême</a:t>
            </a:r>
          </a:p>
        </p:txBody>
      </p:sp>
    </p:spTree>
    <p:extLst>
      <p:ext uri="{BB962C8B-B14F-4D97-AF65-F5344CB8AC3E}">
        <p14:creationId xmlns:p14="http://schemas.microsoft.com/office/powerpoint/2010/main" val="49931533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38709"/>
            <a:ext cx="12192000" cy="6087724"/>
          </a:xfrm>
        </p:spPr>
        <p:txBody>
          <a:bodyPr>
            <a:normAutofit lnSpcReduction="10000"/>
          </a:bodyPr>
          <a:lstStyle/>
          <a:p>
            <a:pPr lvl="1"/>
            <a:r>
              <a:rPr lang="fr-FR" dirty="0"/>
              <a:t>À quoi sert le baptême ?</a:t>
            </a:r>
          </a:p>
          <a:p>
            <a:pPr lvl="0"/>
            <a:r>
              <a:rPr lang="fr-FR" dirty="0"/>
              <a:t>Le baptême </a:t>
            </a:r>
          </a:p>
          <a:p>
            <a:pPr lvl="4"/>
            <a:r>
              <a:rPr lang="fr-FR" dirty="0"/>
              <a:t>efface le péché originel, </a:t>
            </a:r>
          </a:p>
          <a:p>
            <a:pPr lvl="4"/>
            <a:r>
              <a:rPr lang="fr-FR" dirty="0"/>
              <a:t>nous fait enfant de Dieu, </a:t>
            </a:r>
          </a:p>
          <a:p>
            <a:pPr lvl="4"/>
            <a:r>
              <a:rPr lang="fr-FR" dirty="0"/>
              <a:t>nous donne la foi, l’espérance et la charité, </a:t>
            </a:r>
          </a:p>
          <a:p>
            <a:pPr lvl="4"/>
            <a:r>
              <a:rPr lang="fr-FR" dirty="0"/>
              <a:t>nous donne les sept dons du Saint-Esprit, </a:t>
            </a:r>
          </a:p>
          <a:p>
            <a:pPr lvl="4"/>
            <a:r>
              <a:rPr lang="fr-FR" dirty="0"/>
              <a:t>etc. </a:t>
            </a:r>
          </a:p>
          <a:p>
            <a:pPr lvl="2"/>
            <a:r>
              <a:rPr lang="fr-FR" dirty="0"/>
              <a:t>pour l’enfant c’est une nouvelle naissance (qui s’ajoute à sa naissance "biologique")</a:t>
            </a:r>
          </a:p>
          <a:p>
            <a:pPr lvl="4"/>
            <a:r>
              <a:rPr lang="fr-FR" dirty="0"/>
              <a:t>par le baptême, l’enfant naît dès ce moment-là à la vie surnaturelle (la grâce divine), devient enfant de Dieu </a:t>
            </a:r>
          </a:p>
          <a:p>
            <a:pPr lvl="5"/>
            <a:r>
              <a:rPr lang="fr-FR" dirty="0"/>
              <a:t>c’est accepter pour lui que le Père se penche sur son enfant avec un amour de prédilection. Pourquoi attendre ?</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B778486-09BB-4307-B6F2-B394FDB27D18}"/>
              </a:ext>
            </a:extLst>
          </p:cNvPr>
          <p:cNvSpPr>
            <a:spLocks noGrp="1"/>
          </p:cNvSpPr>
          <p:nvPr>
            <p:ph type="title"/>
          </p:nvPr>
        </p:nvSpPr>
        <p:spPr>
          <a:xfrm>
            <a:off x="119742" y="49188"/>
            <a:ext cx="11952515" cy="546713"/>
          </a:xfrm>
        </p:spPr>
        <p:txBody>
          <a:bodyPr>
            <a:normAutofit fontScale="90000"/>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45547657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37881"/>
            <a:ext cx="12192000" cy="5210132"/>
          </a:xfrm>
        </p:spPr>
        <p:txBody>
          <a:bodyPr>
            <a:normAutofit/>
          </a:bodyPr>
          <a:lstStyle/>
          <a:p>
            <a:pPr lvl="2"/>
            <a:r>
              <a:rPr lang="fr-FR" dirty="0">
                <a:highlight>
                  <a:srgbClr val="FFFF00"/>
                </a:highlight>
              </a:rPr>
              <a:t>faire baptiser le plus tôt possible un enfant après sa naissance c’est le plus beau cadeau qu’on puisse lui faire </a:t>
            </a:r>
          </a:p>
          <a:p>
            <a:pPr lvl="3"/>
            <a:endParaRPr lang="fr-FR" sz="1600" dirty="0"/>
          </a:p>
          <a:p>
            <a:pPr lvl="3"/>
            <a:r>
              <a:rPr lang="fr-FR" dirty="0"/>
              <a:t>cela permet en particulier d’arrêter le plus rapidement possible l’action mauvaise du péché originel en lui</a:t>
            </a:r>
          </a:p>
          <a:p>
            <a:pPr lvl="3"/>
            <a:endParaRPr lang="fr-FR" sz="1000" dirty="0"/>
          </a:p>
          <a:p>
            <a:pPr lvl="5"/>
            <a:r>
              <a:rPr lang="fr-FR" dirty="0"/>
              <a:t>(c’est notamment beaucoup plus important que d’attendre que tel prêtre puisse être disponible, ou que le parrain/marraine puisse être présent —car ils peuvent se faire représenter—, ou qu’il y ait telle ou telle personne disponible pour profiter du repas festif)</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B778486-09BB-4307-B6F2-B394FDB27D18}"/>
              </a:ext>
            </a:extLst>
          </p:cNvPr>
          <p:cNvSpPr>
            <a:spLocks noGrp="1"/>
          </p:cNvSpPr>
          <p:nvPr>
            <p:ph type="title"/>
          </p:nvPr>
        </p:nvSpPr>
        <p:spPr>
          <a:xfrm>
            <a:off x="119742" y="49188"/>
            <a:ext cx="11952515" cy="704438"/>
          </a:xfrm>
        </p:spPr>
        <p:txBody>
          <a:bodyPr>
            <a:normAutofit/>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86467276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129809"/>
            <a:ext cx="12192000" cy="5545628"/>
          </a:xfrm>
        </p:spPr>
        <p:txBody>
          <a:bodyPr>
            <a:normAutofit/>
          </a:bodyPr>
          <a:lstStyle/>
          <a:p>
            <a:pPr lvl="3"/>
            <a:r>
              <a:rPr lang="fr-FR" dirty="0"/>
              <a:t>la seule condition c’est le consentement de l’un au moins des deux parents,</a:t>
            </a:r>
          </a:p>
          <a:p>
            <a:pPr lvl="4"/>
            <a:r>
              <a:rPr lang="fr-FR" dirty="0"/>
              <a:t>mais si aucun des 2 parents n’est "croyant et pratiquant" </a:t>
            </a:r>
          </a:p>
          <a:p>
            <a:pPr lvl="5"/>
            <a:r>
              <a:rPr lang="fr-FR" dirty="0"/>
              <a:t>ce consentement de sa/leur part doit se manifester par leur </a:t>
            </a:r>
            <a:r>
              <a:rPr lang="fr-FR" dirty="0">
                <a:solidFill>
                  <a:schemeClr val="bg1"/>
                </a:solidFill>
                <a:highlight>
                  <a:srgbClr val="BC8600"/>
                </a:highlight>
              </a:rPr>
              <a:t>engagement</a:t>
            </a:r>
            <a:r>
              <a:rPr lang="fr-FR" dirty="0"/>
              <a:t> que la foi donnée à l’enfant par le baptême sera instruite quand il en aura l’âge, c’est-à-dire l’engagement de l’envoyer alors au catéchisme</a:t>
            </a:r>
          </a:p>
          <a:p>
            <a:pPr lvl="5"/>
            <a:r>
              <a:rPr lang="fr-FR" dirty="0"/>
              <a:t>on ne peut pas accepter de baptiser l’enfant :</a:t>
            </a:r>
          </a:p>
          <a:p>
            <a:pPr lvl="6"/>
            <a:r>
              <a:rPr lang="fr-FR" dirty="0"/>
              <a:t>si les parents refusent cet engagement</a:t>
            </a:r>
          </a:p>
          <a:p>
            <a:pPr lvl="6"/>
            <a:r>
              <a:rPr lang="fr-FR" dirty="0"/>
              <a:t>ou si les parents auraient déjà pris cet engagement pour un aîné et ne l’auraient pas tenu</a:t>
            </a:r>
            <a:endParaRPr lang="fr-FR" dirty="0">
              <a:solidFill>
                <a:schemeClr val="bg1"/>
              </a:solidFill>
              <a:highlight>
                <a:srgbClr val="BC8600"/>
              </a:highlight>
            </a:endParaRP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B778486-09BB-4307-B6F2-B394FDB27D18}"/>
              </a:ext>
            </a:extLst>
          </p:cNvPr>
          <p:cNvSpPr>
            <a:spLocks noGrp="1"/>
          </p:cNvSpPr>
          <p:nvPr>
            <p:ph type="title"/>
          </p:nvPr>
        </p:nvSpPr>
        <p:spPr>
          <a:xfrm>
            <a:off x="119742" y="49188"/>
            <a:ext cx="11952515" cy="543665"/>
          </a:xfrm>
        </p:spPr>
        <p:txBody>
          <a:bodyPr>
            <a:normAutofit fontScale="90000"/>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59043113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62811"/>
            <a:ext cx="12192000" cy="5910753"/>
          </a:xfrm>
        </p:spPr>
        <p:txBody>
          <a:bodyPr>
            <a:normAutofit/>
          </a:bodyPr>
          <a:lstStyle/>
          <a:p>
            <a:pPr lvl="5"/>
            <a:r>
              <a:rPr lang="fr-FR" dirty="0"/>
              <a:t>quand les parents ne sont pas croyants et pratiquants, il est bon de leur demander de suivre avant le baptême de l’enfant, par exemple avant sa naissance, quelques séances de préparation pour les instruire de la signification religieuse du baptême dans lequel ils ne voient peut-être qu’un usage familial et pour leur bien montrer à quoi </a:t>
            </a:r>
            <a:r>
              <a:rPr lang="fr-FR" dirty="0">
                <a:solidFill>
                  <a:schemeClr val="bg1"/>
                </a:solidFill>
                <a:highlight>
                  <a:srgbClr val="BC8600"/>
                </a:highlight>
              </a:rPr>
              <a:t>le baptême de leur enfant les engage</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B778486-09BB-4307-B6F2-B394FDB27D18}"/>
              </a:ext>
            </a:extLst>
          </p:cNvPr>
          <p:cNvSpPr>
            <a:spLocks noGrp="1"/>
          </p:cNvSpPr>
          <p:nvPr>
            <p:ph type="title"/>
          </p:nvPr>
        </p:nvSpPr>
        <p:spPr>
          <a:xfrm>
            <a:off x="119742" y="49188"/>
            <a:ext cx="11952515" cy="543665"/>
          </a:xfrm>
        </p:spPr>
        <p:txBody>
          <a:bodyPr>
            <a:normAutofit fontScale="90000"/>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3480852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77108"/>
            <a:ext cx="12192000" cy="5370904"/>
          </a:xfrm>
        </p:spPr>
        <p:txBody>
          <a:bodyPr>
            <a:normAutofit/>
          </a:bodyPr>
          <a:lstStyle/>
          <a:p>
            <a:pPr lvl="1" eaLnBrk="0" hangingPunct="0"/>
            <a:r>
              <a:rPr lang="fr-FR" dirty="0"/>
              <a:t>Objection/Question : Où est la liberté de l’enfant dans tout cela ?</a:t>
            </a:r>
          </a:p>
          <a:p>
            <a:pPr lvl="1" eaLnBrk="0" hangingPunct="0"/>
            <a:endParaRPr lang="fr-FR" sz="1700" dirty="0"/>
          </a:p>
          <a:p>
            <a:r>
              <a:rPr lang="fr-FR" dirty="0"/>
              <a:t>Cette question peut être posée pour pratiquement chaque chose que des parents donnent à leurs jeunes enfants </a:t>
            </a:r>
          </a:p>
          <a:p>
            <a:endParaRPr lang="fr-FR" sz="1600" dirty="0"/>
          </a:p>
          <a:p>
            <a:pPr lvl="2"/>
            <a:r>
              <a:rPr lang="fr-FR" dirty="0"/>
              <a:t>les parents donnent ce qu’ils considèrent être le meilleur pour leurs enfants, où est le mal ? </a:t>
            </a:r>
          </a:p>
          <a:p>
            <a:pPr lvl="4"/>
            <a:endParaRPr lang="fr-FR" sz="1600" dirty="0"/>
          </a:p>
          <a:p>
            <a:pPr lvl="4"/>
            <a:r>
              <a:rPr lang="fr-FR" dirty="0"/>
              <a:t>l’on se pose moins de questions quant à la liberté de l’enfant quand ses parents lui donnent tel merveilleux petit pot de nourriture, etc., dont la publicité a tant vanté les mérites !</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94716610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09609"/>
            <a:ext cx="12192000" cy="5738403"/>
          </a:xfrm>
        </p:spPr>
        <p:txBody>
          <a:bodyPr>
            <a:normAutofit/>
          </a:bodyPr>
          <a:lstStyle/>
          <a:p>
            <a:pPr lvl="2"/>
            <a:r>
              <a:rPr lang="fr-FR" dirty="0"/>
              <a:t>Des parents qui sauraient que leur enfant </a:t>
            </a:r>
          </a:p>
          <a:p>
            <a:pPr lvl="2"/>
            <a:endParaRPr lang="fr-FR" sz="1600" dirty="0"/>
          </a:p>
          <a:p>
            <a:pPr lvl="3"/>
            <a:r>
              <a:rPr lang="fr-FR" dirty="0"/>
              <a:t>a un virus qui, sans l’empêcher de vivre, commence tout de suite son "travail de sape" pour l’affaiblir au plan de la santé, </a:t>
            </a:r>
          </a:p>
          <a:p>
            <a:pPr lvl="3"/>
            <a:endParaRPr lang="fr-FR" sz="1000" dirty="0"/>
          </a:p>
          <a:p>
            <a:pPr lvl="4"/>
            <a:r>
              <a:rPr lang="fr-FR" dirty="0"/>
              <a:t>ne sauteraient-ils pas sur la solution que mettrait le "coup d’arrêt" à ce virus, au lieu de se dire : </a:t>
            </a:r>
          </a:p>
          <a:p>
            <a:pPr lvl="4"/>
            <a:endParaRPr lang="fr-FR" sz="1000" dirty="0"/>
          </a:p>
          <a:p>
            <a:pPr lvl="5"/>
            <a:r>
              <a:rPr lang="fr-FR" dirty="0"/>
              <a:t>"nous allons attendre que l’enfant grandisse et choisisse lui-même plus tard s’il veut se soigner ou pas" ?</a:t>
            </a:r>
          </a:p>
          <a:p>
            <a:pPr lvl="5"/>
            <a:endParaRPr lang="fr-FR" sz="1000" dirty="0"/>
          </a:p>
          <a:p>
            <a:pPr lvl="6"/>
            <a:r>
              <a:rPr lang="fr-FR" dirty="0"/>
              <a:t>(l’exemple est pour un type de virus dont les "dégâts" précédant le "coup d’arrêt" ne se répareraient pas forcément, ou pas si facilement que cela)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219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baptême		</a:t>
            </a:r>
            <a:r>
              <a:rPr lang="fr-FR" dirty="0">
                <a:solidFill>
                  <a:schemeClr val="tx1"/>
                </a:solidFill>
              </a:rPr>
              <a:t> Suite</a:t>
            </a:r>
            <a:endParaRPr lang="fr-FR" dirty="0"/>
          </a:p>
        </p:txBody>
      </p:sp>
    </p:spTree>
    <p:extLst>
      <p:ext uri="{BB962C8B-B14F-4D97-AF65-F5344CB8AC3E}">
        <p14:creationId xmlns:p14="http://schemas.microsoft.com/office/powerpoint/2010/main" val="308925287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5512"/>
            <a:ext cx="12192000" cy="5702499"/>
          </a:xfrm>
        </p:spPr>
        <p:txBody>
          <a:bodyPr>
            <a:normAutofit fontScale="92500" lnSpcReduction="20000"/>
          </a:bodyPr>
          <a:lstStyle/>
          <a:p>
            <a:pPr lvl="2"/>
            <a:r>
              <a:rPr lang="fr-FR" dirty="0"/>
              <a:t>or c’est bien de quelque chose d’analogue dont il s’agit avec le baptême vis-à-vis du péché originel</a:t>
            </a:r>
          </a:p>
          <a:p>
            <a:pPr lvl="3"/>
            <a:r>
              <a:rPr lang="fr-FR" dirty="0"/>
              <a:t>Le plus important c’est au plan spirituel/divin</a:t>
            </a:r>
          </a:p>
          <a:p>
            <a:pPr lvl="4"/>
            <a:r>
              <a:rPr lang="fr-FR" dirty="0"/>
              <a:t>L’enfant sera, de façon mystérieuse, bien plus réceptif/ouvert </a:t>
            </a:r>
          </a:p>
          <a:p>
            <a:pPr lvl="5"/>
            <a:r>
              <a:rPr lang="fr-FR" dirty="0"/>
              <a:t>à l’amour de Dieu pour lui,</a:t>
            </a:r>
          </a:p>
          <a:p>
            <a:pPr lvl="5"/>
            <a:r>
              <a:rPr lang="fr-FR" dirty="0"/>
              <a:t>aux prières qu’on pourra faire auprès de lui, et qu’on lui apprendra petit à petit mais très tôt</a:t>
            </a:r>
          </a:p>
          <a:p>
            <a:pPr lvl="6"/>
            <a:r>
              <a:rPr lang="fr-FR" dirty="0"/>
              <a:t>[ et même, en amont : prier pour (avec ?) l’enfant dès que l’on sait qu’il est conçu, c’est très bien pour lui ! ] ; </a:t>
            </a:r>
          </a:p>
          <a:p>
            <a:pPr lvl="5"/>
            <a:r>
              <a:rPr lang="fr-FR" dirty="0"/>
              <a:t>ainsi que les petits enseignements qu’on pourra commencer à lui donner par la suite </a:t>
            </a:r>
          </a:p>
          <a:p>
            <a:pPr lvl="6"/>
            <a:r>
              <a:rPr lang="fr-FR" dirty="0"/>
              <a:t>(mais cela peut commencer assez vite aussi) ; </a:t>
            </a:r>
          </a:p>
          <a:p>
            <a:pPr lvl="5"/>
            <a:r>
              <a:rPr lang="fr-FR" dirty="0"/>
              <a:t>tout cela comme les parents, et tout particulièrement les mamans, savent si bien le faire auprès de leur enfant dans d’autres domaines, même lorsqu’il est tout petit </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baptême		</a:t>
            </a:r>
            <a:r>
              <a:rPr lang="fr-FR" dirty="0">
                <a:solidFill>
                  <a:schemeClr val="tx1"/>
                </a:solidFill>
              </a:rPr>
              <a:t> Suite</a:t>
            </a:r>
            <a:endParaRPr lang="fr-FR" dirty="0"/>
          </a:p>
        </p:txBody>
      </p:sp>
    </p:spTree>
    <p:extLst>
      <p:ext uri="{BB962C8B-B14F-4D97-AF65-F5344CB8AC3E}">
        <p14:creationId xmlns:p14="http://schemas.microsoft.com/office/powerpoint/2010/main" val="387269233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08219"/>
            <a:ext cx="12192000" cy="5139791"/>
          </a:xfrm>
        </p:spPr>
        <p:txBody>
          <a:bodyPr>
            <a:normAutofit lnSpcReduction="10000"/>
          </a:bodyPr>
          <a:lstStyle/>
          <a:p>
            <a:pPr lvl="3"/>
            <a:r>
              <a:rPr lang="fr-FR" dirty="0"/>
              <a:t>Mais au plan "humano-humain" aussi</a:t>
            </a:r>
          </a:p>
          <a:p>
            <a:pPr lvl="3"/>
            <a:endParaRPr lang="fr-FR" sz="800" dirty="0"/>
          </a:p>
          <a:p>
            <a:pPr lvl="5"/>
            <a:r>
              <a:rPr lang="fr-FR" dirty="0"/>
              <a:t>(tout aussi mystérieusement qu’au plan divin)</a:t>
            </a:r>
          </a:p>
          <a:p>
            <a:pPr lvl="5"/>
            <a:endParaRPr lang="fr-FR" sz="1600" dirty="0"/>
          </a:p>
          <a:p>
            <a:pPr lvl="4"/>
            <a:r>
              <a:rPr lang="fr-FR" dirty="0"/>
              <a:t>en particulier</a:t>
            </a:r>
          </a:p>
          <a:p>
            <a:pPr lvl="4"/>
            <a:endParaRPr lang="fr-FR" sz="1000" dirty="0"/>
          </a:p>
          <a:p>
            <a:pPr lvl="5"/>
            <a:r>
              <a:rPr lang="fr-FR" dirty="0"/>
              <a:t>pour que tout le développement psychologique de l’enfant se fasse en bénéficiant de la libération apportée par la grâce baptismale ( = avec l’aide/la protection de la grâce baptismale)</a:t>
            </a:r>
          </a:p>
          <a:p>
            <a:pPr lvl="6"/>
            <a:r>
              <a:rPr lang="fr-FR" dirty="0"/>
              <a:t>par exemple : il semble que les profondeurs inconscientes de notre psychologie commencent à se former dès la naissance</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885309"/>
          </a:xfrm>
        </p:spPr>
        <p:txBody>
          <a:bodyPr>
            <a:normAutofit/>
          </a:bodyPr>
          <a:lstStyle/>
          <a:p>
            <a:r>
              <a:rPr lang="fr-FR" dirty="0"/>
              <a:t>Le sacrement du baptême		</a:t>
            </a:r>
            <a:r>
              <a:rPr lang="fr-FR" dirty="0">
                <a:solidFill>
                  <a:schemeClr val="tx1"/>
                </a:solidFill>
              </a:rPr>
              <a:t> Suite</a:t>
            </a:r>
            <a:endParaRPr lang="fr-FR" dirty="0"/>
          </a:p>
        </p:txBody>
      </p:sp>
    </p:spTree>
    <p:extLst>
      <p:ext uri="{BB962C8B-B14F-4D97-AF65-F5344CB8AC3E}">
        <p14:creationId xmlns:p14="http://schemas.microsoft.com/office/powerpoint/2010/main" val="237863496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973342"/>
            <a:ext cx="12192000" cy="6064243"/>
          </a:xfrm>
        </p:spPr>
        <p:txBody>
          <a:bodyPr>
            <a:normAutofit fontScale="92500"/>
          </a:bodyPr>
          <a:lstStyle/>
          <a:p>
            <a:r>
              <a:rPr lang="fr-FR" dirty="0">
                <a:solidFill>
                  <a:schemeClr val="bg1"/>
                </a:solidFill>
                <a:highlight>
                  <a:srgbClr val="0000CC"/>
                </a:highlight>
              </a:rPr>
              <a:t>Retenons bien : </a:t>
            </a:r>
          </a:p>
          <a:p>
            <a:pPr lvl="6"/>
            <a:r>
              <a:rPr lang="fr-FR" dirty="0"/>
              <a:t>comme dit ailleurs dans ce document,</a:t>
            </a:r>
          </a:p>
          <a:p>
            <a:pPr lvl="6"/>
            <a:r>
              <a:rPr lang="fr-FR" dirty="0"/>
              <a:t>et sous réserve des conditions respectives précisées dans les 2 chapitres correspondants de ce document</a:t>
            </a:r>
          </a:p>
          <a:p>
            <a:pPr lvl="3"/>
            <a:endParaRPr lang="fr-FR" sz="900" dirty="0"/>
          </a:p>
          <a:p>
            <a:pPr lvl="3"/>
            <a:r>
              <a:rPr lang="fr-FR" dirty="0"/>
              <a:t>1). Le baptême le plus tôt possible après la naissance </a:t>
            </a:r>
          </a:p>
          <a:p>
            <a:pPr lvl="3"/>
            <a:endParaRPr lang="fr-FR" sz="400" dirty="0"/>
          </a:p>
          <a:p>
            <a:pPr lvl="4"/>
            <a:r>
              <a:rPr lang="fr-FR" dirty="0"/>
              <a:t>pour agir le plus tôt possible contre l’action mauvaise du péché originel dans l’enfant, et le rendre beaucoup plus réceptif/ouvert à tout ce que l’amour de Dieu et de ses parents peut lui apporter</a:t>
            </a:r>
          </a:p>
          <a:p>
            <a:pPr lvl="4"/>
            <a:endParaRPr lang="fr-FR" sz="400" dirty="0"/>
          </a:p>
          <a:p>
            <a:pPr lvl="3"/>
            <a:endParaRPr lang="fr-FR" sz="900" dirty="0"/>
          </a:p>
          <a:p>
            <a:pPr lvl="3"/>
            <a:r>
              <a:rPr lang="fr-FR" dirty="0"/>
              <a:t>2). Faire communier son enfant très tôt</a:t>
            </a:r>
          </a:p>
          <a:p>
            <a:pPr lvl="3"/>
            <a:endParaRPr lang="fr-FR" sz="400" dirty="0"/>
          </a:p>
          <a:p>
            <a:pPr lvl="4"/>
            <a:r>
              <a:rPr lang="fr-FR" dirty="0"/>
              <a:t>pour nourrir régulièrement son âme et lui donner des forces</a:t>
            </a:r>
          </a:p>
          <a:p>
            <a:pPr lvl="2"/>
            <a:endParaRPr lang="fr-FR" sz="900" dirty="0">
              <a:solidFill>
                <a:schemeClr val="bg1"/>
              </a:solidFill>
              <a:highlight>
                <a:srgbClr val="30BE30"/>
              </a:highlight>
            </a:endParaRPr>
          </a:p>
          <a:p>
            <a:pPr lvl="2"/>
            <a:r>
              <a:rPr lang="fr-FR" dirty="0">
                <a:highlight>
                  <a:srgbClr val="FFFF00"/>
                </a:highlight>
              </a:rPr>
              <a:t> Ce sont les plus beaux cadeaux que l’on puisse faire à son enfant</a:t>
            </a:r>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ED4AAA7-371E-4B16-A97C-E2FD77AADDAD}"/>
              </a:ext>
            </a:extLst>
          </p:cNvPr>
          <p:cNvSpPr>
            <a:spLocks noGrp="1"/>
          </p:cNvSpPr>
          <p:nvPr>
            <p:ph type="title"/>
          </p:nvPr>
        </p:nvSpPr>
        <p:spPr>
          <a:xfrm>
            <a:off x="119742" y="49189"/>
            <a:ext cx="11952515" cy="503470"/>
          </a:xfrm>
        </p:spPr>
        <p:txBody>
          <a:bodyPr>
            <a:normAutofit fontScale="90000"/>
          </a:bodyPr>
          <a:lstStyle/>
          <a:p>
            <a:r>
              <a:rPr lang="fr-FR" dirty="0"/>
              <a:t>Le sacrement du baptême		</a:t>
            </a:r>
            <a:r>
              <a:rPr lang="fr-FR" dirty="0">
                <a:solidFill>
                  <a:schemeClr val="tx1"/>
                </a:solidFill>
              </a:rPr>
              <a:t> </a:t>
            </a:r>
            <a:r>
              <a:rPr lang="fr-FR" sz="3100" dirty="0">
                <a:solidFill>
                  <a:schemeClr val="tx1"/>
                </a:solidFill>
              </a:rPr>
              <a:t>Suite</a:t>
            </a:r>
            <a:endParaRPr lang="fr-FR" sz="3100" dirty="0"/>
          </a:p>
        </p:txBody>
      </p:sp>
    </p:spTree>
    <p:extLst>
      <p:ext uri="{BB962C8B-B14F-4D97-AF65-F5344CB8AC3E}">
        <p14:creationId xmlns:p14="http://schemas.microsoft.com/office/powerpoint/2010/main" val="306358166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26382"/>
            <a:ext cx="12192000" cy="5521632"/>
          </a:xfrm>
        </p:spPr>
        <p:txBody>
          <a:bodyPr>
            <a:normAutofit lnSpcReduction="10000"/>
          </a:bodyPr>
          <a:lstStyle/>
          <a:p>
            <a:pPr lvl="3"/>
            <a:r>
              <a:rPr lang="fr-FR" dirty="0"/>
              <a:t>ce sont des trésors merveilleux, qui ne l’obligent à rien, et dans lesquels il pourra puiser s’il le veut</a:t>
            </a:r>
          </a:p>
          <a:p>
            <a:pPr lvl="2"/>
            <a:endParaRPr lang="fr-FR" sz="800" dirty="0"/>
          </a:p>
          <a:p>
            <a:pPr lvl="4"/>
            <a:r>
              <a:rPr lang="fr-FR" dirty="0"/>
              <a:t>Jésus n’ira jamais à l’encontre de la liberté de l’enfant, comme il ne va jamais à l’encontre de la liberté de qui que ce soit</a:t>
            </a:r>
          </a:p>
          <a:p>
            <a:pPr lvl="5"/>
            <a:endParaRPr lang="fr-FR" sz="1600" dirty="0"/>
          </a:p>
          <a:p>
            <a:pPr lvl="3"/>
            <a:r>
              <a:rPr lang="fr-FR" dirty="0"/>
              <a:t>cela lui donnera de très grandes dispositions et forces positives pour tout les reste de sa vie (pas seulement pour son enfance)</a:t>
            </a:r>
          </a:p>
          <a:p>
            <a:pPr lvl="3"/>
            <a:endParaRPr lang="fr-FR" sz="900" dirty="0"/>
          </a:p>
          <a:p>
            <a:pPr lvl="4"/>
            <a:r>
              <a:rPr lang="fr-FR" dirty="0"/>
              <a:t>de même l’importance, pour tout le reste de sa vie, de ce qu’il fera tout au long de sa vie, au plan sacrements, prières, en vue de l’amour de Dieu et de son prochain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E6FC624-37CE-41F2-B060-987DDC418D0C}"/>
              </a:ext>
            </a:extLst>
          </p:cNvPr>
          <p:cNvSpPr>
            <a:spLocks noGrp="1"/>
          </p:cNvSpPr>
          <p:nvPr>
            <p:ph type="title"/>
          </p:nvPr>
        </p:nvSpPr>
        <p:spPr>
          <a:xfrm>
            <a:off x="119742" y="49189"/>
            <a:ext cx="11952515" cy="503470"/>
          </a:xfrm>
        </p:spPr>
        <p:txBody>
          <a:bodyPr>
            <a:normAutofit fontScale="90000"/>
          </a:bodyPr>
          <a:lstStyle/>
          <a:p>
            <a:r>
              <a:rPr lang="fr-FR" dirty="0"/>
              <a:t>Le sacrement du baptême		</a:t>
            </a:r>
            <a:r>
              <a:rPr lang="fr-FR" dirty="0">
                <a:solidFill>
                  <a:schemeClr val="tx1"/>
                </a:solidFill>
              </a:rPr>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86300979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45996"/>
            <a:ext cx="12192000" cy="5602015"/>
          </a:xfrm>
        </p:spPr>
        <p:txBody>
          <a:bodyPr>
            <a:normAutofit/>
          </a:bodyPr>
          <a:lstStyle/>
          <a:p>
            <a:pPr lvl="1"/>
            <a:r>
              <a:rPr lang="fr-FR" dirty="0"/>
              <a:t>Pourquoi Dieu, qui nous libère du péché originel par le baptême, ne nous libère-t-il pas en même temps des concupiscences, alors qu’elles nous font “galérer” toute notre vie ?</a:t>
            </a:r>
          </a:p>
          <a:p>
            <a:pPr lvl="1"/>
            <a:endParaRPr lang="fr-FR" sz="1600" dirty="0"/>
          </a:p>
          <a:p>
            <a:pPr lvl="2"/>
            <a:r>
              <a:rPr lang="fr-FR" dirty="0"/>
              <a:t>les concupiscences </a:t>
            </a:r>
          </a:p>
          <a:p>
            <a:pPr lvl="2"/>
            <a:endParaRPr lang="fr-FR" sz="1000" dirty="0"/>
          </a:p>
          <a:p>
            <a:pPr lvl="5"/>
            <a:r>
              <a:rPr lang="fr-FR" dirty="0"/>
              <a:t>« </a:t>
            </a:r>
            <a:r>
              <a:rPr lang="fr-FR" baseline="30000" dirty="0"/>
              <a:t>1 Jn 2, 16</a:t>
            </a:r>
            <a:r>
              <a:rPr lang="fr-FR" dirty="0"/>
              <a:t> […] la convoitise de la chair, </a:t>
            </a:r>
          </a:p>
          <a:p>
            <a:pPr lvl="5"/>
            <a:endParaRPr lang="fr-FR" sz="800" dirty="0"/>
          </a:p>
          <a:p>
            <a:pPr lvl="5"/>
            <a:r>
              <a:rPr lang="fr-FR" dirty="0"/>
              <a:t>et la convoitise des yeux,</a:t>
            </a:r>
          </a:p>
          <a:p>
            <a:pPr lvl="5"/>
            <a:endParaRPr lang="fr-FR" sz="800" dirty="0"/>
          </a:p>
          <a:p>
            <a:pPr lvl="5"/>
            <a:r>
              <a:rPr lang="fr-FR" dirty="0"/>
              <a:t>et la forfanterie des biens », </a:t>
            </a:r>
          </a:p>
          <a:p>
            <a:pPr lvl="3"/>
            <a:endParaRPr lang="fr-FR" sz="1200" dirty="0"/>
          </a:p>
          <a:p>
            <a:pPr lvl="3"/>
            <a:r>
              <a:rPr lang="fr-FR" dirty="0"/>
              <a:t>c’est-à-dire un ensemble d’inclinations déréglées</a:t>
            </a:r>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64941629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14400"/>
            <a:ext cx="12192000" cy="5933611"/>
          </a:xfrm>
        </p:spPr>
        <p:txBody>
          <a:bodyPr>
            <a:normAutofit fontScale="92500" lnSpcReduction="10000"/>
          </a:bodyPr>
          <a:lstStyle/>
          <a:p>
            <a:pPr lvl="2"/>
            <a:r>
              <a:rPr lang="fr-FR" dirty="0"/>
              <a:t>Dieu, lors du baptême, nous lave le péché originel mais ne nous libère pas pour autant des concupiscences</a:t>
            </a:r>
          </a:p>
          <a:p>
            <a:pPr lvl="3" eaLnBrk="0"/>
            <a:r>
              <a:rPr lang="fr-FR" dirty="0"/>
              <a:t>ceci pour nous laisser le mérite, avec le secours de sa sainte grâce, de les vaincre. </a:t>
            </a:r>
          </a:p>
          <a:p>
            <a:pPr lvl="5" eaLnBrk="0"/>
            <a:r>
              <a:rPr lang="fr-FR" dirty="0"/>
              <a:t>c’est un combat que nous avons à mener durant toute notre vie en ce bas monde, et qui nous permet de montrer si nous préférons Dieu à tout le reste</a:t>
            </a:r>
          </a:p>
          <a:p>
            <a:r>
              <a:rPr lang="fr-FR" dirty="0"/>
              <a:t>La foi, l’espérance et la charité, reçues au baptême, ont besoin d’être “nourries” :</a:t>
            </a:r>
          </a:p>
          <a:p>
            <a:pPr lvl="2"/>
            <a:r>
              <a:rPr lang="fr-FR" dirty="0"/>
              <a:t>la foi, l’espérance et la charité nous sont données au baptême, </a:t>
            </a:r>
          </a:p>
          <a:p>
            <a:pPr lvl="2"/>
            <a:r>
              <a:rPr lang="fr-FR" dirty="0"/>
              <a:t>mais ensuite c’est de notre responsabilité, à chacun, de les “nourrir” en nous, </a:t>
            </a:r>
          </a:p>
          <a:p>
            <a:pPr lvl="3"/>
            <a:r>
              <a:rPr lang="fr-FR" dirty="0"/>
              <a:t>sinon elles dépérissent et risquent de mourir </a:t>
            </a:r>
          </a:p>
          <a:p>
            <a:pPr lvl="4"/>
            <a:r>
              <a:rPr lang="fr-FR" dirty="0"/>
              <a:t>une plante, ça s’arrose !</a:t>
            </a:r>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sacrement du baptême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29885539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82220"/>
            <a:ext cx="12192000" cy="5265791"/>
          </a:xfrm>
        </p:spPr>
        <p:txBody>
          <a:bodyPr>
            <a:normAutofit/>
          </a:bodyPr>
          <a:lstStyle/>
          <a:p>
            <a:pPr lvl="1"/>
            <a:r>
              <a:rPr lang="fr-FR" dirty="0"/>
              <a:t>Parler du péché originel, n’est-ce pas dépassé ?</a:t>
            </a:r>
          </a:p>
          <a:p>
            <a:pPr lvl="1"/>
            <a:endParaRPr lang="fr-FR" dirty="0"/>
          </a:p>
          <a:p>
            <a:pPr lvl="1"/>
            <a:r>
              <a:rPr lang="fr-FR" dirty="0"/>
              <a:t>Mais n’est-ce pas injuste pour nous de naître avec le péché originel ?</a:t>
            </a:r>
          </a:p>
          <a:p>
            <a:pPr lvl="1"/>
            <a:endParaRPr lang="fr-FR" dirty="0"/>
          </a:p>
          <a:p>
            <a:pPr lvl="1"/>
            <a:r>
              <a:rPr lang="fr-FR" dirty="0"/>
              <a:t>Alors pourquoi Dieu permet-il cela ?</a:t>
            </a:r>
          </a:p>
          <a:p>
            <a:pPr lvl="1"/>
            <a:endParaRPr lang="fr-FR" dirty="0"/>
          </a:p>
          <a:p>
            <a:pPr lvl="1"/>
            <a:r>
              <a:rPr lang="fr-FR" dirty="0"/>
              <a:t>Parler d’Adam et Ève, n’est-ce pas dépassé ? La théorie de l’évolution ne dit-elle pas que …, etc. ?</a:t>
            </a:r>
          </a:p>
          <a:p>
            <a:pPr lvl="1"/>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endParaRPr lang="fr-FR" sz="3200" dirty="0"/>
          </a:p>
        </p:txBody>
      </p:sp>
    </p:spTree>
    <p:extLst>
      <p:ext uri="{BB962C8B-B14F-4D97-AF65-F5344CB8AC3E}">
        <p14:creationId xmlns:p14="http://schemas.microsoft.com/office/powerpoint/2010/main" val="216602236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98171"/>
            <a:ext cx="12192000" cy="5149840"/>
          </a:xfrm>
        </p:spPr>
        <p:txBody>
          <a:bodyPr>
            <a:normAutofit/>
          </a:bodyPr>
          <a:lstStyle/>
          <a:p>
            <a:pPr lvl="1"/>
            <a:r>
              <a:rPr lang="fr-FR" dirty="0"/>
              <a:t>Parler du péché originel, n’est-ce pas dépassé ?</a:t>
            </a:r>
          </a:p>
          <a:p>
            <a:pPr lvl="1"/>
            <a:endParaRPr lang="fr-FR" sz="1600" dirty="0"/>
          </a:p>
          <a:p>
            <a:pPr lvl="2"/>
            <a:endParaRPr lang="fr-FR" sz="900" dirty="0"/>
          </a:p>
          <a:p>
            <a:pPr lvl="2"/>
            <a:r>
              <a:rPr lang="fr-FR" dirty="0"/>
              <a:t>Croire en l’existence du péché originel </a:t>
            </a:r>
            <a:r>
              <a:rPr lang="fr-FR" dirty="0">
                <a:highlight>
                  <a:srgbClr val="FFFF00"/>
                </a:highlight>
              </a:rPr>
              <a:t>"est de foi"</a:t>
            </a:r>
            <a:r>
              <a:rPr lang="fr-FR" dirty="0"/>
              <a:t> catholique </a:t>
            </a:r>
          </a:p>
          <a:p>
            <a:pPr lvl="2"/>
            <a:endParaRPr lang="fr-FR" sz="1600" dirty="0"/>
          </a:p>
          <a:p>
            <a:pPr lvl="5"/>
            <a:r>
              <a:rPr lang="fr-FR" dirty="0"/>
              <a:t>Cf. notamment : « </a:t>
            </a:r>
            <a:r>
              <a:rPr lang="fr-FR" baseline="30000" dirty="0"/>
              <a:t>Ro 5, 12</a:t>
            </a:r>
            <a:r>
              <a:rPr lang="fr-FR" dirty="0"/>
              <a:t> Voilà pourquoi, de même que par un seul homme le péché est entré dans le monde […] </a:t>
            </a:r>
            <a:r>
              <a:rPr lang="fr-FR" baseline="30000" dirty="0"/>
              <a:t>Ro 5, 15b</a:t>
            </a:r>
            <a:r>
              <a:rPr lang="fr-FR" dirty="0"/>
              <a:t> Car si par la faute d'un seul la multitude a subi la mort, à bien plus forte raison la grâce de Dieu et le don [consistant] dans la grâce d'un seul homme, Jésus Christ, se sont-ils répandus en abondance sur la multitude »</a:t>
            </a:r>
          </a:p>
          <a:p>
            <a:pPr lvl="5" algn="ctr"/>
            <a:endParaRPr lang="fr-FR" sz="600" dirty="0"/>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20760855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65125"/>
            <a:ext cx="12192000" cy="5782886"/>
          </a:xfrm>
        </p:spPr>
        <p:txBody>
          <a:bodyPr>
            <a:normAutofit/>
          </a:bodyPr>
          <a:lstStyle/>
          <a:p>
            <a:pPr lvl="5" algn="ctr"/>
            <a:endParaRPr lang="fr-FR" sz="600" dirty="0"/>
          </a:p>
          <a:p>
            <a:pPr lvl="3"/>
            <a:r>
              <a:rPr lang="fr-FR" dirty="0"/>
              <a:t>ce serait malhonnête de se prétendre catholique et de ne pas croire en l’existence du péché originel</a:t>
            </a:r>
          </a:p>
          <a:p>
            <a:pPr lvl="3"/>
            <a:endParaRPr lang="fr-FR" sz="800" dirty="0"/>
          </a:p>
          <a:p>
            <a:pPr lvl="5"/>
            <a:r>
              <a:rPr lang="fr-FR" dirty="0"/>
              <a:t>remarque : quand quelque chose est "de foi" catholique, une personne qui n’y croit pas, si elle est honnête envers elle-même et envers les autres ne devrait pas se prétendre catholique </a:t>
            </a:r>
          </a:p>
          <a:p>
            <a:pPr lvl="2"/>
            <a:endParaRPr lang="fr-FR" sz="1600" dirty="0"/>
          </a:p>
          <a:p>
            <a:pPr lvl="2"/>
            <a:r>
              <a:rPr lang="fr-FR" dirty="0"/>
              <a:t>Parler du péché originel, </a:t>
            </a:r>
          </a:p>
          <a:p>
            <a:pPr lvl="4"/>
            <a:endParaRPr lang="fr-FR" sz="600" dirty="0"/>
          </a:p>
          <a:p>
            <a:pPr lvl="4"/>
            <a:r>
              <a:rPr lang="fr-FR" dirty="0"/>
              <a:t>non seulement ce n’est pas dépassé, </a:t>
            </a:r>
          </a:p>
          <a:p>
            <a:pPr lvl="4"/>
            <a:endParaRPr lang="fr-FR" sz="600" dirty="0"/>
          </a:p>
          <a:p>
            <a:pPr lvl="4"/>
            <a:r>
              <a:rPr lang="fr-FR" dirty="0"/>
              <a:t>mais c’est essentiel car cela concerne profondément chacun de nous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38287315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66463"/>
            <a:ext cx="12192000" cy="5481548"/>
          </a:xfrm>
        </p:spPr>
        <p:txBody>
          <a:bodyPr>
            <a:normAutofit/>
          </a:bodyPr>
          <a:lstStyle/>
          <a:p>
            <a:pPr lvl="0"/>
            <a:r>
              <a:rPr lang="fr-FR" dirty="0"/>
              <a:t>Le péché originel c’est le péché commis par Adam et Ève au Paradis Terrestre </a:t>
            </a:r>
          </a:p>
          <a:p>
            <a:pPr lvl="2"/>
            <a:r>
              <a:rPr lang="fr-FR" dirty="0"/>
              <a:t>Et ce péché est transmis à toute la descendance d’Adam et Ève, “par génération” </a:t>
            </a:r>
          </a:p>
          <a:p>
            <a:pPr lvl="3"/>
            <a:r>
              <a:rPr lang="fr-FR" dirty="0"/>
              <a:t>Chacun de nous naît atteint du péché originel</a:t>
            </a:r>
          </a:p>
          <a:p>
            <a:endParaRPr lang="fr-FR" sz="1600" dirty="0"/>
          </a:p>
          <a:p>
            <a:r>
              <a:rPr lang="fr-FR" dirty="0"/>
              <a:t>C’est Jésus (par sa vie sa passion et sa mort) qui nous libère du péché originel </a:t>
            </a:r>
          </a:p>
          <a:p>
            <a:pPr lvl="2"/>
            <a:r>
              <a:rPr lang="fr-FR" dirty="0"/>
              <a:t>un homme, —sans la nature divine qu’avait Jésus en même temps que la nature humaine—, ou les hommes, n’auraient pas pu nous en libérer</a:t>
            </a:r>
          </a:p>
          <a:p>
            <a:pPr lvl="1"/>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229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95207497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4884"/>
            <a:ext cx="12192000" cy="5833128"/>
          </a:xfrm>
        </p:spPr>
        <p:txBody>
          <a:bodyPr>
            <a:normAutofit lnSpcReduction="10000"/>
          </a:bodyPr>
          <a:lstStyle/>
          <a:p>
            <a:pPr lvl="1"/>
            <a:r>
              <a:rPr lang="fr-FR" dirty="0"/>
              <a:t>Mais n’est-ce pas injuste pour nous de naître avec le péché originel ?</a:t>
            </a:r>
          </a:p>
          <a:p>
            <a:pPr lvl="2" eaLnBrk="0"/>
            <a:r>
              <a:rPr lang="fr-FR" dirty="0"/>
              <a:t>C’est vraiment la réaction spontanée que nous avons, </a:t>
            </a:r>
          </a:p>
          <a:p>
            <a:pPr lvl="4" eaLnBrk="0"/>
            <a:r>
              <a:rPr lang="fr-FR" dirty="0"/>
              <a:t>car nous n’y sommes pour rien, nous, si Adam et Ève ont commis ce péché ! </a:t>
            </a:r>
          </a:p>
          <a:p>
            <a:pPr lvl="5" eaLnBrk="0"/>
            <a:r>
              <a:rPr lang="fr-FR" dirty="0"/>
              <a:t>certes, à leur place, nous n’aurions très certainement pas fait mieux qu’eux, mais quand même ! </a:t>
            </a:r>
          </a:p>
          <a:p>
            <a:pPr lvl="4" eaLnBrk="0"/>
            <a:r>
              <a:rPr lang="fr-FR" dirty="0"/>
              <a:t>et quand on prend un tant soit peu conscience des terribles conséquences du péché originel sur chacun de nous et sur la société, etc., il peut nous venir une tentation de révolte, ou au moins un sentiment d’injustice </a:t>
            </a:r>
          </a:p>
          <a:p>
            <a:pPr lvl="5"/>
            <a:r>
              <a:rPr lang="fr-FR" dirty="0"/>
              <a:t>d’autant que, que nous en ayons conscience ou pas, nous avons tous une terrible nostalgie du Paradis Terrestre</a:t>
            </a:r>
          </a:p>
          <a:p>
            <a:pPr marL="450000" lvl="1" indent="0" eaLnBrk="0">
              <a:buNone/>
            </a:pPr>
            <a:endParaRPr lang="fr-FR" dirty="0"/>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95261603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23966"/>
            <a:ext cx="12192000" cy="6024046"/>
          </a:xfrm>
        </p:spPr>
        <p:txBody>
          <a:bodyPr>
            <a:normAutofit fontScale="92500" lnSpcReduction="20000"/>
          </a:bodyPr>
          <a:lstStyle/>
          <a:p>
            <a:pPr lvl="1" eaLnBrk="0"/>
            <a:r>
              <a:rPr lang="fr-FR" dirty="0"/>
              <a:t>Alors pourquoi Dieu permet-il cela ? </a:t>
            </a:r>
          </a:p>
          <a:p>
            <a:pPr lvl="2" eaLnBrk="0"/>
            <a:r>
              <a:rPr lang="fr-FR" dirty="0"/>
              <a:t>Le pape saint Léon le Grand répond : </a:t>
            </a:r>
          </a:p>
          <a:p>
            <a:pPr lvl="4" eaLnBrk="0"/>
            <a:r>
              <a:rPr lang="fr-FR" dirty="0"/>
              <a:t>"La grâce ineffable du Christ nous a donné des biens meilleurs que ceux que l’envie du démon nous avait ôtés" </a:t>
            </a:r>
          </a:p>
          <a:p>
            <a:pPr lvl="2" eaLnBrk="0"/>
            <a:r>
              <a:rPr lang="fr-FR" dirty="0"/>
              <a:t>Et dans la liturgie de la fête de Pâques nous chantons ces paroles de saint Thomas d’Aquin : </a:t>
            </a:r>
          </a:p>
          <a:p>
            <a:pPr lvl="4" eaLnBrk="0"/>
            <a:r>
              <a:rPr lang="fr-FR" dirty="0"/>
              <a:t>“Ô heureuse faute qui a mérité un tel et un si grand Rédempteur" (c’est-à-dire Jésus)</a:t>
            </a:r>
          </a:p>
          <a:p>
            <a:pPr lvl="5" eaLnBrk="0"/>
            <a:r>
              <a:rPr lang="fr-FR" dirty="0"/>
              <a:t>Remarque : Mais le fait de savoir que Dieu tirera toujours de tout mal un plus grand bien, que cela ne nous incite pas pour autant à commettre le mal ! </a:t>
            </a:r>
          </a:p>
          <a:p>
            <a:pPr lvl="6"/>
            <a:r>
              <a:rPr lang="fr-FR" dirty="0"/>
              <a:t>Nous avons ici un exemple des limites de la logique de l’intelligence humaine </a:t>
            </a:r>
          </a:p>
          <a:p>
            <a:pPr lvl="6"/>
            <a:r>
              <a:rPr lang="fr-FR" dirty="0"/>
              <a:t>Et ce serait ne rien comprendre à l’amour ; à l’amour que Dieu a pour nous, et que nous sommes appelés à avoir pour lui</a:t>
            </a:r>
          </a:p>
          <a:p>
            <a:pPr lvl="2" eaLnBrk="0"/>
            <a:r>
              <a:rPr lang="fr-FR" dirty="0"/>
              <a:t>Le péché originel est un mystère</a:t>
            </a:r>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61140681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0211"/>
            <a:ext cx="12192000" cy="5833128"/>
          </a:xfrm>
        </p:spPr>
        <p:txBody>
          <a:bodyPr>
            <a:normAutofit lnSpcReduction="10000"/>
          </a:bodyPr>
          <a:lstStyle/>
          <a:p>
            <a:pPr lvl="1" eaLnBrk="0"/>
            <a:r>
              <a:rPr lang="fr-FR" dirty="0"/>
              <a:t>Parler d’Adam et Ève, n’est-ce pas dépassé ? La théorie de l’évolution ne dit-elle pas que …, etc. ? </a:t>
            </a:r>
          </a:p>
          <a:p>
            <a:pPr lvl="2" eaLnBrk="0"/>
            <a:r>
              <a:rPr lang="fr-FR" dirty="0"/>
              <a:t>Il y a plusieurs théories de l’évolution</a:t>
            </a:r>
          </a:p>
          <a:p>
            <a:pPr lvl="2" eaLnBrk="0"/>
            <a:r>
              <a:rPr lang="fr-FR" dirty="0"/>
              <a:t>En fait, que telle théorie de l’évolution, ou telles théories qui se complèteraient, présente(s) ou future(s) se vérifie(nt)</a:t>
            </a:r>
          </a:p>
          <a:p>
            <a:pPr lvl="4" eaLnBrk="0"/>
            <a:r>
              <a:rPr lang="fr-FR" dirty="0"/>
              <a:t>en totalité, </a:t>
            </a:r>
          </a:p>
          <a:p>
            <a:pPr lvl="4" eaLnBrk="0"/>
            <a:r>
              <a:rPr lang="fr-FR" dirty="0"/>
              <a:t>ou seulement par parties </a:t>
            </a:r>
          </a:p>
          <a:p>
            <a:pPr lvl="5" eaLnBrk="0"/>
            <a:r>
              <a:rPr lang="fr-FR" dirty="0"/>
              <a:t>(grandes ou petites, nombreuses ou pas), </a:t>
            </a:r>
          </a:p>
          <a:p>
            <a:pPr lvl="3" eaLnBrk="0"/>
            <a:r>
              <a:rPr lang="fr-FR" dirty="0"/>
              <a:t>cela ne gêne en rien </a:t>
            </a:r>
          </a:p>
          <a:p>
            <a:pPr lvl="4" eaLnBrk="0"/>
            <a:r>
              <a:rPr lang="fr-FR" dirty="0"/>
              <a:t>le contenu de la foi catholique en général, </a:t>
            </a:r>
          </a:p>
          <a:p>
            <a:pPr lvl="4" eaLnBrk="0"/>
            <a:r>
              <a:rPr lang="fr-FR" dirty="0"/>
              <a:t>ni l’enseignement sur le péché originel commis par Adam et Ève en particulier</a:t>
            </a:r>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424375752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858644"/>
            <a:ext cx="12192000" cy="5854390"/>
          </a:xfrm>
        </p:spPr>
        <p:txBody>
          <a:bodyPr>
            <a:normAutofit fontScale="92500" lnSpcReduction="10000"/>
          </a:bodyPr>
          <a:lstStyle/>
          <a:p>
            <a:pPr lvl="2" eaLnBrk="0"/>
            <a:r>
              <a:rPr lang="fr-FR" dirty="0"/>
              <a:t>La création d’un(e) homme/femme comprend en particulier la création de son âme, une âme humaine —qui n’est pas une âme animale—</a:t>
            </a:r>
          </a:p>
          <a:p>
            <a:pPr lvl="3" eaLnBrk="0"/>
            <a:r>
              <a:rPr lang="fr-FR" dirty="0"/>
              <a:t>Ce n’est pas impossible que Dieu l’ait fait dans le contexte de l’évolution  de l’univers physique/matériel, dont font partie les animaux. Il n’est pas impossible que Dieu ait remplacé dans un animal l’âme animale par une âme humaine. Si c’est le cas, ni les sciences, ni la philosophie, etc., ne peuvent dire quoi que ce soit pour ou contre </a:t>
            </a:r>
          </a:p>
          <a:p>
            <a:pPr lvl="2" eaLnBrk="0"/>
            <a:r>
              <a:rPr lang="fr-FR" dirty="0"/>
              <a:t>Ce n’est pas une question de : “les sciences expérimentales ne le peuvent pas aujourd’hui, mais les sciences progressent et elles le pourront dans l’avenir”. Non ; et ceci du fait de la nature même des sciences expérimentales, de leurs possibilités de recherches, d’expérimentations, de mesures</a:t>
            </a:r>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3545415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165694"/>
            <a:ext cx="12192000" cy="5643118"/>
          </a:xfrm>
        </p:spPr>
        <p:txBody>
          <a:bodyPr>
            <a:normAutofit lnSpcReduction="10000"/>
          </a:bodyPr>
          <a:lstStyle/>
          <a:p>
            <a:pPr lvl="2" eaLnBrk="0"/>
            <a:r>
              <a:rPr lang="fr-FR" dirty="0"/>
              <a:t>Les scientifiques qui prétendent combattre l’existence d’un couple unique à l’origine de l’humanité et/ou l’existence du péché originel sont en fait des idéologues, et font preuve d’un esprit anti-scientifique</a:t>
            </a:r>
          </a:p>
          <a:p>
            <a:pPr lvl="2" eaLnBrk="0"/>
            <a:endParaRPr lang="fr-FR" sz="1000" dirty="0"/>
          </a:p>
          <a:p>
            <a:pPr lvl="3" eaLnBrk="0"/>
            <a:r>
              <a:rPr lang="fr-FR" dirty="0"/>
              <a:t>En effet c’est faire preuve d’un esprit anti-scientifique que de prétendre que rien ne peut exister en dehors de ce que l’on peut humainement connaître avec nos capacités humano-humaines de connaissances au plan des sciences</a:t>
            </a:r>
          </a:p>
          <a:p>
            <a:pPr lvl="4" eaLnBrk="0"/>
            <a:r>
              <a:rPr lang="fr-FR" dirty="0"/>
              <a:t>Parce que pour dire cela il faudrait que les sciences puissent le démontrer, le vérifier, or elles ne le peuvent pas et ne le pourront jamais parce que c’est en dehors de leur domaine, en dehors de leur périmètre</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21545647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432"/>
            <a:ext cx="12192000" cy="5707580"/>
          </a:xfrm>
        </p:spPr>
        <p:txBody>
          <a:bodyPr>
            <a:normAutofit/>
          </a:bodyPr>
          <a:lstStyle/>
          <a:p>
            <a:pPr eaLnBrk="0"/>
            <a:r>
              <a:rPr lang="fr-FR" dirty="0"/>
              <a:t>En revanche la théorie du "polygénisme" ( = plusieurs couples à l’origine de l’humanité) </a:t>
            </a:r>
          </a:p>
          <a:p>
            <a:pPr lvl="2" eaLnBrk="0"/>
            <a:endParaRPr lang="fr-FR" sz="1400" dirty="0"/>
          </a:p>
          <a:p>
            <a:pPr lvl="2" eaLnBrk="0"/>
            <a:r>
              <a:rPr lang="fr-FR" dirty="0"/>
              <a:t>est incompatible avec la foi catholique et le péché originel</a:t>
            </a:r>
          </a:p>
          <a:p>
            <a:pPr lvl="3" eaLnBrk="0"/>
            <a:endParaRPr lang="fr-FR" sz="1200" dirty="0"/>
          </a:p>
          <a:p>
            <a:pPr lvl="3" eaLnBrk="0"/>
            <a:r>
              <a:rPr lang="fr-FR" dirty="0"/>
              <a:t>mais il n'y a aucune preuve scientifique en faveur du polygénisme</a:t>
            </a:r>
          </a:p>
          <a:p>
            <a:pPr lvl="3" eaLnBrk="0"/>
            <a:endParaRPr lang="fr-FR" sz="800" dirty="0"/>
          </a:p>
          <a:p>
            <a:pPr lvl="4" eaLnBrk="0"/>
            <a:r>
              <a:rPr lang="fr-FR" dirty="0"/>
              <a:t>il est improbable que l'archéologie, </a:t>
            </a:r>
          </a:p>
          <a:p>
            <a:pPr lvl="5" eaLnBrk="0"/>
            <a:r>
              <a:rPr lang="fr-FR" dirty="0"/>
              <a:t>du fait de la nature même de cette science, </a:t>
            </a:r>
          </a:p>
          <a:p>
            <a:pPr lvl="4" eaLnBrk="0"/>
            <a:r>
              <a:rPr lang="fr-FR" dirty="0"/>
              <a:t>puisse apporter une preuve quelconque sur ce sujet précis. </a:t>
            </a:r>
          </a:p>
          <a:p>
            <a:pPr lvl="3" eaLnBrk="0"/>
            <a:endParaRPr lang="fr-FR" sz="1200" dirty="0"/>
          </a:p>
          <a:p>
            <a:pPr lvl="3" eaLnBrk="0"/>
            <a:r>
              <a:rPr lang="fr-FR" dirty="0"/>
              <a:t>en revanche la génétique semblerait confirmer le "monogénisme" ( = un seul couple à l’origine de l’humanité)</a:t>
            </a:r>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87315062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65771"/>
            <a:ext cx="12192000" cy="5882241"/>
          </a:xfrm>
        </p:spPr>
        <p:txBody>
          <a:bodyPr>
            <a:normAutofit/>
          </a:bodyPr>
          <a:lstStyle/>
          <a:p>
            <a:pPr eaLnBrk="0"/>
            <a:r>
              <a:rPr lang="fr-FR" dirty="0"/>
              <a:t>Remarque : Au plan de la foi —et des vérités de foi—, et la science : </a:t>
            </a:r>
          </a:p>
          <a:p>
            <a:pPr eaLnBrk="0"/>
            <a:endParaRPr lang="fr-FR" sz="1200" dirty="0"/>
          </a:p>
          <a:p>
            <a:pPr lvl="2"/>
            <a:r>
              <a:rPr lang="fr-FR" dirty="0"/>
              <a:t>D’une part ce ne sont pas les sciences qui “mesurent” les vérités de foi : </a:t>
            </a:r>
          </a:p>
          <a:p>
            <a:pPr lvl="3"/>
            <a:r>
              <a:rPr lang="fr-FR" dirty="0"/>
              <a:t>notre foi en telle(s) vérité(s) de foi catholique ne dépend pas du fait que les sciences confirment, ou semblent contredire, cette/ces vérité(s) de foi catholique </a:t>
            </a:r>
          </a:p>
          <a:p>
            <a:pPr lvl="4"/>
            <a:r>
              <a:rPr lang="fr-FR" dirty="0"/>
              <a:t>Ce qui ne veut pas dire du tout que les vérités de foi soient irrationnelles ou soient contraires aux sciences</a:t>
            </a:r>
          </a:p>
          <a:p>
            <a:pPr lvl="4"/>
            <a:endParaRPr lang="fr-FR" sz="1400" dirty="0"/>
          </a:p>
          <a:p>
            <a:pPr lvl="2"/>
            <a:r>
              <a:rPr lang="fr-FR" dirty="0"/>
              <a:t>D’autre part il ne peut pas y avoir de contradiction entre une vérité de foi catholique et une vérité scientifique </a:t>
            </a:r>
          </a:p>
          <a:p>
            <a:pPr lvl="4"/>
            <a:r>
              <a:rPr lang="fr-FR" dirty="0"/>
              <a:t>elles ne se situent pas au même niveau</a:t>
            </a:r>
          </a:p>
          <a:p>
            <a:pPr lvl="3" eaLnBrk="0"/>
            <a:endParaRPr lang="fr-FR" dirty="0"/>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670003"/>
          </a:xfrm>
        </p:spPr>
        <p:txBody>
          <a:bodyPr>
            <a:normAutofit/>
          </a:bodyPr>
          <a:lstStyle/>
          <a:p>
            <a:r>
              <a:rPr lang="fr-FR" dirty="0"/>
              <a:t>Le péché originel</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99330754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35464"/>
            <a:ext cx="12192000" cy="5712549"/>
          </a:xfrm>
        </p:spPr>
        <p:txBody>
          <a:bodyPr>
            <a:normAutofit/>
          </a:bodyPr>
          <a:lstStyle/>
          <a:p>
            <a:pPr lvl="1" eaLnBrk="0"/>
            <a:r>
              <a:rPr lang="fr-FR" dirty="0"/>
              <a:t>Parler du ciel, du purgatoire, de l’enfer, n’est-ce pas dépassé ?</a:t>
            </a:r>
          </a:p>
          <a:p>
            <a:pPr lvl="1" eaLnBrk="0"/>
            <a:endParaRPr lang="fr-FR" sz="1000" dirty="0"/>
          </a:p>
          <a:p>
            <a:pPr lvl="1" eaLnBrk="0"/>
            <a:r>
              <a:rPr lang="fr-FR" dirty="0"/>
              <a:t>Dire que notre vie sur terre n’est qu’une “période de tests”, n’est-ce pas démotivant pour faire des réalisations sur terre, pour le “progrès” ?</a:t>
            </a:r>
          </a:p>
          <a:p>
            <a:pPr lvl="1" eaLnBrk="0"/>
            <a:endParaRPr lang="fr-FR" sz="1000" dirty="0"/>
          </a:p>
          <a:p>
            <a:pPr lvl="1" eaLnBrk="0"/>
            <a:r>
              <a:rPr lang="fr-FR" dirty="0"/>
              <a:t>Pourquoi quelqu’un choisirait-il d’aller au purgatoire ou en enfer, et non pas au ciel ?!</a:t>
            </a:r>
          </a:p>
          <a:p>
            <a:pPr lvl="1" eaLnBrk="0"/>
            <a:endParaRPr lang="fr-FR" sz="1000" dirty="0"/>
          </a:p>
          <a:p>
            <a:pPr lvl="1" eaLnBrk="0"/>
            <a:r>
              <a:rPr lang="fr-FR" dirty="0"/>
              <a:t>Si Dieu est infiniment miséricordieux, ne pardonnera-t-il pas, “par la suite”, au Diable et aux autres démons, aux damnés ?</a:t>
            </a:r>
          </a:p>
          <a:p>
            <a:pPr lvl="1" eaLnBrk="0"/>
            <a:endParaRPr lang="fr-FR" sz="1000" dirty="0"/>
          </a:p>
          <a:p>
            <a:pPr lvl="1" eaLnBrk="0"/>
            <a:r>
              <a:rPr lang="fr-FR" dirty="0"/>
              <a:t>Pourquoi le choix fait par les esprits purs, et le choix que nous faisons à notre mort, est-il définitif ? </a:t>
            </a:r>
          </a:p>
          <a:p>
            <a:pPr lvl="1" eaLnBrk="0"/>
            <a:endParaRPr lang="fr-FR" dirty="0"/>
          </a:p>
          <a:p>
            <a:pPr lvl="1" eaLnBrk="0"/>
            <a:endParaRPr lang="fr-FR" dirty="0"/>
          </a:p>
          <a:p>
            <a:pPr lvl="1"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855164"/>
          </a:xfrm>
        </p:spPr>
        <p:txBody>
          <a:bodyPr>
            <a:normAutofit/>
          </a:bodyPr>
          <a:lstStyle/>
          <a:p>
            <a:r>
              <a:rPr lang="fr-FR" dirty="0"/>
              <a:t>Le ciel, le purgatoire, et l’enfer</a:t>
            </a:r>
            <a:endParaRPr lang="fr-FR" sz="3200" dirty="0"/>
          </a:p>
        </p:txBody>
      </p:sp>
    </p:spTree>
    <p:extLst>
      <p:ext uri="{BB962C8B-B14F-4D97-AF65-F5344CB8AC3E}">
        <p14:creationId xmlns:p14="http://schemas.microsoft.com/office/powerpoint/2010/main" val="89464412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65125"/>
            <a:ext cx="12192000" cy="5782888"/>
          </a:xfrm>
        </p:spPr>
        <p:txBody>
          <a:bodyPr>
            <a:normAutofit fontScale="85000" lnSpcReduction="20000"/>
          </a:bodyPr>
          <a:lstStyle/>
          <a:p>
            <a:pPr lvl="1" eaLnBrk="0"/>
            <a:r>
              <a:rPr lang="fr-FR" dirty="0"/>
              <a:t>Parler du ciel, du purgatoire, de l’enfer, n’est-ce pas dépassé ?</a:t>
            </a:r>
          </a:p>
          <a:p>
            <a:pPr lvl="2" eaLnBrk="0"/>
            <a:endParaRPr lang="fr-FR" sz="1600" dirty="0"/>
          </a:p>
          <a:p>
            <a:pPr lvl="2" eaLnBrk="0"/>
            <a:r>
              <a:rPr lang="fr-FR" dirty="0"/>
              <a:t>Croire </a:t>
            </a:r>
          </a:p>
          <a:p>
            <a:pPr lvl="5" eaLnBrk="0"/>
            <a:r>
              <a:rPr lang="fr-FR" dirty="0"/>
              <a:t>en l’existence du ciel, </a:t>
            </a:r>
          </a:p>
          <a:p>
            <a:pPr lvl="5" eaLnBrk="0"/>
            <a:r>
              <a:rPr lang="fr-FR" dirty="0"/>
              <a:t>et en l’existence du purgatoire, </a:t>
            </a:r>
          </a:p>
          <a:p>
            <a:pPr lvl="5" eaLnBrk="0"/>
            <a:r>
              <a:rPr lang="fr-FR" dirty="0"/>
              <a:t>et en l’existence de l’enfer, </a:t>
            </a:r>
          </a:p>
          <a:p>
            <a:pPr lvl="4" eaLnBrk="0"/>
            <a:endParaRPr lang="fr-FR" sz="1200" dirty="0">
              <a:highlight>
                <a:srgbClr val="FFFF00"/>
              </a:highlight>
            </a:endParaRPr>
          </a:p>
          <a:p>
            <a:pPr lvl="4" eaLnBrk="0"/>
            <a:r>
              <a:rPr lang="fr-FR" dirty="0">
                <a:highlight>
                  <a:srgbClr val="FFFF00"/>
                </a:highlight>
              </a:rPr>
              <a:t>c’est “de foi”</a:t>
            </a:r>
          </a:p>
          <a:p>
            <a:pPr lvl="2" eaLnBrk="0"/>
            <a:endParaRPr lang="fr-FR" sz="1600" dirty="0"/>
          </a:p>
          <a:p>
            <a:pPr lvl="2" eaLnBrk="0"/>
            <a:r>
              <a:rPr lang="fr-FR" dirty="0"/>
              <a:t>Au plan de l’intelligence humaine laissée à ses seules forces, </a:t>
            </a:r>
          </a:p>
          <a:p>
            <a:pPr lvl="5" eaLnBrk="0"/>
            <a:r>
              <a:rPr lang="fr-FR" dirty="0"/>
              <a:t>il n’est pas possible de prouver que le ciel, le purgatoire et l’enfer existent </a:t>
            </a:r>
          </a:p>
          <a:p>
            <a:pPr lvl="5" eaLnBrk="0"/>
            <a:r>
              <a:rPr lang="fr-FR" dirty="0"/>
              <a:t>il n’est pas possible non plus de prouver qu’ils n’existent pas </a:t>
            </a:r>
          </a:p>
          <a:p>
            <a:pPr lvl="4" eaLnBrk="0"/>
            <a:endParaRPr lang="fr-FR" sz="1200" dirty="0"/>
          </a:p>
          <a:p>
            <a:pPr lvl="4" eaLnBrk="0"/>
            <a:r>
              <a:rPr lang="fr-FR" dirty="0"/>
              <a:t>et donc, pour ceux qui y croient : c’est par croyance qu’ils y croient, mais pour ceux qui n’y croient pas:  c’est par croyance aussi de leur part qu’ils n’y croient pas</a:t>
            </a:r>
          </a:p>
          <a:p>
            <a:pPr lvl="4" eaLnBrk="0"/>
            <a:endParaRPr lang="fr-FR" sz="1200" dirty="0"/>
          </a:p>
          <a:p>
            <a:pPr lvl="2" eaLnBrk="0"/>
            <a:r>
              <a:rPr lang="fr-FR" dirty="0"/>
              <a:t>Remarque : pour ceux qui croient en l’existence du ciel, du purgatoire et de l’enfer, il n’est pour autant pas possible d’imaginer vraiment ce qu’ils sont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02990957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84738"/>
            <a:ext cx="12192000" cy="5863276"/>
          </a:xfrm>
        </p:spPr>
        <p:txBody>
          <a:bodyPr>
            <a:normAutofit fontScale="92500" lnSpcReduction="20000"/>
          </a:bodyPr>
          <a:lstStyle/>
          <a:p>
            <a:pPr eaLnBrk="0"/>
            <a:r>
              <a:rPr lang="fr-FR" dirty="0"/>
              <a:t>Le ciel</a:t>
            </a:r>
          </a:p>
          <a:p>
            <a:pPr lvl="2" eaLnBrk="0"/>
            <a:endParaRPr lang="fr-FR" sz="1700" dirty="0"/>
          </a:p>
          <a:p>
            <a:pPr lvl="2"/>
            <a:r>
              <a:rPr lang="fr-FR" dirty="0"/>
              <a:t>le ciel c’est d’être / de vivre avec Dieu </a:t>
            </a:r>
          </a:p>
          <a:p>
            <a:pPr lvl="2"/>
            <a:endParaRPr lang="fr-FR" sz="1300" dirty="0"/>
          </a:p>
          <a:p>
            <a:pPr lvl="4"/>
            <a:r>
              <a:rPr lang="fr-FR" dirty="0"/>
              <a:t>et en premier lieu d’accepter le pardon et l’amour de Dieu pour nous</a:t>
            </a:r>
          </a:p>
          <a:p>
            <a:pPr lvl="4"/>
            <a:endParaRPr lang="fr-FR" sz="900" dirty="0"/>
          </a:p>
          <a:p>
            <a:pPr lvl="3"/>
            <a:r>
              <a:rPr lang="fr-FR" dirty="0"/>
              <a:t>et de vivre avec tous ceux qui sont au ciel </a:t>
            </a:r>
          </a:p>
          <a:p>
            <a:pPr lvl="3"/>
            <a:endParaRPr lang="fr-FR" sz="900" dirty="0"/>
          </a:p>
          <a:p>
            <a:pPr lvl="4"/>
            <a:r>
              <a:rPr lang="fr-FR" dirty="0"/>
              <a:t>dont en particulier les membres de notre famille qui sont au ciel</a:t>
            </a:r>
          </a:p>
          <a:p>
            <a:pPr lvl="2"/>
            <a:endParaRPr lang="fr-FR" sz="1300" dirty="0"/>
          </a:p>
          <a:p>
            <a:pPr lvl="2"/>
            <a:r>
              <a:rPr lang="fr-FR" dirty="0"/>
              <a:t>chaque “bon ange” et chaque être humain qui est au ciel est </a:t>
            </a:r>
          </a:p>
          <a:p>
            <a:pPr lvl="4"/>
            <a:endParaRPr lang="fr-FR" sz="900" dirty="0"/>
          </a:p>
          <a:p>
            <a:pPr lvl="5"/>
            <a:r>
              <a:rPr lang="fr-FR" dirty="0"/>
              <a:t>dans la béatitude éternelle </a:t>
            </a:r>
          </a:p>
          <a:p>
            <a:pPr lvl="5"/>
            <a:r>
              <a:rPr lang="fr-FR" dirty="0"/>
              <a:t>dans le bonheur plénier et éternel </a:t>
            </a:r>
          </a:p>
          <a:p>
            <a:pPr lvl="5"/>
            <a:r>
              <a:rPr lang="fr-FR" dirty="0"/>
              <a:t>dans la joie plénière et éternelle</a:t>
            </a:r>
          </a:p>
          <a:p>
            <a:pPr lvl="3"/>
            <a:endParaRPr lang="fr-FR" sz="1200" dirty="0"/>
          </a:p>
          <a:p>
            <a:pPr lvl="2"/>
            <a:r>
              <a:rPr lang="fr-FR" dirty="0"/>
              <a:t>Sur terre on ne peut même pas imaginer ce que cela sera </a:t>
            </a:r>
          </a:p>
          <a:p>
            <a:pPr lvl="2"/>
            <a:endParaRPr lang="fr-FR" sz="900" dirty="0"/>
          </a:p>
          <a:p>
            <a:pPr lvl="3"/>
            <a:r>
              <a:rPr lang="fr-FR" dirty="0"/>
              <a:t>tellement ce sera infiniment au-dessus de ce que l’on peut vivre sur terre et de tout ce que l’on peut imaginer  </a:t>
            </a:r>
          </a:p>
          <a:p>
            <a:pPr lvl="5"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239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14216212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4448"/>
            <a:ext cx="12192000" cy="5923566"/>
          </a:xfrm>
        </p:spPr>
        <p:txBody>
          <a:bodyPr>
            <a:normAutofit fontScale="92500" lnSpcReduction="20000"/>
          </a:bodyPr>
          <a:lstStyle/>
          <a:p>
            <a:pPr lvl="2"/>
            <a:r>
              <a:rPr lang="fr-FR" dirty="0"/>
              <a:t>Pour chacun de nous, </a:t>
            </a:r>
          </a:p>
          <a:p>
            <a:pPr lvl="2"/>
            <a:endParaRPr lang="fr-FR" sz="1300" dirty="0"/>
          </a:p>
          <a:p>
            <a:pPr lvl="4"/>
            <a:r>
              <a:rPr lang="fr-FR" dirty="0"/>
              <a:t>la finalité de notre vie humaine c’est le ciel, la vie éternelle vécue en plénitude</a:t>
            </a:r>
          </a:p>
          <a:p>
            <a:pPr lvl="4"/>
            <a:endParaRPr lang="fr-FR" sz="900" dirty="0"/>
          </a:p>
          <a:p>
            <a:pPr lvl="5"/>
            <a:r>
              <a:rPr lang="fr-FR" dirty="0"/>
              <a:t>la vie sur terre n’est pas une fin en soi, c’est la vie éternelle au ciel qui est une fin en soi</a:t>
            </a:r>
          </a:p>
          <a:p>
            <a:pPr lvl="4"/>
            <a:endParaRPr lang="fr-FR" sz="1300" dirty="0"/>
          </a:p>
          <a:p>
            <a:pPr lvl="3"/>
            <a:r>
              <a:rPr lang="fr-FR" dirty="0"/>
              <a:t>notre vie sur terre est </a:t>
            </a:r>
          </a:p>
          <a:p>
            <a:pPr lvl="3"/>
            <a:endParaRPr lang="fr-FR" sz="900" dirty="0"/>
          </a:p>
          <a:p>
            <a:pPr lvl="4"/>
            <a:r>
              <a:rPr lang="fr-FR" dirty="0"/>
              <a:t>un pèlerinage</a:t>
            </a:r>
          </a:p>
          <a:p>
            <a:pPr lvl="4"/>
            <a:endParaRPr lang="fr-FR" sz="900" dirty="0"/>
          </a:p>
          <a:p>
            <a:pPr lvl="4"/>
            <a:r>
              <a:rPr lang="fr-FR" dirty="0"/>
              <a:t>une période de probation </a:t>
            </a:r>
          </a:p>
          <a:p>
            <a:pPr lvl="5"/>
            <a:endParaRPr lang="fr-FR" sz="900" dirty="0"/>
          </a:p>
          <a:p>
            <a:pPr lvl="5"/>
            <a:r>
              <a:rPr lang="fr-FR" dirty="0"/>
              <a:t>un temps pour prouver que nous choisissons d’aimer Dieu (et donc aussi le prochain) plus que tout</a:t>
            </a:r>
          </a:p>
          <a:p>
            <a:pPr lvl="5"/>
            <a:endParaRPr lang="fr-FR" sz="900" dirty="0"/>
          </a:p>
          <a:p>
            <a:pPr lvl="6"/>
            <a:r>
              <a:rPr lang="fr-FR" dirty="0"/>
              <a:t>c’est pour cela que notre vie sur terre existe</a:t>
            </a:r>
          </a:p>
          <a:p>
            <a:pPr lvl="6"/>
            <a:endParaRPr lang="fr-FR" sz="900" dirty="0"/>
          </a:p>
          <a:p>
            <a:pPr lvl="6"/>
            <a:r>
              <a:rPr lang="fr-FR" dirty="0"/>
              <a:t>et c’est pour tout cela que notre vie sur terre est si importante, a tant de valeur  </a:t>
            </a:r>
          </a:p>
          <a:p>
            <a:pPr lvl="5"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87001436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4448"/>
            <a:ext cx="12192000" cy="5923566"/>
          </a:xfrm>
        </p:spPr>
        <p:txBody>
          <a:bodyPr>
            <a:normAutofit fontScale="92500" lnSpcReduction="10000"/>
          </a:bodyPr>
          <a:lstStyle/>
          <a:p>
            <a:pPr lvl="1"/>
            <a:r>
              <a:rPr lang="fr-FR" dirty="0"/>
              <a:t>Dire que notre vie sur terre n’est qu’une “période de tests”, n’est-ce pas démotivant pour faire des réalisations sur terre, pour le “progrès” ?</a:t>
            </a:r>
          </a:p>
          <a:p>
            <a:pPr lvl="2"/>
            <a:endParaRPr lang="fr-FR" sz="1600" dirty="0"/>
          </a:p>
          <a:p>
            <a:pPr lvl="2"/>
            <a:r>
              <a:rPr lang="fr-FR" dirty="0"/>
              <a:t>c’est probablement le contraire </a:t>
            </a:r>
          </a:p>
          <a:p>
            <a:pPr lvl="2"/>
            <a:endParaRPr lang="fr-FR" sz="1300" dirty="0"/>
          </a:p>
          <a:p>
            <a:pPr lvl="3"/>
            <a:r>
              <a:rPr lang="fr-FR" dirty="0"/>
              <a:t>si nous vivions tous saintement sur cette terre </a:t>
            </a:r>
          </a:p>
          <a:p>
            <a:pPr lvl="4"/>
            <a:endParaRPr lang="fr-FR" sz="900" dirty="0"/>
          </a:p>
          <a:p>
            <a:pPr lvl="4"/>
            <a:r>
              <a:rPr lang="fr-FR" dirty="0"/>
              <a:t>le fait d’aimer Dieu au-dessus de tout, et le prochain comme Il l’aime, aurait certainement pour conséquences que </a:t>
            </a:r>
          </a:p>
          <a:p>
            <a:pPr lvl="5"/>
            <a:endParaRPr lang="fr-FR" sz="900" dirty="0"/>
          </a:p>
          <a:p>
            <a:pPr lvl="5"/>
            <a:r>
              <a:rPr lang="fr-FR" dirty="0"/>
              <a:t>nos réalisations, le “progrès”, </a:t>
            </a:r>
          </a:p>
          <a:p>
            <a:pPr lvl="6"/>
            <a:r>
              <a:rPr lang="fr-FR" dirty="0"/>
              <a:t>y compris aux plans scientifiques et techniques</a:t>
            </a:r>
          </a:p>
          <a:p>
            <a:pPr lvl="5"/>
            <a:endParaRPr lang="fr-FR" sz="900" dirty="0"/>
          </a:p>
          <a:p>
            <a:pPr lvl="5"/>
            <a:r>
              <a:rPr lang="fr-FR" dirty="0"/>
              <a:t>seraient certainement bien meilleurs, bien plus grands et plus importants que </a:t>
            </a:r>
          </a:p>
          <a:p>
            <a:pPr lvl="6"/>
            <a:r>
              <a:rPr lang="fr-FR" dirty="0"/>
              <a:t>ce qui est réalisé en aimant peu ou pas Dieu et le prochain</a:t>
            </a:r>
          </a:p>
          <a:p>
            <a:pPr lvl="5"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50664979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8238"/>
            <a:ext cx="12192000" cy="5789775"/>
          </a:xfrm>
        </p:spPr>
        <p:txBody>
          <a:bodyPr>
            <a:normAutofit lnSpcReduction="10000"/>
          </a:bodyPr>
          <a:lstStyle/>
          <a:p>
            <a:pPr lvl="4"/>
            <a:r>
              <a:rPr lang="fr-FR" dirty="0"/>
              <a:t>ceci du fait d’une motivation, portée par l’amour, pour faire de découvertes </a:t>
            </a:r>
          </a:p>
          <a:p>
            <a:pPr lvl="4"/>
            <a:endParaRPr lang="fr-FR" sz="1200" dirty="0"/>
          </a:p>
          <a:p>
            <a:pPr lvl="5"/>
            <a:r>
              <a:rPr lang="fr-FR" dirty="0"/>
              <a:t>en vue que personne ne meure de faim, etc. </a:t>
            </a:r>
          </a:p>
          <a:p>
            <a:pPr lvl="5"/>
            <a:endParaRPr lang="fr-FR" sz="900" dirty="0"/>
          </a:p>
          <a:p>
            <a:pPr lvl="5"/>
            <a:r>
              <a:rPr lang="fr-FR" dirty="0"/>
              <a:t>pour découvrir de plus en plus ce qu’est l’homme</a:t>
            </a:r>
          </a:p>
          <a:p>
            <a:pPr lvl="5"/>
            <a:endParaRPr lang="fr-FR" sz="900" dirty="0"/>
          </a:p>
          <a:p>
            <a:pPr lvl="5"/>
            <a:r>
              <a:rPr lang="fr-FR" dirty="0"/>
              <a:t>pour que la nature, que Dieu a confiée à l’homme et mise à sa disposition, soit de plus en plus connue et respectée</a:t>
            </a:r>
          </a:p>
          <a:p>
            <a:pPr lvl="5"/>
            <a:endParaRPr lang="fr-FR" sz="900" dirty="0"/>
          </a:p>
          <a:p>
            <a:pPr lvl="5"/>
            <a:r>
              <a:rPr lang="fr-FR" dirty="0"/>
              <a:t>pour découvrir toute la beauté de l’univers que Dieu a réalisé</a:t>
            </a:r>
          </a:p>
          <a:p>
            <a:pPr lvl="6"/>
            <a:endParaRPr lang="fr-FR" sz="900" dirty="0"/>
          </a:p>
          <a:p>
            <a:pPr lvl="6"/>
            <a:r>
              <a:rPr lang="fr-FR" dirty="0"/>
              <a:t>que ce soit dans l’infiniment grand ou dans l’infiniment petit</a:t>
            </a:r>
          </a:p>
          <a:p>
            <a:pPr lvl="5"/>
            <a:endParaRPr lang="fr-FR" sz="900" dirty="0"/>
          </a:p>
          <a:p>
            <a:pPr lvl="5"/>
            <a:r>
              <a:rPr lang="fr-FR" dirty="0"/>
              <a:t>etc.</a:t>
            </a:r>
          </a:p>
          <a:p>
            <a:pPr lvl="5"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3B4CA5A-76CC-4E60-A551-E36A8346F91F}"/>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17015791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07560"/>
            <a:ext cx="12192000" cy="5440452"/>
          </a:xfrm>
        </p:spPr>
        <p:txBody>
          <a:bodyPr>
            <a:normAutofit lnSpcReduction="10000"/>
          </a:bodyPr>
          <a:lstStyle/>
          <a:p>
            <a:pPr lvl="0"/>
            <a:r>
              <a:rPr lang="fr-FR" dirty="0"/>
              <a:t>L’enfer </a:t>
            </a:r>
          </a:p>
          <a:p>
            <a:pPr lvl="2"/>
            <a:r>
              <a:rPr lang="fr-FR" dirty="0"/>
              <a:t>L’enfer c’est l’inverse du ciel. On vit dans le malheur et les souffrances les plus terribles, et éternelles </a:t>
            </a:r>
          </a:p>
          <a:p>
            <a:pPr lvl="3"/>
            <a:r>
              <a:rPr lang="fr-FR" dirty="0"/>
              <a:t>tout cela parce qu’on ne veut pas de Dieu </a:t>
            </a:r>
          </a:p>
          <a:p>
            <a:pPr lvl="4" eaLnBrk="0"/>
            <a:r>
              <a:rPr lang="fr-FR" dirty="0"/>
              <a:t>alors Dieu respecte la liberté de sa créature (esprit pur ou être humain) qui ne veut pas de lui et “se retire” </a:t>
            </a:r>
          </a:p>
          <a:p>
            <a:pPr lvl="5"/>
            <a:r>
              <a:rPr lang="fr-FR" dirty="0"/>
              <a:t>l’enfer c’est de vivre en dehors de la présence aimante de Dieu </a:t>
            </a:r>
          </a:p>
          <a:p>
            <a:pPr lvl="6"/>
            <a:r>
              <a:rPr lang="fr-FR" dirty="0"/>
              <a:t>c’est cette “absence” de Dieu (absence voulue par les démons et les damnés) qui constitue leur si grand malheur et leurs si grandes souffrances en enfer </a:t>
            </a:r>
          </a:p>
          <a:p>
            <a:pPr lvl="2"/>
            <a:r>
              <a:rPr lang="fr-FR" dirty="0"/>
              <a:t>le Diable et les autres démons sont en enfer</a:t>
            </a:r>
          </a:p>
          <a:p>
            <a:pPr lvl="3" eaLnBrk="0"/>
            <a:endParaRPr lang="fr-FR" dirty="0"/>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44481381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9883"/>
            <a:ext cx="12192000" cy="5728129"/>
          </a:xfrm>
        </p:spPr>
        <p:txBody>
          <a:bodyPr>
            <a:normAutofit lnSpcReduction="10000"/>
          </a:bodyPr>
          <a:lstStyle/>
          <a:p>
            <a:pPr lvl="0"/>
            <a:r>
              <a:rPr lang="fr-FR" dirty="0"/>
              <a:t>Le purgatoire</a:t>
            </a:r>
          </a:p>
          <a:p>
            <a:pPr lvl="0"/>
            <a:endParaRPr lang="fr-FR" sz="1400" dirty="0"/>
          </a:p>
          <a:p>
            <a:pPr lvl="2"/>
            <a:r>
              <a:rPr lang="fr-FR" dirty="0"/>
              <a:t>le purgatoire c’est la “salle d’attente” du ciel</a:t>
            </a:r>
          </a:p>
          <a:p>
            <a:pPr lvl="2"/>
            <a:endParaRPr lang="fr-FR" sz="1400" dirty="0"/>
          </a:p>
          <a:p>
            <a:pPr lvl="2"/>
            <a:r>
              <a:rPr lang="fr-FR" dirty="0"/>
              <a:t>il permet notre purification</a:t>
            </a:r>
          </a:p>
          <a:p>
            <a:pPr lvl="2"/>
            <a:endParaRPr lang="fr-FR" sz="1400" dirty="0"/>
          </a:p>
          <a:p>
            <a:pPr lvl="2"/>
            <a:r>
              <a:rPr lang="fr-FR" dirty="0"/>
              <a:t>il n’est pas une punition mais une miséricorde de Dieu pour nous</a:t>
            </a:r>
          </a:p>
          <a:p>
            <a:pPr lvl="2"/>
            <a:endParaRPr lang="fr-FR" sz="800" dirty="0"/>
          </a:p>
          <a:p>
            <a:pPr lvl="4"/>
            <a:r>
              <a:rPr lang="fr-FR" dirty="0"/>
              <a:t>c’est Dieu qui par amour pour nous nous donne le moyen de nous purifier</a:t>
            </a:r>
          </a:p>
          <a:p>
            <a:pPr lvl="2"/>
            <a:endParaRPr lang="fr-FR" sz="800" dirty="0"/>
          </a:p>
          <a:p>
            <a:pPr lvl="5"/>
            <a:r>
              <a:rPr lang="fr-FR" dirty="0"/>
              <a:t>si, au moment de notre mort, notre amour pour Dieu (et donc aussi pour le prochain) n’est pas parfait, alors nous avons besoin d’être purifié, nous souhaitons être purifié, pour aller au ciel</a:t>
            </a:r>
          </a:p>
          <a:p>
            <a:pPr lvl="2"/>
            <a:endParaRPr lang="fr-FR" dirty="0"/>
          </a:p>
          <a:p>
            <a:pPr lvl="3" eaLnBrk="0"/>
            <a:endParaRPr lang="fr-FR" dirty="0"/>
          </a:p>
          <a:p>
            <a:pPr lvl="2"/>
            <a:endParaRPr lang="fr-FR" dirty="0"/>
          </a:p>
          <a:p>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7524085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86189"/>
            <a:ext cx="12192000" cy="5561823"/>
          </a:xfrm>
        </p:spPr>
        <p:txBody>
          <a:bodyPr>
            <a:normAutofit/>
          </a:bodyPr>
          <a:lstStyle/>
          <a:p>
            <a:pPr lvl="2"/>
            <a:r>
              <a:rPr lang="fr-FR" dirty="0"/>
              <a:t>Le purgatoire est une purification d’amour</a:t>
            </a:r>
          </a:p>
          <a:p>
            <a:pPr lvl="3"/>
            <a:r>
              <a:rPr lang="fr-FR" dirty="0"/>
              <a:t>mais cette purification d’amour est à la fois </a:t>
            </a:r>
          </a:p>
          <a:p>
            <a:pPr lvl="4"/>
            <a:r>
              <a:rPr lang="fr-FR" dirty="0"/>
              <a:t>dans une joie profonde </a:t>
            </a:r>
          </a:p>
          <a:p>
            <a:pPr lvl="4"/>
            <a:r>
              <a:rPr lang="fr-FR" dirty="0"/>
              <a:t>et dans une souffrance terrible </a:t>
            </a:r>
          </a:p>
          <a:p>
            <a:pPr lvl="5"/>
            <a:r>
              <a:rPr lang="fr-FR" dirty="0"/>
              <a:t>l’on dit “qu’une heure” de souffrance d’une personne au purgatoire c’est bien plus douloureux que les souffrances cumulées de toutes les personnes de la terre à travers tous les temps ; </a:t>
            </a:r>
          </a:p>
          <a:p>
            <a:pPr lvl="6"/>
            <a:r>
              <a:rPr lang="fr-FR" dirty="0"/>
              <a:t>(c’est une façon de parler, pour chercher à expliquer un peu, car ce qui est dit ici est une façon très “matérielle” de présenter le purgatoire…)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643573216"/>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34949"/>
            <a:ext cx="12192000" cy="5913064"/>
          </a:xfrm>
        </p:spPr>
        <p:txBody>
          <a:bodyPr>
            <a:normAutofit fontScale="92500" lnSpcReduction="20000"/>
          </a:bodyPr>
          <a:lstStyle/>
          <a:p>
            <a:pPr lvl="5"/>
            <a:r>
              <a:rPr lang="fr-FR" dirty="0"/>
              <a:t>et une personne au purgatoire, autant elle peut prier pour les autres (pour les siens, etc.) autant elle ne peut plus prier pour sa propre délivrance (= délivrance du péché = délivrance de son manque d’amour ) </a:t>
            </a:r>
          </a:p>
          <a:p>
            <a:pPr lvl="6"/>
            <a:endParaRPr lang="fr-FR" sz="1500" dirty="0"/>
          </a:p>
          <a:p>
            <a:pPr lvl="6"/>
            <a:r>
              <a:rPr lang="fr-FR" dirty="0"/>
              <a:t>c’est pour cela que c’est si charitable de prier pour quelqu’un qui est décédé, et d’une manière plus générale : de prier pour les âmes du purgatoire. Ainsi le Saint Curé d’Ars (saint patron de tous les prêtres) disait : « La pratique de la prière pour la délivrance du purgatoire est, après celle pour la conversion des pécheurs, la plus agréable à Dieu »</a:t>
            </a:r>
          </a:p>
          <a:p>
            <a:pPr lvl="6"/>
            <a:endParaRPr lang="fr-FR" sz="1300" dirty="0"/>
          </a:p>
          <a:p>
            <a:pPr lvl="6"/>
            <a:r>
              <a:rPr lang="fr-FR" dirty="0">
                <a:highlight>
                  <a:srgbClr val="FFFF00"/>
                </a:highlight>
              </a:rPr>
              <a:t>la meilleure manière d’exprimer notre amour pour une personne décédée</a:t>
            </a:r>
            <a:r>
              <a:rPr lang="fr-FR" dirty="0"/>
              <a:t> c’est de prier pour que sa purification au purgatoire se passe “le plus rapidement possible”. Et la plus grande chose que l’on puisse faire par amour pour elle c’est de faire célébrer des messes pour la délivrance de son âme</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36450909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8239"/>
            <a:ext cx="12192000" cy="5789774"/>
          </a:xfrm>
        </p:spPr>
        <p:txBody>
          <a:bodyPr>
            <a:normAutofit fontScale="85000" lnSpcReduction="10000"/>
          </a:bodyPr>
          <a:lstStyle/>
          <a:p>
            <a:pPr lvl="1"/>
            <a:r>
              <a:rPr lang="fr-FR" dirty="0"/>
              <a:t>Donner de l’argent au prêtre pour faire célébrer des messes pour un défunt, ne dirait-on pas que l’on achète des messes ? ne dirait-on pas que l’on donne de l’argent pour payer la délivrance de la personne qui est au purgatoire ?</a:t>
            </a:r>
          </a:p>
          <a:p>
            <a:pPr lvl="2" eaLnBrk="0"/>
            <a:endParaRPr lang="fr-FR" sz="1200" dirty="0"/>
          </a:p>
          <a:p>
            <a:pPr lvl="2" eaLnBrk="0"/>
            <a:r>
              <a:rPr lang="fr-FR" dirty="0"/>
              <a:t>Non</a:t>
            </a:r>
          </a:p>
          <a:p>
            <a:pPr lvl="2"/>
            <a:r>
              <a:rPr lang="fr-FR" dirty="0"/>
              <a:t>Cela pourrait en effet y ressembler, mais ce n’est pas du tout le cas </a:t>
            </a:r>
          </a:p>
          <a:p>
            <a:pPr lvl="3"/>
            <a:r>
              <a:rPr lang="fr-FR" dirty="0"/>
              <a:t>par notre offrande (financière ou autre) </a:t>
            </a:r>
          </a:p>
          <a:p>
            <a:pPr lvl="4"/>
            <a:r>
              <a:rPr lang="fr-FR" dirty="0"/>
              <a:t>nous n’achetons pas la bienveillance de Dieu </a:t>
            </a:r>
          </a:p>
          <a:p>
            <a:pPr lvl="5"/>
            <a:r>
              <a:rPr lang="fr-FR" dirty="0"/>
              <a:t>elle nous est déjà définitivement acquise en Jésus </a:t>
            </a:r>
          </a:p>
          <a:p>
            <a:pPr lvl="4"/>
            <a:r>
              <a:rPr lang="fr-FR" dirty="0"/>
              <a:t>ni ne payons la messe </a:t>
            </a:r>
          </a:p>
          <a:p>
            <a:pPr lvl="5"/>
            <a:r>
              <a:rPr lang="fr-FR" dirty="0"/>
              <a:t>car le prix d’une messe est infini</a:t>
            </a:r>
          </a:p>
          <a:p>
            <a:pPr lvl="3"/>
            <a:r>
              <a:rPr lang="fr-FR" dirty="0"/>
              <a:t>en donnant un peu d’eux-mêmes (de leur propre vie, de leur travail, de leurs biens, etc.), les fidèles</a:t>
            </a:r>
          </a:p>
          <a:p>
            <a:pPr lvl="4"/>
            <a:r>
              <a:rPr lang="fr-FR" dirty="0"/>
              <a:t>prennent part à l’offrande que Jésus fait à son Père </a:t>
            </a:r>
          </a:p>
          <a:p>
            <a:pPr lvl="4"/>
            <a:r>
              <a:rPr lang="fr-FR" dirty="0"/>
              <a:t>par ailleurs c’est aussi soutenir concrètement nos prêtres, qui doivent pouvoir “vivre de l’autel”</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71880750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80755"/>
            <a:ext cx="12192000" cy="4967258"/>
          </a:xfrm>
        </p:spPr>
        <p:txBody>
          <a:bodyPr>
            <a:normAutofit/>
          </a:bodyPr>
          <a:lstStyle/>
          <a:p>
            <a:pPr lvl="2" eaLnBrk="0"/>
            <a:r>
              <a:rPr lang="fr-FR" dirty="0"/>
              <a:t>ne surtout pas confondre non plus "demander de célébrer une/des Eucharistie(s)" avec "un acte de magie" </a:t>
            </a:r>
          </a:p>
          <a:p>
            <a:pPr lvl="2" eaLnBrk="0"/>
            <a:endParaRPr lang="fr-FR" sz="1600" dirty="0"/>
          </a:p>
          <a:p>
            <a:pPr lvl="4" eaLnBrk="0"/>
            <a:r>
              <a:rPr lang="fr-FR" dirty="0"/>
              <a:t>il s'agit de demander au Seigneur de plonger toute notre famille, et en particulier la personne défunte, dans le mystère de sa Mort-Résurrection, afin qu’Il soit victorieux de toutes les conséquences négatives provenant des actions passées de la personne pour qui l’on demande la célébration de ce/ces Eucharistie(s)</a:t>
            </a:r>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59572125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9366"/>
            <a:ext cx="12192000" cy="5788646"/>
          </a:xfrm>
        </p:spPr>
        <p:txBody>
          <a:bodyPr>
            <a:normAutofit fontScale="92500" lnSpcReduction="10000"/>
          </a:bodyPr>
          <a:lstStyle/>
          <a:p>
            <a:pPr eaLnBrk="0"/>
            <a:r>
              <a:rPr lang="fr-FR" dirty="0"/>
              <a:t>Au moment de la mort, </a:t>
            </a:r>
          </a:p>
          <a:p>
            <a:pPr lvl="2" eaLnBrk="0"/>
            <a:endParaRPr lang="fr-FR" sz="900" dirty="0"/>
          </a:p>
          <a:p>
            <a:pPr lvl="2" eaLnBrk="0"/>
            <a:r>
              <a:rPr lang="fr-FR" dirty="0"/>
              <a:t>ce n’est pas Dieu qui punit en envoyant au purgatoire ou en enfer, </a:t>
            </a:r>
          </a:p>
          <a:p>
            <a:pPr lvl="2" eaLnBrk="0"/>
            <a:endParaRPr lang="fr-FR" sz="900" dirty="0"/>
          </a:p>
          <a:p>
            <a:pPr lvl="2" eaLnBrk="0"/>
            <a:r>
              <a:rPr lang="fr-FR" dirty="0"/>
              <a:t>c’est la personne qui meurt qui choisit d’aller au ciel, ou au purgatoire, ou en enfer</a:t>
            </a:r>
          </a:p>
          <a:p>
            <a:pPr lvl="3" eaLnBrk="0"/>
            <a:r>
              <a:rPr lang="fr-FR" dirty="0"/>
              <a:t>(remarque : pour chacun de nous, notre choix au moment de la mort ne sera pas, sauf exception, différent des choix que nous aurons faits pour mener notre vie terrestre)</a:t>
            </a:r>
          </a:p>
          <a:p>
            <a:pPr lvl="2" eaLnBrk="0"/>
            <a:endParaRPr lang="fr-FR" sz="900" dirty="0"/>
          </a:p>
          <a:p>
            <a:pPr lvl="2" eaLnBrk="0"/>
            <a:r>
              <a:rPr lang="fr-FR" dirty="0"/>
              <a:t>Dieu désire que tout homme soit sauvé et aille au ciel</a:t>
            </a:r>
          </a:p>
          <a:p>
            <a:pPr lvl="2" eaLnBrk="0"/>
            <a:endParaRPr lang="fr-FR" sz="900" dirty="0"/>
          </a:p>
          <a:p>
            <a:pPr lvl="3" eaLnBrk="0"/>
            <a:r>
              <a:rPr lang="fr-FR" dirty="0"/>
              <a:t>si la personne qui meurt est sainte</a:t>
            </a:r>
          </a:p>
          <a:p>
            <a:pPr lvl="3" eaLnBrk="0"/>
            <a:endParaRPr lang="fr-FR" sz="800" dirty="0"/>
          </a:p>
          <a:p>
            <a:pPr lvl="4" eaLnBrk="0"/>
            <a:r>
              <a:rPr lang="fr-FR" dirty="0"/>
              <a:t>elle va directement au ciel</a:t>
            </a:r>
          </a:p>
          <a:p>
            <a:pPr lvl="4" eaLnBrk="0"/>
            <a:endParaRPr lang="fr-FR" sz="900" dirty="0"/>
          </a:p>
          <a:p>
            <a:pPr lvl="3" eaLnBrk="0"/>
            <a:r>
              <a:rPr lang="fr-FR" dirty="0"/>
              <a:t>pour tous les autres qui choisissent Dieu</a:t>
            </a:r>
            <a:endParaRPr lang="fr-FR" sz="900" dirty="0"/>
          </a:p>
          <a:p>
            <a:pPr lvl="4" eaLnBrk="0"/>
            <a:endParaRPr lang="fr-FR" sz="800" dirty="0"/>
          </a:p>
          <a:p>
            <a:pPr lvl="4" eaLnBrk="0"/>
            <a:r>
              <a:rPr lang="fr-FR" dirty="0"/>
              <a:t>il y a un passage par le purgatoire</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249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28374376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4440"/>
            <a:ext cx="12192000" cy="5613571"/>
          </a:xfrm>
        </p:spPr>
        <p:txBody>
          <a:bodyPr>
            <a:normAutofit fontScale="85000" lnSpcReduction="20000"/>
          </a:bodyPr>
          <a:lstStyle/>
          <a:p>
            <a:pPr lvl="1"/>
            <a:r>
              <a:rPr lang="fr-FR" dirty="0"/>
              <a:t>Pourquoi quelqu’un choisirait-il d’aller au purgatoire ou en enfer, et non pas au ciel ?! </a:t>
            </a:r>
          </a:p>
          <a:p>
            <a:pPr lvl="1"/>
            <a:endParaRPr lang="fr-FR" sz="1600" dirty="0"/>
          </a:p>
          <a:p>
            <a:pPr lvl="2" eaLnBrk="0"/>
            <a:r>
              <a:rPr lang="fr-FR" dirty="0"/>
              <a:t>Pour le purgatoire </a:t>
            </a:r>
          </a:p>
          <a:p>
            <a:pPr lvl="2" eaLnBrk="0"/>
            <a:endParaRPr lang="fr-FR" sz="1400" dirty="0"/>
          </a:p>
          <a:p>
            <a:pPr lvl="3" eaLnBrk="0"/>
            <a:r>
              <a:rPr lang="fr-FR" dirty="0"/>
              <a:t>une personne qui choisit d’y aller c’est parce qu’elle se rend compte </a:t>
            </a:r>
          </a:p>
          <a:p>
            <a:pPr lvl="4" eaLnBrk="0"/>
            <a:endParaRPr lang="fr-FR" sz="1200" dirty="0"/>
          </a:p>
          <a:p>
            <a:pPr lvl="4" eaLnBrk="0"/>
            <a:r>
              <a:rPr lang="fr-FR" dirty="0"/>
              <a:t>combien elle a été aimée de Dieu, combien elle est aimée de Dieu, </a:t>
            </a:r>
          </a:p>
          <a:p>
            <a:pPr lvl="4" eaLnBrk="0"/>
            <a:endParaRPr lang="fr-FR" sz="1200" dirty="0"/>
          </a:p>
          <a:p>
            <a:pPr lvl="4" eaLnBrk="0"/>
            <a:r>
              <a:rPr lang="fr-FR" dirty="0"/>
              <a:t>et combien elle l’a peu aimé </a:t>
            </a:r>
          </a:p>
          <a:p>
            <a:pPr lvl="4" eaLnBrk="0"/>
            <a:endParaRPr lang="fr-FR" sz="900" dirty="0"/>
          </a:p>
          <a:p>
            <a:pPr lvl="5" eaLnBrk="0"/>
            <a:r>
              <a:rPr lang="fr-FR" dirty="0"/>
              <a:t>et continue à si peu l’aimer </a:t>
            </a:r>
          </a:p>
          <a:p>
            <a:pPr lvl="6" eaLnBrk="0"/>
            <a:r>
              <a:rPr lang="fr-FR" dirty="0"/>
              <a:t>(parce que, sauf exception, au moment de sa mort on est comme on a vécu) </a:t>
            </a:r>
          </a:p>
          <a:p>
            <a:pPr lvl="5" eaLnBrk="0"/>
            <a:endParaRPr lang="fr-FR" sz="900" dirty="0"/>
          </a:p>
          <a:p>
            <a:pPr lvl="5" eaLnBrk="0"/>
            <a:r>
              <a:rPr lang="fr-FR" dirty="0"/>
              <a:t>combien elle est “sale” par son manque d’amour</a:t>
            </a:r>
          </a:p>
          <a:p>
            <a:pPr lvl="5" eaLnBrk="0"/>
            <a:endParaRPr lang="fr-FR" sz="900" dirty="0"/>
          </a:p>
          <a:p>
            <a:pPr lvl="5" eaLnBrk="0"/>
            <a:r>
              <a:rPr lang="fr-FR" dirty="0"/>
              <a:t>elle trouve que ce ne serait “pas bien” d’aller au ciel comme cela (</a:t>
            </a:r>
            <a:r>
              <a:rPr lang="fr-FR" i="1" dirty="0"/>
              <a:t>cf. </a:t>
            </a:r>
            <a:r>
              <a:rPr lang="fr-FR" dirty="0"/>
              <a:t>Lc 5, 8) </a:t>
            </a:r>
          </a:p>
          <a:p>
            <a:pPr lvl="6" eaLnBrk="0"/>
            <a:r>
              <a:rPr lang="fr-FR" dirty="0"/>
              <a:t>et Dieu, par miséricorde, lui donne la possibilité de “se nettoyer”, de se purifier, de devenir totalement aimante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50687059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35464"/>
            <a:ext cx="12192000" cy="5712548"/>
          </a:xfrm>
        </p:spPr>
        <p:txBody>
          <a:bodyPr>
            <a:normAutofit lnSpcReduction="10000"/>
          </a:bodyPr>
          <a:lstStyle/>
          <a:p>
            <a:pPr lvl="2" eaLnBrk="0"/>
            <a:r>
              <a:rPr lang="fr-FR" dirty="0"/>
              <a:t>Pourquoi quelqu’un choisirait d’aller en enfer ? c’est un mystère </a:t>
            </a:r>
          </a:p>
          <a:p>
            <a:pPr lvl="3"/>
            <a:endParaRPr lang="fr-FR" sz="1200" dirty="0"/>
          </a:p>
          <a:p>
            <a:pPr lvl="3"/>
            <a:r>
              <a:rPr lang="fr-FR" dirty="0"/>
              <a:t>c’est le mystère de l’orgueil </a:t>
            </a:r>
          </a:p>
          <a:p>
            <a:pPr lvl="4"/>
            <a:r>
              <a:rPr lang="fr-FR" dirty="0"/>
              <a:t>l’orgueil, d’après ce que nous apprend la foi, est le plus grand péché, et est à la base de tous les autres péchés </a:t>
            </a:r>
          </a:p>
          <a:p>
            <a:pPr lvl="3"/>
            <a:endParaRPr lang="fr-FR" sz="1200" dirty="0"/>
          </a:p>
          <a:p>
            <a:pPr lvl="3"/>
            <a:r>
              <a:rPr lang="fr-FR" dirty="0"/>
              <a:t>le Diable et les autres démons sont dans le péché d’orgueil, et sont en enfer pour l’éternité </a:t>
            </a:r>
          </a:p>
          <a:p>
            <a:pPr lvl="4"/>
            <a:r>
              <a:rPr lang="fr-FR" dirty="0"/>
              <a:t>pourtant le Diable et les autres démons sont, chacun, incomparablement plus intelligents que le plus intelligent des êtres humains, ou même que tous les êtres humains de tous les temps réunis </a:t>
            </a:r>
          </a:p>
          <a:p>
            <a:pPr lvl="5"/>
            <a:r>
              <a:rPr lang="fr-FR" dirty="0"/>
              <a:t>et ils savent très bien qu’en choisissant l’enfer ils vivent dans le malheur infini</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888788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009180"/>
            <a:ext cx="12192000" cy="5240276"/>
          </a:xfrm>
        </p:spPr>
        <p:txBody>
          <a:bodyPr>
            <a:normAutofit/>
          </a:bodyPr>
          <a:lstStyle/>
          <a:p>
            <a:pPr lvl="1"/>
            <a:r>
              <a:rPr lang="fr-FR" dirty="0"/>
              <a:t>Si Dieu est infiniment miséricordieux, ne pardonnera-t-il pas, “par la suite”, au Diable et aux autres démons, aux damnés ? </a:t>
            </a:r>
          </a:p>
          <a:p>
            <a:pPr lvl="2" eaLnBrk="0"/>
            <a:endParaRPr lang="fr-FR" sz="1800" dirty="0"/>
          </a:p>
          <a:p>
            <a:pPr eaLnBrk="0"/>
            <a:r>
              <a:rPr lang="fr-FR" dirty="0"/>
              <a:t>Effectivement Dieu est infiniment miséricordieux </a:t>
            </a:r>
          </a:p>
          <a:p>
            <a:pPr lvl="3" eaLnBrk="0"/>
            <a:endParaRPr lang="fr-FR" sz="1200" dirty="0"/>
          </a:p>
          <a:p>
            <a:pPr lvl="2" eaLnBrk="0"/>
            <a:r>
              <a:rPr lang="fr-FR" dirty="0"/>
              <a:t>Dieu est Amour et il est prêt à pardonner à tous ceux qui acceptent d’être pardonnés</a:t>
            </a:r>
          </a:p>
          <a:p>
            <a:pPr lvl="3" eaLnBrk="0"/>
            <a:endParaRPr lang="fr-FR" sz="1200" dirty="0"/>
          </a:p>
          <a:p>
            <a:pPr lvl="2" eaLnBrk="0"/>
            <a:r>
              <a:rPr lang="fr-FR" dirty="0"/>
              <a:t>Dieu désirerait quant à lui que toutes les créatures soient au ciel</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90092571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4884"/>
            <a:ext cx="12192000" cy="5833128"/>
          </a:xfrm>
        </p:spPr>
        <p:txBody>
          <a:bodyPr>
            <a:normAutofit lnSpcReduction="10000"/>
          </a:bodyPr>
          <a:lstStyle/>
          <a:p>
            <a:pPr eaLnBrk="0"/>
            <a:r>
              <a:rPr lang="fr-FR" dirty="0"/>
              <a:t>Mais puisque Dieu est Amour il ne veut pas s’imposer </a:t>
            </a:r>
          </a:p>
          <a:p>
            <a:pPr lvl="2" eaLnBrk="0"/>
            <a:r>
              <a:rPr lang="fr-FR" dirty="0"/>
              <a:t>Car l’amour ne peut être que libre</a:t>
            </a:r>
          </a:p>
          <a:p>
            <a:pPr lvl="4" eaLnBrk="0"/>
            <a:r>
              <a:rPr lang="fr-FR" dirty="0"/>
              <a:t>et donc Dieu respecte la liberté de ses créatures : si elles ne veulent pas de lui, il “se retire”, il continue à leur donner l’existence mais pour le reste il “se retire” puisque ces créatures ne veulent pas de lui</a:t>
            </a:r>
          </a:p>
          <a:p>
            <a:pPr lvl="5" eaLnBrk="0"/>
            <a:r>
              <a:rPr lang="fr-FR" dirty="0"/>
              <a:t>or le choix du Diable et des autres démons est définitif ( = ils ne changeront jamais leur choix)</a:t>
            </a:r>
          </a:p>
          <a:p>
            <a:pPr lvl="6" eaLnBrk="0"/>
            <a:r>
              <a:rPr lang="fr-FR" dirty="0"/>
              <a:t>du fait de la nature de l’intelligence des esprits purs</a:t>
            </a:r>
          </a:p>
          <a:p>
            <a:pPr lvl="5"/>
            <a:r>
              <a:rPr lang="fr-FR" dirty="0"/>
              <a:t>et c’est pareil pour tous les autres créatures intelligentes ( = les personnes humaines) qui seraient en enfer</a:t>
            </a:r>
          </a:p>
          <a:p>
            <a:pPr lvl="6"/>
            <a:r>
              <a:rPr lang="fr-FR" dirty="0"/>
              <a:t>du fait du mode de fonctionnement de notre intelligence quand notre âme se sépare du corps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350038566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081669"/>
            <a:ext cx="12192000" cy="5727144"/>
          </a:xfrm>
        </p:spPr>
        <p:txBody>
          <a:bodyPr>
            <a:normAutofit fontScale="92500" lnSpcReduction="10000"/>
          </a:bodyPr>
          <a:lstStyle/>
          <a:p>
            <a:pPr lvl="1" eaLnBrk="0"/>
            <a:r>
              <a:rPr lang="fr-FR" dirty="0"/>
              <a:t>Pourquoi le choix fait par les esprits purs, et le choix que nous faisons à notre mort, est-il définitif ?</a:t>
            </a:r>
          </a:p>
          <a:p>
            <a:pPr lvl="1" eaLnBrk="0"/>
            <a:endParaRPr lang="fr-FR" sz="1100" dirty="0"/>
          </a:p>
          <a:p>
            <a:pPr lvl="2" eaLnBrk="0"/>
            <a:endParaRPr lang="fr-FR" sz="300" dirty="0"/>
          </a:p>
          <a:p>
            <a:pPr lvl="2" eaLnBrk="0"/>
            <a:r>
              <a:rPr lang="fr-FR" dirty="0"/>
              <a:t>le choix que fait un esprit pur est définitif du fait de la nature de l’intelligence des esprits purs</a:t>
            </a:r>
          </a:p>
          <a:p>
            <a:pPr lvl="2" eaLnBrk="0"/>
            <a:endParaRPr lang="fr-FR" sz="1100" dirty="0"/>
          </a:p>
          <a:p>
            <a:pPr lvl="2" eaLnBrk="0"/>
            <a:r>
              <a:rPr lang="fr-FR" dirty="0"/>
              <a:t>de même pour chaque être humain au moment de la mort, du fait du mode de fonctionnement de notre intelligence quand notre âme se sépare du corps</a:t>
            </a:r>
          </a:p>
          <a:p>
            <a:pPr lvl="2" eaLnBrk="0"/>
            <a:endParaRPr lang="fr-FR" sz="1700" dirty="0"/>
          </a:p>
          <a:p>
            <a:pPr lvl="2" eaLnBrk="0"/>
            <a:r>
              <a:rPr lang="fr-FR" dirty="0"/>
              <a:t>pour des précisions sur "pourquoi ce choix est définitif" </a:t>
            </a:r>
          </a:p>
          <a:p>
            <a:pPr lvl="3" eaLnBrk="0"/>
            <a:r>
              <a:rPr lang="fr-FR" dirty="0"/>
              <a:t>voir plus bas dans ce document, dans sa partie "Compléments", les vues concernant "L’intelligence humaine et l’intelligence des esprits purs", en particulier les vues qui concernent "l’intelligence humaine"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Le ciel, le purgatoire, et l’enfer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165086912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05319"/>
            <a:ext cx="12192000" cy="5742693"/>
          </a:xfrm>
        </p:spPr>
        <p:txBody>
          <a:bodyPr>
            <a:normAutofit fontScale="70000" lnSpcReduction="20000"/>
          </a:bodyPr>
          <a:lstStyle/>
          <a:p>
            <a:pPr lvl="0" indent="0">
              <a:buNone/>
            </a:pPr>
            <a:r>
              <a:rPr lang="fr-FR" dirty="0"/>
              <a:t>1) Pourquoi s’intéresser à Dieu ?</a:t>
            </a:r>
          </a:p>
          <a:p>
            <a:pPr lvl="2"/>
            <a:r>
              <a:rPr lang="fr-FR" dirty="0"/>
              <a:t>Parce que Dieu seul est capable de donner le seul véritable bonheur, le bonheur plénier, la joie plénière.</a:t>
            </a:r>
          </a:p>
          <a:p>
            <a:pPr lvl="2"/>
            <a:r>
              <a:rPr lang="fr-FR" dirty="0"/>
              <a:t>L’existence de Dieu se démontre</a:t>
            </a:r>
          </a:p>
          <a:p>
            <a:pPr lvl="2"/>
            <a:endParaRPr lang="fr-FR" sz="1400" dirty="0"/>
          </a:p>
          <a:p>
            <a:pPr lvl="0" indent="0">
              <a:buNone/>
            </a:pPr>
            <a:r>
              <a:rPr lang="fr-FR" dirty="0"/>
              <a:t>2). Si Dieu était bon, le mal existerait-il ? Pourquoi le mal, la souffrance, la mort ?</a:t>
            </a:r>
          </a:p>
          <a:p>
            <a:pPr lvl="2"/>
            <a:r>
              <a:rPr lang="fr-FR" dirty="0"/>
              <a:t>LE MAL EST UN SCANDALE !</a:t>
            </a:r>
          </a:p>
          <a:p>
            <a:pPr lvl="3"/>
            <a:r>
              <a:rPr lang="fr-FR" dirty="0"/>
              <a:t>C’est le Diable qui est l’auteur du mal, pas Dieu. </a:t>
            </a:r>
          </a:p>
          <a:p>
            <a:pPr lvl="3"/>
            <a:r>
              <a:rPr lang="fr-FR" dirty="0"/>
              <a:t>Et nos péchés contribuent au mal (alors que nos bonnes actions contribuent au bien).</a:t>
            </a:r>
          </a:p>
          <a:p>
            <a:pPr lvl="3"/>
            <a:r>
              <a:rPr lang="fr-FR" dirty="0"/>
              <a:t>Dieu est notre Créateur et notre Père. Il est le Tout-Puissant et il est l’Amour</a:t>
            </a:r>
          </a:p>
          <a:p>
            <a:pPr lvl="2"/>
            <a:r>
              <a:rPr lang="fr-FR" dirty="0"/>
              <a:t>Les épreuves/souffrances "limites" </a:t>
            </a:r>
          </a:p>
          <a:p>
            <a:pPr lvl="3"/>
            <a:r>
              <a:rPr lang="fr-FR" dirty="0"/>
              <a:t>Épreuves/Souffrances "humainement” insupportables ; presque “pas supportables”, même avec la grâce de Dieu</a:t>
            </a:r>
          </a:p>
          <a:p>
            <a:pPr lvl="4"/>
            <a:r>
              <a:rPr lang="fr-FR" dirty="0"/>
              <a:t>La foi nous apprend :</a:t>
            </a:r>
          </a:p>
          <a:p>
            <a:pPr lvl="5"/>
            <a:r>
              <a:rPr lang="fr-FR" dirty="0"/>
              <a:t>Que toute épreuve/souffrance —même “limite”— peut être, avec la grâce de Dieu, supportée, portée</a:t>
            </a:r>
          </a:p>
          <a:p>
            <a:pPr lvl="5"/>
            <a:r>
              <a:rPr lang="fr-FR" dirty="0"/>
              <a:t>Que Dieu nous accompagne dans chacune de nos épreuves/souffrances, et Jésus les a portées avant nous, pour nous, et continue à les porter plus que nous, avec nous</a:t>
            </a:r>
          </a:p>
          <a:p>
            <a:pPr lvl="5"/>
            <a:r>
              <a:rPr lang="fr-FR" dirty="0"/>
              <a:t>Les pas sur le sable (Ademar de Barros, poète brésilien) :</a:t>
            </a:r>
          </a:p>
          <a:p>
            <a:pPr lvl="6"/>
            <a:r>
              <a:rPr lang="fr-FR" dirty="0"/>
              <a:t>Je ne t'ai pas abandonné : les jours où tu n'as vu qu'une trace sur le sable sont les jours où je t'ai porté ! Amen. »</a:t>
            </a:r>
          </a:p>
          <a:p>
            <a:pPr lvl="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Rappel : Ce que nous avons vu à ce jour</a:t>
            </a:r>
            <a:endParaRPr lang="fr-FR" sz="3200" dirty="0"/>
          </a:p>
        </p:txBody>
      </p:sp>
    </p:spTree>
    <p:extLst>
      <p:ext uri="{BB962C8B-B14F-4D97-AF65-F5344CB8AC3E}">
        <p14:creationId xmlns:p14="http://schemas.microsoft.com/office/powerpoint/2010/main" val="1163949796"/>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27349"/>
            <a:ext cx="12192000" cy="4391130"/>
          </a:xfrm>
        </p:spPr>
        <p:txBody>
          <a:bodyPr>
            <a:normAutofit fontScale="85000" lnSpcReduction="10000"/>
          </a:bodyPr>
          <a:lstStyle/>
          <a:p>
            <a:pPr indent="0" eaLnBrk="0">
              <a:buNone/>
            </a:pPr>
            <a:r>
              <a:rPr lang="fr-FR" sz="2600" dirty="0"/>
              <a:t>3). Pourquoi parle-t-on de salut ?</a:t>
            </a:r>
          </a:p>
          <a:p>
            <a:pPr lvl="2"/>
            <a:r>
              <a:rPr lang="fr-FR" sz="2600" dirty="0"/>
              <a:t>Chaque être humain a besoin d’être sauvé</a:t>
            </a:r>
          </a:p>
          <a:p>
            <a:pPr lvl="4"/>
            <a:r>
              <a:rPr lang="fr-FR" sz="2600" dirty="0"/>
              <a:t>Seul Jésus peut le sauver, et il le sera s’il accepte d’être sauvé par Jésus</a:t>
            </a:r>
          </a:p>
          <a:p>
            <a:pPr lvl="4"/>
            <a:endParaRPr lang="fr-FR" sz="1200" dirty="0"/>
          </a:p>
          <a:p>
            <a:pPr lvl="0" indent="0">
              <a:buNone/>
            </a:pPr>
            <a:r>
              <a:rPr lang="fr-FR" sz="2600" dirty="0"/>
              <a:t>4). Il y a plusieurs autres religions, pourquoi s’intéresser à la Religion Catholique plutôt qu’à une autre ?</a:t>
            </a:r>
          </a:p>
          <a:p>
            <a:pPr lvl="2"/>
            <a:r>
              <a:rPr lang="fr-FR" sz="2600" dirty="0"/>
              <a:t>Parce que la religion catholique est la seule religion authentique, plénière</a:t>
            </a:r>
          </a:p>
          <a:p>
            <a:pPr lvl="2"/>
            <a:endParaRPr lang="fr-FR" sz="1200" dirty="0"/>
          </a:p>
          <a:p>
            <a:pPr lvl="0" indent="0">
              <a:buNone/>
            </a:pPr>
            <a:r>
              <a:rPr lang="fr-FR" sz="2600" dirty="0"/>
              <a:t>5). Pourquoi l’Église ?</a:t>
            </a:r>
          </a:p>
          <a:p>
            <a:pPr lvl="2"/>
            <a:r>
              <a:rPr lang="fr-FR" sz="2600" dirty="0"/>
              <a:t>C’est Jésus qui l’a voulue et fondée</a:t>
            </a:r>
          </a:p>
          <a:p>
            <a:pPr lvl="2"/>
            <a:endParaRPr lang="fr-FR" sz="1200" dirty="0"/>
          </a:p>
          <a:p>
            <a:pPr lvl="0" indent="0">
              <a:buNone/>
            </a:pPr>
            <a:r>
              <a:rPr lang="fr-FR" sz="2600" dirty="0"/>
              <a:t>6). Pourquoi en tant que catholique doit-on écouter le Pape et lui obéir ?</a:t>
            </a:r>
          </a:p>
          <a:p>
            <a:pPr lvl="2"/>
            <a:r>
              <a:rPr lang="fr-FR" sz="2600" dirty="0"/>
              <a:t>C’est Jésus qui l’a voulu ainsi</a:t>
            </a:r>
          </a:p>
          <a:p>
            <a:pPr lvl="2"/>
            <a:endParaRPr lang="fr-FR" sz="1200" dirty="0"/>
          </a:p>
          <a:p>
            <a:pPr lvl="0" indent="0">
              <a:buNone/>
            </a:pPr>
            <a:r>
              <a:rPr lang="fr-FR" sz="2600" dirty="0"/>
              <a:t>7). Pourquoi prier ? </a:t>
            </a:r>
          </a:p>
          <a:p>
            <a:pPr lvl="2"/>
            <a:r>
              <a:rPr lang="fr-FR" sz="2600" dirty="0"/>
              <a:t>Sans prière nous sommes détachés de Dieu</a:t>
            </a:r>
          </a:p>
          <a:p>
            <a:pPr lvl="4"/>
            <a:r>
              <a:rPr lang="fr-FR" sz="2600" dirty="0"/>
              <a:t>Les différentes formes de prières</a:t>
            </a:r>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Rappel : Ce que nous avons vu à ce jour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48581866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2060731"/>
            <a:ext cx="12192000" cy="3667649"/>
          </a:xfrm>
        </p:spPr>
        <p:txBody>
          <a:bodyPr>
            <a:normAutofit fontScale="70000" lnSpcReduction="20000"/>
          </a:bodyPr>
          <a:lstStyle/>
          <a:p>
            <a:pPr lvl="0" indent="0">
              <a:buNone/>
            </a:pPr>
            <a:r>
              <a:rPr lang="fr-FR" dirty="0"/>
              <a:t>8). Pourquoi les sacrements ?</a:t>
            </a:r>
          </a:p>
          <a:p>
            <a:pPr lvl="2"/>
            <a:r>
              <a:rPr lang="fr-FR" dirty="0"/>
              <a:t>Parce que c’est vital pour nous</a:t>
            </a:r>
          </a:p>
          <a:p>
            <a:pPr lvl="4"/>
            <a:r>
              <a:rPr lang="fr-FR" dirty="0"/>
              <a:t>Parmi ces sacrements :</a:t>
            </a:r>
          </a:p>
          <a:p>
            <a:pPr lvl="5"/>
            <a:r>
              <a:rPr lang="fr-FR" dirty="0"/>
              <a:t>Baptême</a:t>
            </a:r>
          </a:p>
          <a:p>
            <a:pPr lvl="6"/>
            <a:r>
              <a:rPr lang="fr-FR" dirty="0"/>
              <a:t>Le péché originel</a:t>
            </a:r>
          </a:p>
          <a:p>
            <a:pPr lvl="6"/>
            <a:r>
              <a:rPr lang="fr-FR" dirty="0"/>
              <a:t>Enfant de Dieu</a:t>
            </a:r>
          </a:p>
          <a:p>
            <a:pPr lvl="5"/>
            <a:r>
              <a:rPr lang="fr-FR" dirty="0"/>
              <a:t>Confession</a:t>
            </a:r>
          </a:p>
          <a:p>
            <a:pPr lvl="5"/>
            <a:r>
              <a:rPr lang="fr-FR" dirty="0"/>
              <a:t>Eucharistie</a:t>
            </a:r>
          </a:p>
          <a:p>
            <a:pPr lvl="5"/>
            <a:r>
              <a:rPr lang="fr-FR" dirty="0"/>
              <a:t>Confirmation</a:t>
            </a:r>
          </a:p>
          <a:p>
            <a:pPr lvl="5"/>
            <a:r>
              <a:rPr lang="fr-FR" dirty="0"/>
              <a:t>Mariage</a:t>
            </a:r>
          </a:p>
          <a:p>
            <a:pPr lvl="5"/>
            <a:r>
              <a:rPr lang="fr-FR" dirty="0"/>
              <a:t>Onction des malades</a:t>
            </a:r>
          </a:p>
          <a:p>
            <a:pPr lvl="6"/>
            <a:endParaRPr lang="fr-FR" sz="1400" dirty="0"/>
          </a:p>
          <a:p>
            <a:pPr indent="0">
              <a:buNone/>
            </a:pPr>
            <a:r>
              <a:rPr lang="fr-FR" dirty="0"/>
              <a:t>9). Le ciel, le purgatoire, l’enfer — ("Les fins dernières")</a:t>
            </a:r>
          </a:p>
          <a:p>
            <a:pPr lvl="5"/>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4825"/>
          </a:xfrm>
        </p:spPr>
        <p:txBody>
          <a:bodyPr>
            <a:normAutofit/>
          </a:bodyPr>
          <a:lstStyle/>
          <a:p>
            <a:r>
              <a:rPr lang="fr-FR" dirty="0"/>
              <a:t>Rappel : Ce que nous avons vu à ce jour</a:t>
            </a:r>
            <a:r>
              <a:rPr lang="fr-FR" sz="3200" dirty="0"/>
              <a:t> 		</a:t>
            </a:r>
            <a:r>
              <a:rPr lang="fr-FR" sz="3200" dirty="0">
                <a:solidFill>
                  <a:schemeClr val="tx1"/>
                </a:solidFill>
              </a:rPr>
              <a:t> Suite</a:t>
            </a:r>
            <a:endParaRPr lang="fr-FR" sz="3200" dirty="0"/>
          </a:p>
        </p:txBody>
      </p:sp>
    </p:spTree>
    <p:extLst>
      <p:ext uri="{BB962C8B-B14F-4D97-AF65-F5344CB8AC3E}">
        <p14:creationId xmlns:p14="http://schemas.microsoft.com/office/powerpoint/2010/main" val="297541729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65367"/>
            <a:ext cx="12192000" cy="5200082"/>
          </a:xfrm>
        </p:spPr>
        <p:txBody>
          <a:bodyPr>
            <a:normAutofit/>
          </a:bodyPr>
          <a:lstStyle/>
          <a:p>
            <a:pPr lvl="0"/>
            <a:r>
              <a:rPr lang="fr-FR" dirty="0"/>
              <a:t>Parce que c’est Jésus qui le veut </a:t>
            </a:r>
          </a:p>
          <a:p>
            <a:pPr lvl="2"/>
            <a:r>
              <a:rPr lang="fr-FR" dirty="0"/>
              <a:t>Il a voulu passer par elle et il nous l’a donnée comme mère</a:t>
            </a:r>
          </a:p>
          <a:p>
            <a:pPr lvl="2"/>
            <a:endParaRPr lang="fr-FR" sz="1000" dirty="0"/>
          </a:p>
          <a:p>
            <a:pPr lvl="0"/>
            <a:r>
              <a:rPr lang="fr-FR" dirty="0"/>
              <a:t>Une image souvent utilisée : </a:t>
            </a:r>
          </a:p>
          <a:p>
            <a:pPr lvl="2"/>
            <a:r>
              <a:rPr lang="fr-FR" dirty="0"/>
              <a:t>Dans le “corps mystique” qu’est l’Église catholique, et duquel chaque baptisé fait partie, Jésus est </a:t>
            </a:r>
            <a:r>
              <a:rPr lang="fr-FR" dirty="0">
                <a:solidFill>
                  <a:srgbClr val="FFFFFF"/>
                </a:solidFill>
                <a:highlight>
                  <a:srgbClr val="30BE30"/>
                </a:highlight>
              </a:rPr>
              <a:t>la tête</a:t>
            </a:r>
            <a:r>
              <a:rPr lang="fr-FR" dirty="0"/>
              <a:t> et la Sainte Vierge Marie est </a:t>
            </a:r>
            <a:r>
              <a:rPr lang="fr-FR" dirty="0">
                <a:solidFill>
                  <a:srgbClr val="FFFFFF"/>
                </a:solidFill>
                <a:highlight>
                  <a:srgbClr val="30BE30"/>
                </a:highlight>
              </a:rPr>
              <a:t>le cou</a:t>
            </a:r>
            <a:r>
              <a:rPr lang="fr-FR" dirty="0"/>
              <a:t> </a:t>
            </a:r>
          </a:p>
          <a:p>
            <a:pPr lvl="4"/>
            <a:r>
              <a:rPr lang="fr-FR" dirty="0"/>
              <a:t>La Sainte Vierge Marie est </a:t>
            </a:r>
            <a:r>
              <a:rPr lang="fr-FR" dirty="0">
                <a:solidFill>
                  <a:srgbClr val="FFFFFF"/>
                </a:solidFill>
                <a:highlight>
                  <a:srgbClr val="D140FE"/>
                </a:highlight>
              </a:rPr>
              <a:t>la médiatrice de toutes grâces</a:t>
            </a:r>
            <a:r>
              <a:rPr lang="fr-FR" dirty="0"/>
              <a:t> </a:t>
            </a:r>
          </a:p>
          <a:p>
            <a:pPr lvl="5"/>
            <a:r>
              <a:rPr lang="fr-FR" dirty="0"/>
              <a:t>Mais toutes les grâces proviennent de Jésus et de Jésus seul, y compris et en premier lieu pour la Sainte Vierge Marie elle-même</a:t>
            </a:r>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1029599"/>
          </a:xfrm>
        </p:spPr>
        <p:txBody>
          <a:bodyPr>
            <a:normAutofit/>
          </a:bodyPr>
          <a:lstStyle/>
          <a:p>
            <a:r>
              <a:rPr lang="fr-FR" sz="3600" dirty="0"/>
              <a:t>Pourquoi s’intéresse-t-on autant à la Vierge Marie ?	</a:t>
            </a:r>
          </a:p>
        </p:txBody>
      </p:sp>
    </p:spTree>
    <p:extLst>
      <p:ext uri="{BB962C8B-B14F-4D97-AF65-F5344CB8AC3E}">
        <p14:creationId xmlns:p14="http://schemas.microsoft.com/office/powerpoint/2010/main" val="242197568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50706"/>
            <a:ext cx="12192000" cy="5697306"/>
          </a:xfrm>
        </p:spPr>
        <p:txBody>
          <a:bodyPr>
            <a:normAutofit fontScale="92500"/>
          </a:bodyPr>
          <a:lstStyle/>
          <a:p>
            <a:pPr eaLnBrk="0"/>
            <a:r>
              <a:rPr lang="fr-FR" dirty="0"/>
              <a:t>La Sainte Vierge Marie n’est pas Dieu </a:t>
            </a:r>
          </a:p>
          <a:p>
            <a:pPr lvl="2" eaLnBrk="0"/>
            <a:r>
              <a:rPr lang="fr-FR" dirty="0"/>
              <a:t>Elle est une créature humaine comme nous</a:t>
            </a:r>
          </a:p>
          <a:p>
            <a:pPr lvl="4" eaLnBrk="0"/>
            <a:r>
              <a:rPr lang="fr-FR" dirty="0"/>
              <a:t>Mais contrairement à nous elle a été préservée du péché originel, en vue d’être la mère de Jésus (si elle acceptait de l’être) </a:t>
            </a:r>
          </a:p>
          <a:p>
            <a:pPr lvl="5" eaLnBrk="0"/>
            <a:r>
              <a:rPr lang="fr-FR" dirty="0"/>
              <a:t>Cette grande grâce d’être préservée du péché originel a été obtenue par les mérites de Jésus, par sa vie, sa passion et sa mort</a:t>
            </a:r>
          </a:p>
          <a:p>
            <a:pPr lvl="6" eaLnBrk="0"/>
            <a:r>
              <a:rPr lang="fr-FR" dirty="0"/>
              <a:t>La Sainte Vierge Marie a accepté, par amour pour Dieu et par amour pour nous, d’être la mère de Jésus, et pour cela et par toute l’éminente sainteté de sa vie, elle a mérité d’être mise au-dessus de toutes les créatures, et donc non seulement au-dessus des hommes mais aussi au-dessus des anges</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259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F2386A15-C802-4D76-B196-54D3362E9185}"/>
              </a:ext>
            </a:extLst>
          </p:cNvPr>
          <p:cNvSpPr>
            <a:spLocks noGrp="1"/>
          </p:cNvSpPr>
          <p:nvPr>
            <p:ph type="title"/>
          </p:nvPr>
        </p:nvSpPr>
        <p:spPr>
          <a:xfrm>
            <a:off x="119742" y="49189"/>
            <a:ext cx="11952515" cy="865212"/>
          </a:xfrm>
        </p:spPr>
        <p:txBody>
          <a:bodyPr>
            <a:normAutofit/>
          </a:bodyPr>
          <a:lstStyle/>
          <a:p>
            <a:r>
              <a:rPr lang="fr-FR" sz="3600" dirty="0"/>
              <a:t>Pourquoi s’intéresse-t-on autant à la Vierge Marie ?</a:t>
            </a:r>
            <a:r>
              <a:rPr lang="fr-FR" sz="3200" dirty="0"/>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6053624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56189"/>
            <a:ext cx="12192000" cy="5491823"/>
          </a:xfrm>
        </p:spPr>
        <p:txBody>
          <a:bodyPr>
            <a:normAutofit lnSpcReduction="10000"/>
          </a:bodyPr>
          <a:lstStyle/>
          <a:p>
            <a:pPr eaLnBrk="0"/>
            <a:r>
              <a:rPr lang="fr-FR" dirty="0"/>
              <a:t>Personnellement j’aime beaucoup l’approche d’une des “familles religieuses” de l’Église catholique (les Marianistes)</a:t>
            </a:r>
          </a:p>
          <a:p>
            <a:pPr lvl="2" eaLnBrk="0"/>
            <a:r>
              <a:rPr lang="fr-FR" dirty="0"/>
              <a:t>Le fondateur n’avait pas de prédisposition pour s’intéresser à la Sainte Vierge Marie </a:t>
            </a:r>
          </a:p>
          <a:p>
            <a:pPr lvl="4" eaLnBrk="0"/>
            <a:r>
              <a:rPr lang="fr-FR" dirty="0"/>
              <a:t>Mais il a constaté, dans le Nouveau Testament, que Dieu veut que l’on passe par elle</a:t>
            </a:r>
          </a:p>
          <a:p>
            <a:pPr lvl="5" eaLnBrk="0"/>
            <a:r>
              <a:rPr lang="fr-FR" dirty="0"/>
              <a:t>Que toute grâce vient de Jésus, mais que Jésus veut que toute grâce passe par l’intermédiaire de Marie </a:t>
            </a:r>
          </a:p>
          <a:p>
            <a:pPr lvl="4" eaLnBrk="0"/>
            <a:r>
              <a:rPr lang="fr-FR" dirty="0"/>
              <a:t>Et c’est ainsi que ce fondateur est devenu très “marial”, et que la famille religieuse qu’il a fondée est très mariale</a:t>
            </a:r>
          </a:p>
          <a:p>
            <a:pPr lvl="5" eaLnBrk="0"/>
            <a:r>
              <a:rPr lang="fr-FR" dirty="0"/>
              <a:t>On est loin d’une approche de Marie qui serait “à l’eau de rose” </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4B87261-7C09-4357-834B-7F93B528BE75}"/>
              </a:ext>
            </a:extLst>
          </p:cNvPr>
          <p:cNvSpPr>
            <a:spLocks noGrp="1"/>
          </p:cNvSpPr>
          <p:nvPr>
            <p:ph type="title"/>
          </p:nvPr>
        </p:nvSpPr>
        <p:spPr>
          <a:xfrm>
            <a:off x="119742" y="49189"/>
            <a:ext cx="11952515" cy="865212"/>
          </a:xfrm>
        </p:spPr>
        <p:txBody>
          <a:bodyPr>
            <a:normAutofit/>
          </a:bodyPr>
          <a:lstStyle/>
          <a:p>
            <a:r>
              <a:rPr lang="fr-FR" sz="3600" dirty="0"/>
              <a:t>Pourquoi s’intéresse-t-on autant à la Vierge Marie ?</a:t>
            </a:r>
            <a:r>
              <a:rPr lang="fr-FR" sz="3200" dirty="0"/>
              <a:t>		</a:t>
            </a:r>
            <a:r>
              <a:rPr lang="fr-FR" sz="2800" dirty="0">
                <a:solidFill>
                  <a:schemeClr val="tx1"/>
                </a:solidFill>
              </a:rPr>
              <a:t>Suite</a:t>
            </a:r>
            <a:endParaRPr lang="fr-FR" sz="2800" dirty="0"/>
          </a:p>
        </p:txBody>
      </p:sp>
    </p:spTree>
    <p:extLst>
      <p:ext uri="{BB962C8B-B14F-4D97-AF65-F5344CB8AC3E}">
        <p14:creationId xmlns:p14="http://schemas.microsoft.com/office/powerpoint/2010/main" val="229471196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94787"/>
            <a:ext cx="12192000" cy="5853225"/>
          </a:xfrm>
        </p:spPr>
        <p:txBody>
          <a:bodyPr>
            <a:normAutofit fontScale="85000" lnSpcReduction="10000"/>
          </a:bodyPr>
          <a:lstStyle/>
          <a:p>
            <a:pPr lvl="1"/>
            <a:r>
              <a:rPr lang="fr-FR" dirty="0"/>
              <a:t>Pourquoi dit-on que Marie est la mère de Dieu ?</a:t>
            </a:r>
          </a:p>
          <a:p>
            <a:pPr lvl="3" eaLnBrk="0"/>
            <a:r>
              <a:rPr lang="fr-FR" dirty="0"/>
              <a:t>Marie a été enceinte (par l’action du Saint-Esprit) et a donné naissance à Jésus </a:t>
            </a:r>
          </a:p>
          <a:p>
            <a:pPr lvl="4" eaLnBrk="0"/>
            <a:r>
              <a:rPr lang="fr-FR" dirty="0"/>
              <a:t>or Jésus est Dieu </a:t>
            </a:r>
          </a:p>
          <a:p>
            <a:pPr lvl="5" eaLnBrk="0"/>
            <a:r>
              <a:rPr lang="fr-FR" dirty="0"/>
              <a:t>c’est pour cette raison que l’on dit que Marie est la mère de Dieu</a:t>
            </a:r>
          </a:p>
          <a:p>
            <a:pPr lvl="2"/>
            <a:r>
              <a:rPr lang="fr-FR" dirty="0"/>
              <a:t>Le Fils de Dieu, appelé aussi le “Verbe”, </a:t>
            </a:r>
            <a:r>
              <a:rPr lang="fr-FR" dirty="0">
                <a:highlight>
                  <a:srgbClr val="FFFF00"/>
                </a:highlight>
              </a:rPr>
              <a:t>Jésus</a:t>
            </a:r>
            <a:r>
              <a:rPr lang="fr-FR" dirty="0"/>
              <a:t>, </a:t>
            </a:r>
          </a:p>
          <a:p>
            <a:pPr lvl="4"/>
            <a:r>
              <a:rPr lang="fr-FR" dirty="0"/>
              <a:t>est </a:t>
            </a:r>
            <a:r>
              <a:rPr lang="fr-FR" dirty="0">
                <a:highlight>
                  <a:srgbClr val="FFFF00"/>
                </a:highlight>
              </a:rPr>
              <a:t>une</a:t>
            </a:r>
            <a:r>
              <a:rPr lang="fr-FR" dirty="0"/>
              <a:t> seule </a:t>
            </a:r>
            <a:r>
              <a:rPr lang="fr-FR" dirty="0">
                <a:highlight>
                  <a:srgbClr val="FFFF00"/>
                </a:highlight>
              </a:rPr>
              <a:t>personne</a:t>
            </a:r>
            <a:r>
              <a:rPr lang="fr-FR" dirty="0"/>
              <a:t> </a:t>
            </a:r>
          </a:p>
          <a:p>
            <a:pPr lvl="4"/>
            <a:r>
              <a:rPr lang="fr-FR" dirty="0">
                <a:highlight>
                  <a:srgbClr val="FFFF00"/>
                </a:highlight>
              </a:rPr>
              <a:t>mais</a:t>
            </a:r>
            <a:r>
              <a:rPr lang="fr-FR" dirty="0"/>
              <a:t> a </a:t>
            </a:r>
            <a:r>
              <a:rPr lang="fr-FR" dirty="0">
                <a:highlight>
                  <a:srgbClr val="FFFF00"/>
                </a:highlight>
              </a:rPr>
              <a:t>2 natures</a:t>
            </a:r>
          </a:p>
          <a:p>
            <a:pPr lvl="4"/>
            <a:r>
              <a:rPr lang="fr-FR" dirty="0"/>
              <a:t>ou dit autrement : </a:t>
            </a:r>
          </a:p>
          <a:p>
            <a:pPr lvl="5"/>
            <a:r>
              <a:rPr lang="fr-FR" dirty="0"/>
              <a:t>il y a 2 natures différentes en la personne de Jésus</a:t>
            </a:r>
          </a:p>
          <a:p>
            <a:pPr lvl="6"/>
            <a:r>
              <a:rPr lang="fr-FR" dirty="0"/>
              <a:t>la nature divine</a:t>
            </a:r>
          </a:p>
          <a:p>
            <a:pPr lvl="6"/>
            <a:r>
              <a:rPr lang="fr-FR" dirty="0"/>
              <a:t>et la nature humaine </a:t>
            </a:r>
          </a:p>
          <a:p>
            <a:pPr lvl="5"/>
            <a:r>
              <a:rPr lang="fr-FR" dirty="0"/>
              <a:t>c’est-à-dire que Jésus est à la fois, et en permanence, </a:t>
            </a:r>
          </a:p>
          <a:p>
            <a:pPr lvl="6"/>
            <a:r>
              <a:rPr lang="fr-FR" dirty="0"/>
              <a:t>totalement Dieu </a:t>
            </a:r>
          </a:p>
          <a:p>
            <a:pPr lvl="6"/>
            <a:r>
              <a:rPr lang="fr-FR" dirty="0"/>
              <a:t>et totalement homme</a:t>
            </a:r>
          </a:p>
          <a:p>
            <a:pPr lvl="2"/>
            <a:endParaRPr lang="fr-FR" dirty="0"/>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4B87261-7C09-4357-834B-7F93B528BE75}"/>
              </a:ext>
            </a:extLst>
          </p:cNvPr>
          <p:cNvSpPr>
            <a:spLocks noGrp="1"/>
          </p:cNvSpPr>
          <p:nvPr>
            <p:ph type="title"/>
          </p:nvPr>
        </p:nvSpPr>
        <p:spPr>
          <a:xfrm>
            <a:off x="119742" y="49189"/>
            <a:ext cx="11952515" cy="865212"/>
          </a:xfrm>
        </p:spPr>
        <p:txBody>
          <a:bodyPr>
            <a:normAutofit/>
          </a:bodyPr>
          <a:lstStyle/>
          <a:p>
            <a:r>
              <a:rPr lang="fr-FR" sz="3600" dirty="0"/>
              <a:t>Pourquoi s’intéresse-t-on autant à la Vierge Marie ?</a:t>
            </a:r>
            <a:r>
              <a:rPr lang="fr-FR" sz="3200" dirty="0"/>
              <a:t>		</a:t>
            </a:r>
            <a:r>
              <a:rPr lang="fr-FR" sz="2800" dirty="0">
                <a:solidFill>
                  <a:schemeClr val="tx1"/>
                </a:solidFill>
              </a:rPr>
              <a:t>Suite</a:t>
            </a:r>
            <a:endParaRPr lang="fr-FR" sz="2800" dirty="0"/>
          </a:p>
        </p:txBody>
      </p:sp>
    </p:spTree>
    <p:extLst>
      <p:ext uri="{BB962C8B-B14F-4D97-AF65-F5344CB8AC3E}">
        <p14:creationId xmlns:p14="http://schemas.microsoft.com/office/powerpoint/2010/main" val="182720486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36914"/>
            <a:ext cx="12192000" cy="5411098"/>
          </a:xfrm>
        </p:spPr>
        <p:txBody>
          <a:bodyPr>
            <a:normAutofit/>
          </a:bodyPr>
          <a:lstStyle/>
          <a:p>
            <a:pPr lvl="2"/>
            <a:r>
              <a:rPr lang="fr-FR" dirty="0"/>
              <a:t>Marie est la mère de la nature humaine de Jésus</a:t>
            </a:r>
          </a:p>
          <a:p>
            <a:pPr lvl="3"/>
            <a:r>
              <a:rPr lang="fr-FR" dirty="0"/>
              <a:t>et c’est parce qu’elle mère de la nature humaine de Jésus </a:t>
            </a:r>
          </a:p>
          <a:p>
            <a:pPr lvl="4"/>
            <a:r>
              <a:rPr lang="fr-FR" dirty="0"/>
              <a:t>et que Jésus est une seule personne </a:t>
            </a:r>
          </a:p>
          <a:p>
            <a:pPr lvl="5"/>
            <a:r>
              <a:rPr lang="fr-FR" dirty="0"/>
              <a:t>qu’elle est mère de Dieu, puisque Jésus, en sa personne a aussi la nature divine</a:t>
            </a:r>
          </a:p>
          <a:p>
            <a:pPr lvl="6"/>
            <a:r>
              <a:rPr lang="fr-FR" dirty="0"/>
              <a:t>il n’y a pas un Jésus divin et un Jésus humain, il n’y a qu’un seul Jésus</a:t>
            </a:r>
          </a:p>
          <a:p>
            <a:pPr lvl="2"/>
            <a:r>
              <a:rPr lang="fr-FR" dirty="0"/>
              <a:t>Cela reste un mystère </a:t>
            </a:r>
          </a:p>
          <a:p>
            <a:pPr lvl="4"/>
            <a:r>
              <a:rPr lang="fr-FR" dirty="0"/>
              <a:t>mais l’on peut quand même avancer dans la connaissance de ce mystère </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4B87261-7C09-4357-834B-7F93B528BE75}"/>
              </a:ext>
            </a:extLst>
          </p:cNvPr>
          <p:cNvSpPr>
            <a:spLocks noGrp="1"/>
          </p:cNvSpPr>
          <p:nvPr>
            <p:ph type="title"/>
          </p:nvPr>
        </p:nvSpPr>
        <p:spPr>
          <a:xfrm>
            <a:off x="119742" y="49189"/>
            <a:ext cx="11952515" cy="865212"/>
          </a:xfrm>
        </p:spPr>
        <p:txBody>
          <a:bodyPr>
            <a:normAutofit/>
          </a:bodyPr>
          <a:lstStyle/>
          <a:p>
            <a:r>
              <a:rPr lang="fr-FR" sz="3600" dirty="0"/>
              <a:t>Pourquoi s’intéresse-t-on autant à la Vierge Marie ?</a:t>
            </a:r>
            <a:r>
              <a:rPr lang="fr-FR" sz="3200" dirty="0"/>
              <a:t>		</a:t>
            </a:r>
            <a:r>
              <a:rPr lang="fr-FR" sz="2800" dirty="0">
                <a:solidFill>
                  <a:schemeClr val="tx1"/>
                </a:solidFill>
              </a:rPr>
              <a:t>Suite</a:t>
            </a:r>
            <a:endParaRPr lang="fr-FR" sz="2800" dirty="0"/>
          </a:p>
        </p:txBody>
      </p:sp>
    </p:spTree>
    <p:extLst>
      <p:ext uri="{BB962C8B-B14F-4D97-AF65-F5344CB8AC3E}">
        <p14:creationId xmlns:p14="http://schemas.microsoft.com/office/powerpoint/2010/main" val="36625747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76045"/>
            <a:ext cx="12192000" cy="5871968"/>
          </a:xfrm>
        </p:spPr>
        <p:txBody>
          <a:bodyPr>
            <a:normAutofit fontScale="77500" lnSpcReduction="20000"/>
          </a:bodyPr>
          <a:lstStyle/>
          <a:p>
            <a:pPr eaLnBrk="0"/>
            <a:r>
              <a:rPr lang="fr-FR" dirty="0"/>
              <a:t>Croire en l’existence des bons anges, et en l’existence des mauvais anges que sont les démons, c’est </a:t>
            </a:r>
            <a:r>
              <a:rPr lang="fr-FR" dirty="0">
                <a:highlight>
                  <a:srgbClr val="FFFF00"/>
                </a:highlight>
              </a:rPr>
              <a:t>de foi</a:t>
            </a:r>
          </a:p>
          <a:p>
            <a:pPr lvl="3" eaLnBrk="0"/>
            <a:r>
              <a:rPr lang="fr-FR" dirty="0"/>
              <a:t>(Le Diable c’est Lucifer, il est aussi appelé Satan, ou encore : le Démon, etc.)</a:t>
            </a:r>
          </a:p>
          <a:p>
            <a:pPr lvl="3" eaLnBrk="0"/>
            <a:r>
              <a:rPr lang="fr-FR" dirty="0"/>
              <a:t>Dieu donne à chacun de nous un “ange gardien”, qui est aussi notre “meilleur ami”</a:t>
            </a:r>
          </a:p>
          <a:p>
            <a:pPr lvl="3" eaLnBrk="0"/>
            <a:endParaRPr lang="fr-FR" sz="1300" dirty="0"/>
          </a:p>
          <a:p>
            <a:pPr lvl="1"/>
            <a:r>
              <a:rPr lang="fr-FR" dirty="0"/>
              <a:t>Que veut dire : “c’est de foi” ?</a:t>
            </a:r>
          </a:p>
          <a:p>
            <a:pPr lvl="2"/>
            <a:r>
              <a:rPr lang="fr-FR" dirty="0"/>
              <a:t>cela signifie que cela fait partie de la foi catholique. On parle aussi de “vérités de foi” / “vérités révélées”.</a:t>
            </a:r>
          </a:p>
          <a:p>
            <a:pPr lvl="3"/>
            <a:r>
              <a:rPr lang="fr-FR" dirty="0"/>
              <a:t>si l’on veut être honnête avec soi-même et avec les autres :</a:t>
            </a:r>
          </a:p>
          <a:p>
            <a:pPr lvl="4" eaLnBrk="0"/>
            <a:r>
              <a:rPr lang="fr-FR" dirty="0"/>
              <a:t>on n’a pas le droit de se dire catholique si l’on rejette quelque chose du contenu de la foi catholique. En revanche on peut se dire “chrétien protestant”, ou…, etc.</a:t>
            </a:r>
          </a:p>
          <a:p>
            <a:pPr lvl="4"/>
            <a:r>
              <a:rPr lang="fr-FR" dirty="0"/>
              <a:t>et on n’a pas le droit non plus de se dire catholique alors que, consciemment, on n’agit pas en catholique</a:t>
            </a:r>
          </a:p>
          <a:p>
            <a:pPr lvl="6"/>
            <a:r>
              <a:rPr lang="fr-FR" dirty="0"/>
              <a:t>par exemple, un certain nombre de politiciens qui déclarent être catholiques, et qui en même temps affirment des choses qui sont contraires —et votent des lois qui sont contraires— à l’enseignement du pape </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8"/>
            <a:ext cx="11952515" cy="783019"/>
          </a:xfrm>
        </p:spPr>
        <p:txBody>
          <a:bodyPr>
            <a:normAutofit/>
          </a:bodyPr>
          <a:lstStyle/>
          <a:p>
            <a:r>
              <a:rPr lang="fr-FR" sz="3600" dirty="0"/>
              <a:t>Parler des anges, des démons, n’est-ce pas dépassé ?</a:t>
            </a:r>
            <a:endParaRPr lang="fr-FR" sz="2800" dirty="0"/>
          </a:p>
        </p:txBody>
      </p:sp>
    </p:spTree>
    <p:extLst>
      <p:ext uri="{BB962C8B-B14F-4D97-AF65-F5344CB8AC3E}">
        <p14:creationId xmlns:p14="http://schemas.microsoft.com/office/powerpoint/2010/main" val="50510718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5511"/>
            <a:ext cx="12192000" cy="5702501"/>
          </a:xfrm>
        </p:spPr>
        <p:txBody>
          <a:bodyPr>
            <a:normAutofit fontScale="92500"/>
          </a:bodyPr>
          <a:lstStyle/>
          <a:p>
            <a:pPr lvl="2"/>
            <a:r>
              <a:rPr lang="fr-FR" dirty="0"/>
              <a:t>L’intelligence humaine ne peut démontrer </a:t>
            </a:r>
            <a:r>
              <a:rPr lang="fr-FR" dirty="0">
                <a:solidFill>
                  <a:srgbClr val="FFFFFF"/>
                </a:solidFill>
                <a:highlight>
                  <a:srgbClr val="30BE30"/>
                </a:highlight>
              </a:rPr>
              <a:t>ni</a:t>
            </a:r>
            <a:r>
              <a:rPr lang="fr-FR" dirty="0"/>
              <a:t> que les anges existent </a:t>
            </a:r>
            <a:r>
              <a:rPr lang="fr-FR" dirty="0">
                <a:solidFill>
                  <a:srgbClr val="FFFFFF"/>
                </a:solidFill>
                <a:highlight>
                  <a:srgbClr val="30BE30"/>
                </a:highlight>
              </a:rPr>
              <a:t>ni</a:t>
            </a:r>
            <a:r>
              <a:rPr lang="fr-FR" dirty="0"/>
              <a:t> qu’ils n’existent pas :</a:t>
            </a:r>
          </a:p>
          <a:p>
            <a:pPr lvl="2"/>
            <a:endParaRPr lang="fr-FR" sz="2200" dirty="0"/>
          </a:p>
          <a:p>
            <a:pPr lvl="3"/>
            <a:r>
              <a:rPr lang="fr-FR" dirty="0"/>
              <a:t>La “philosophie première” laissée à ses seules forces est capable d’atteindre l’existence d’un “Être premier” (Dieu), qui est un Esprit, mais elle n’est pas capable de montrer qu’il existe des “esprits purs” </a:t>
            </a:r>
          </a:p>
          <a:p>
            <a:pPr lvl="3"/>
            <a:endParaRPr lang="fr-FR" sz="1100" dirty="0"/>
          </a:p>
          <a:p>
            <a:pPr lvl="4"/>
            <a:r>
              <a:rPr lang="fr-FR" dirty="0"/>
              <a:t>Seule la foi nous apprend leur existence, mais il est à noter que cette existence n’a rien de contraire à notre intelligence humaine</a:t>
            </a:r>
          </a:p>
          <a:p>
            <a:pPr lvl="5"/>
            <a:r>
              <a:rPr lang="fr-FR" dirty="0"/>
              <a:t>Et </a:t>
            </a:r>
            <a:r>
              <a:rPr lang="fr-FR" dirty="0">
                <a:solidFill>
                  <a:srgbClr val="FFFFFF"/>
                </a:solidFill>
                <a:highlight>
                  <a:srgbClr val="BC8600"/>
                </a:highlight>
              </a:rPr>
              <a:t>si l’on croit</a:t>
            </a:r>
            <a:r>
              <a:rPr lang="fr-FR" dirty="0"/>
              <a:t> —par la foi— qu’ils existent </a:t>
            </a:r>
          </a:p>
          <a:p>
            <a:pPr lvl="6"/>
            <a:r>
              <a:rPr lang="fr-FR" dirty="0">
                <a:solidFill>
                  <a:srgbClr val="FFFFFF"/>
                </a:solidFill>
                <a:highlight>
                  <a:srgbClr val="808080"/>
                </a:highlight>
              </a:rPr>
              <a:t>alors</a:t>
            </a:r>
            <a:r>
              <a:rPr lang="fr-FR" dirty="0"/>
              <a:t> notre intelligence humaine peut dire des choses sur les anges, qu’en philosophie on appelle : les “esprits purs”</a:t>
            </a:r>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9AA5F2F5-A61C-4CC9-B3C6-DD519ACF6232}"/>
              </a:ext>
            </a:extLst>
          </p:cNvPr>
          <p:cNvSpPr>
            <a:spLocks noGrp="1"/>
          </p:cNvSpPr>
          <p:nvPr>
            <p:ph type="title"/>
          </p:nvPr>
        </p:nvSpPr>
        <p:spPr>
          <a:xfrm>
            <a:off x="119742" y="49189"/>
            <a:ext cx="11952515" cy="875260"/>
          </a:xfrm>
        </p:spPr>
        <p:txBody>
          <a:bodyPr>
            <a:normAutofit/>
          </a:bodyPr>
          <a:lstStyle/>
          <a:p>
            <a:r>
              <a:rPr lang="fr-FR" sz="3000" dirty="0"/>
              <a:t>Parler des anges, des démons, n’est-ce pas dépassé ? </a:t>
            </a:r>
            <a:r>
              <a:rPr lang="fr-FR" sz="3000" dirty="0">
                <a:solidFill>
                  <a:srgbClr val="FFFFFF"/>
                </a:solidFill>
                <a:highlight>
                  <a:srgbClr val="0000CC"/>
                </a:highlight>
              </a:rPr>
              <a:t>Les esprits purs</a:t>
            </a:r>
            <a:endParaRPr lang="fr-FR" sz="3000" dirty="0"/>
          </a:p>
        </p:txBody>
      </p:sp>
    </p:spTree>
    <p:extLst>
      <p:ext uri="{BB962C8B-B14F-4D97-AF65-F5344CB8AC3E}">
        <p14:creationId xmlns:p14="http://schemas.microsoft.com/office/powerpoint/2010/main" val="292118974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00200"/>
            <a:ext cx="12192000" cy="5247816"/>
          </a:xfrm>
        </p:spPr>
        <p:txBody>
          <a:bodyPr>
            <a:normAutofit/>
          </a:bodyPr>
          <a:lstStyle/>
          <a:p>
            <a:pPr eaLnBrk="0"/>
            <a:r>
              <a:rPr lang="fr-FR" dirty="0"/>
              <a:t>Les 3 vertus théologales</a:t>
            </a:r>
          </a:p>
          <a:p>
            <a:pPr eaLnBrk="0"/>
            <a:endParaRPr lang="fr-FR" sz="1600" dirty="0"/>
          </a:p>
          <a:p>
            <a:pPr lvl="4" eaLnBrk="0"/>
            <a:r>
              <a:rPr lang="fr-FR" dirty="0"/>
              <a:t>la foi, l’espérance, la charité</a:t>
            </a:r>
          </a:p>
          <a:p>
            <a:pPr lvl="4" eaLnBrk="0"/>
            <a:endParaRPr lang="fr-FR" sz="1600" dirty="0"/>
          </a:p>
          <a:p>
            <a:pPr lvl="2" eaLnBrk="0"/>
            <a:r>
              <a:rPr lang="fr-FR" dirty="0"/>
              <a:t>reçues au sacrement du baptême</a:t>
            </a:r>
          </a:p>
          <a:p>
            <a:pPr lvl="2" eaLnBrk="0"/>
            <a:endParaRPr lang="fr-FR" sz="1200" dirty="0"/>
          </a:p>
          <a:p>
            <a:pPr lvl="2" eaLnBrk="0"/>
            <a:r>
              <a:rPr lang="fr-FR" dirty="0"/>
              <a:t>et dans le reste de notre vie : à cultiver par nous (avec l’aide de la grâce de Dieu)</a:t>
            </a:r>
          </a:p>
          <a:p>
            <a:pPr lvl="2" eaLnBrk="0"/>
            <a:endParaRPr lang="fr-FR" sz="800" dirty="0"/>
          </a:p>
          <a:p>
            <a:pPr lvl="3" eaLnBrk="0"/>
            <a:r>
              <a:rPr lang="fr-FR" dirty="0"/>
              <a:t>(une plante non arrosée s’affaiblit, au point qu’elle peut mourir)</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8"/>
            <a:ext cx="11952515" cy="782085"/>
          </a:xfrm>
        </p:spPr>
        <p:txBody>
          <a:bodyPr>
            <a:normAutofit/>
          </a:bodyPr>
          <a:lstStyle/>
          <a:p>
            <a:r>
              <a:rPr lang="fr-FR" sz="3300" dirty="0"/>
              <a:t>Les vertus 3 théologales</a:t>
            </a:r>
            <a:endParaRPr lang="fr-FR" sz="3100" dirty="0"/>
          </a:p>
        </p:txBody>
      </p:sp>
    </p:spTree>
    <p:extLst>
      <p:ext uri="{BB962C8B-B14F-4D97-AF65-F5344CB8AC3E}">
        <p14:creationId xmlns:p14="http://schemas.microsoft.com/office/powerpoint/2010/main" val="317626682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5916"/>
            <a:ext cx="12192000" cy="5502100"/>
          </a:xfrm>
        </p:spPr>
        <p:txBody>
          <a:bodyPr>
            <a:normAutofit/>
          </a:bodyPr>
          <a:lstStyle/>
          <a:p>
            <a:pPr eaLnBrk="0"/>
            <a:r>
              <a:rPr lang="fr-FR" dirty="0"/>
              <a:t>La foi</a:t>
            </a:r>
          </a:p>
          <a:p>
            <a:pPr eaLnBrk="0"/>
            <a:endParaRPr lang="fr-FR" sz="1600" dirty="0"/>
          </a:p>
          <a:p>
            <a:pPr lvl="2"/>
            <a:r>
              <a:rPr lang="fr-FR" dirty="0"/>
              <a:t>la foi c’est de croire en ce que Dieu nous a révélé, parce qu’il ne peut ni se tromper ni nous tromper</a:t>
            </a:r>
          </a:p>
          <a:p>
            <a:pPr lvl="2"/>
            <a:endParaRPr lang="fr-FR" sz="1400" dirty="0"/>
          </a:p>
          <a:p>
            <a:pPr lvl="3"/>
            <a:r>
              <a:rPr lang="fr-FR" dirty="0"/>
              <a:t>c’est la Révélation, ce sont les “vérités révélées” (par Dieu), qui constituent le contenu de notre foi </a:t>
            </a:r>
          </a:p>
          <a:p>
            <a:pPr lvl="3"/>
            <a:endParaRPr lang="fr-FR" sz="1200" dirty="0"/>
          </a:p>
          <a:p>
            <a:pPr lvl="4"/>
            <a:r>
              <a:rPr lang="fr-FR" dirty="0"/>
              <a:t>il faut faire la différence entre </a:t>
            </a:r>
          </a:p>
          <a:p>
            <a:pPr lvl="4"/>
            <a:endParaRPr lang="fr-FR" sz="1000" dirty="0"/>
          </a:p>
          <a:p>
            <a:pPr lvl="5"/>
            <a:r>
              <a:rPr lang="fr-FR" dirty="0"/>
              <a:t>les “vérités démontrables” (par la philosophie)</a:t>
            </a:r>
          </a:p>
          <a:p>
            <a:pPr lvl="5"/>
            <a:endParaRPr lang="fr-FR" sz="800" dirty="0"/>
          </a:p>
          <a:p>
            <a:pPr lvl="5"/>
            <a:r>
              <a:rPr lang="fr-FR" dirty="0"/>
              <a:t>et les “vérités révélées” (par Dieu) </a:t>
            </a:r>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823648"/>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232828762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87135"/>
            <a:ext cx="12192000" cy="5860881"/>
          </a:xfrm>
        </p:spPr>
        <p:txBody>
          <a:bodyPr>
            <a:normAutofit fontScale="92500"/>
          </a:bodyPr>
          <a:lstStyle/>
          <a:p>
            <a:pPr lvl="2"/>
            <a:r>
              <a:rPr lang="fr-FR" dirty="0"/>
              <a:t>les “vérités démontrables” et les “vérités révélées” sont complémentaires : </a:t>
            </a:r>
          </a:p>
          <a:p>
            <a:pPr lvl="2"/>
            <a:endParaRPr lang="fr-FR" sz="800" dirty="0"/>
          </a:p>
          <a:p>
            <a:pPr lvl="4" eaLnBrk="0"/>
            <a:r>
              <a:rPr lang="fr-FR" dirty="0"/>
              <a:t>les vérités démontrables, il est bon d'en connaître la démonstration</a:t>
            </a:r>
          </a:p>
          <a:p>
            <a:pPr lvl="5" eaLnBrk="0"/>
            <a:endParaRPr lang="fr-FR" sz="500" dirty="0"/>
          </a:p>
          <a:p>
            <a:pPr lvl="5" eaLnBrk="0"/>
            <a:r>
              <a:rPr lang="fr-FR" dirty="0"/>
              <a:t>rappels : l’on est en particulier capables de démontrer </a:t>
            </a:r>
          </a:p>
          <a:p>
            <a:pPr lvl="6" eaLnBrk="0"/>
            <a:endParaRPr lang="fr-FR" sz="400" dirty="0"/>
          </a:p>
          <a:p>
            <a:pPr lvl="6" eaLnBrk="0"/>
            <a:r>
              <a:rPr lang="fr-FR" dirty="0"/>
              <a:t>qu’il existe un “Être premier”, que les religions appellent Dieu</a:t>
            </a:r>
          </a:p>
          <a:p>
            <a:pPr lvl="6" eaLnBrk="0"/>
            <a:r>
              <a:rPr lang="fr-FR" dirty="0"/>
              <a:t>et de démontrer aussi que l'âme humaine est immortelle</a:t>
            </a:r>
          </a:p>
          <a:p>
            <a:pPr lvl="5" eaLnBrk="0"/>
            <a:endParaRPr lang="fr-FR" sz="800" dirty="0"/>
          </a:p>
          <a:p>
            <a:pPr lvl="4" eaLnBrk="0"/>
            <a:r>
              <a:rPr lang="fr-FR" dirty="0"/>
              <a:t>Les vérités révélées constituent le contenu de notre Foi</a:t>
            </a:r>
          </a:p>
          <a:p>
            <a:pPr lvl="5" eaLnBrk="0"/>
            <a:endParaRPr lang="fr-FR" sz="500" dirty="0"/>
          </a:p>
          <a:p>
            <a:pPr lvl="5" eaLnBrk="0"/>
            <a:r>
              <a:rPr lang="fr-FR" dirty="0"/>
              <a:t>nous n'avons, par nous-mêmes, aucun moyen </a:t>
            </a:r>
          </a:p>
          <a:p>
            <a:pPr lvl="6" eaLnBrk="0"/>
            <a:r>
              <a:rPr lang="fr-FR" dirty="0"/>
              <a:t>de les découvrir, de les prouver, de les vérifier </a:t>
            </a:r>
          </a:p>
          <a:p>
            <a:pPr lvl="6" eaLnBrk="0"/>
            <a:endParaRPr lang="fr-FR" sz="500" dirty="0"/>
          </a:p>
          <a:p>
            <a:pPr lvl="5" eaLnBrk="0"/>
            <a:r>
              <a:rPr lang="fr-FR" dirty="0"/>
              <a:t>Nous les ignorerions totalement si Dieu ne nous avait pas parlé </a:t>
            </a:r>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8"/>
            <a:ext cx="11952515" cy="740521"/>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163521637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77654"/>
            <a:ext cx="12192000" cy="5570361"/>
          </a:xfrm>
        </p:spPr>
        <p:txBody>
          <a:bodyPr>
            <a:normAutofit/>
          </a:bodyPr>
          <a:lstStyle/>
          <a:p>
            <a:pPr lvl="2"/>
            <a:r>
              <a:rPr lang="fr-FR" dirty="0"/>
              <a:t>La foi est une </a:t>
            </a:r>
            <a:r>
              <a:rPr lang="fr-FR" u="sng" dirty="0"/>
              <a:t>lumière</a:t>
            </a:r>
            <a:r>
              <a:rPr lang="fr-FR" dirty="0"/>
              <a:t> donnée à </a:t>
            </a:r>
            <a:r>
              <a:rPr lang="fr-FR" u="sng" dirty="0"/>
              <a:t>l’intelligence</a:t>
            </a:r>
          </a:p>
          <a:p>
            <a:pPr lvl="2"/>
            <a:r>
              <a:rPr lang="fr-FR" dirty="0"/>
              <a:t>La foi n’est pas du domaine du sentiment</a:t>
            </a:r>
          </a:p>
          <a:p>
            <a:pPr lvl="3"/>
            <a:r>
              <a:rPr lang="fr-FR" dirty="0"/>
              <a:t>ne pas confondre la foi avec “le sentiment religieux”</a:t>
            </a:r>
          </a:p>
          <a:p>
            <a:pPr lvl="3"/>
            <a:endParaRPr lang="fr-FR" sz="1200" dirty="0"/>
          </a:p>
          <a:p>
            <a:pPr lvl="4"/>
            <a:r>
              <a:rPr lang="fr-FR" dirty="0"/>
              <a:t>souvent, c’est chez les "débutants" que Dieu permet “un sentiment religieux”, pour les aider</a:t>
            </a:r>
          </a:p>
          <a:p>
            <a:pPr lvl="4"/>
            <a:endParaRPr lang="fr-FR" sz="1000" dirty="0"/>
          </a:p>
          <a:p>
            <a:pPr lvl="5"/>
            <a:r>
              <a:rPr lang="fr-FR" dirty="0"/>
              <a:t>quitte à les en priver ensuite et à les laisser alors dans ce qu’on appelle "l’aridité" </a:t>
            </a:r>
          </a:p>
          <a:p>
            <a:pPr lvl="5"/>
            <a:endParaRPr lang="fr-FR" sz="800" dirty="0"/>
          </a:p>
          <a:p>
            <a:pPr lvl="6"/>
            <a:r>
              <a:rPr lang="fr-FR" dirty="0"/>
              <a:t>pour purifier et fortifier leur foi qui doit devenir indépendante des appuis sensibles qui l’ont aidée dans ses débuts</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36767511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84564"/>
            <a:ext cx="12192000" cy="5663452"/>
          </a:xfrm>
        </p:spPr>
        <p:txBody>
          <a:bodyPr>
            <a:normAutofit fontScale="92500" lnSpcReduction="10000"/>
          </a:bodyPr>
          <a:lstStyle/>
          <a:p>
            <a:pPr lvl="0"/>
            <a:r>
              <a:rPr lang="fr-FR" dirty="0"/>
              <a:t>L’espérance</a:t>
            </a:r>
          </a:p>
          <a:p>
            <a:pPr lvl="0"/>
            <a:endParaRPr lang="fr-FR" sz="800" dirty="0"/>
          </a:p>
          <a:p>
            <a:pPr lvl="2"/>
            <a:r>
              <a:rPr lang="fr-FR" dirty="0"/>
              <a:t>l’espérance c’est d’espérer de Dieu </a:t>
            </a:r>
          </a:p>
          <a:p>
            <a:pPr lvl="2"/>
            <a:endParaRPr lang="fr-FR" sz="400" dirty="0"/>
          </a:p>
          <a:p>
            <a:pPr lvl="4"/>
            <a:r>
              <a:rPr lang="fr-FR" dirty="0"/>
              <a:t>sa grâce en notre vie sur terre </a:t>
            </a:r>
          </a:p>
          <a:p>
            <a:pPr lvl="4"/>
            <a:r>
              <a:rPr lang="fr-FR" dirty="0"/>
              <a:t>et le bonheur éternel pour la vie après notre mort</a:t>
            </a:r>
          </a:p>
          <a:p>
            <a:pPr lvl="2"/>
            <a:endParaRPr lang="fr-FR" sz="900" dirty="0"/>
          </a:p>
          <a:p>
            <a:pPr lvl="2"/>
            <a:r>
              <a:rPr lang="fr-FR" dirty="0"/>
              <a:t>l’espérance c’est incomparablement plus que “l’espoir”</a:t>
            </a:r>
          </a:p>
          <a:p>
            <a:pPr lvl="4"/>
            <a:endParaRPr lang="fr-FR" sz="400" dirty="0"/>
          </a:p>
          <a:p>
            <a:pPr lvl="4"/>
            <a:r>
              <a:rPr lang="fr-FR" dirty="0"/>
              <a:t>l’espérance est une vertu théologale</a:t>
            </a:r>
          </a:p>
          <a:p>
            <a:pPr lvl="5"/>
            <a:r>
              <a:rPr lang="fr-FR" dirty="0"/>
              <a:t>elle est de dimension divine</a:t>
            </a:r>
          </a:p>
          <a:p>
            <a:pPr lvl="5"/>
            <a:endParaRPr lang="fr-FR" sz="400" dirty="0"/>
          </a:p>
          <a:p>
            <a:pPr lvl="4"/>
            <a:r>
              <a:rPr lang="fr-FR" dirty="0"/>
              <a:t>l’espoir, lui, n’est qu’au niveau psychologique, au niveau de notre psychologie </a:t>
            </a:r>
          </a:p>
          <a:p>
            <a:pPr lvl="6"/>
            <a:r>
              <a:rPr lang="fr-FR" dirty="0"/>
              <a:t>il n’est que de dimension humaine</a:t>
            </a:r>
          </a:p>
          <a:p>
            <a:pPr lvl="5"/>
            <a:r>
              <a:rPr lang="fr-FR" dirty="0"/>
              <a:t>et non au niveau de la vie en nous de la grâce divine</a:t>
            </a:r>
          </a:p>
          <a:p>
            <a:pPr lvl="6"/>
            <a:endParaRPr lang="fr-FR" sz="600" dirty="0"/>
          </a:p>
          <a:p>
            <a:pPr lvl="3" eaLnBrk="0"/>
            <a:r>
              <a:rPr lang="fr-FR" dirty="0"/>
              <a:t>l’espérance est capitale, et l’espoir est très important</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269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197836682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00461"/>
            <a:ext cx="12192000" cy="5847555"/>
          </a:xfrm>
        </p:spPr>
        <p:txBody>
          <a:bodyPr>
            <a:normAutofit lnSpcReduction="10000"/>
          </a:bodyPr>
          <a:lstStyle/>
          <a:p>
            <a:pPr lvl="2"/>
            <a:r>
              <a:rPr lang="fr-FR" dirty="0"/>
              <a:t>l’espérance c’est plus que la confiance </a:t>
            </a:r>
          </a:p>
          <a:p>
            <a:pPr lvl="3"/>
            <a:r>
              <a:rPr lang="fr-FR" dirty="0"/>
              <a:t>la confiance est, elle aussi, seulement au niveau de notre psychologie humaine</a:t>
            </a:r>
          </a:p>
          <a:p>
            <a:pPr lvl="4"/>
            <a:r>
              <a:rPr lang="fr-FR" dirty="0"/>
              <a:t>la confiance ne se situe pas au même niveau que l’espérance</a:t>
            </a:r>
          </a:p>
          <a:p>
            <a:pPr lvl="5"/>
            <a:r>
              <a:rPr lang="fr-FR" dirty="0"/>
              <a:t>l’espérance, elle, est divine</a:t>
            </a:r>
          </a:p>
          <a:p>
            <a:pPr lvl="3"/>
            <a:r>
              <a:rPr lang="fr-FR" dirty="0"/>
              <a:t>l’espérance est capitale, et est plus que la confiance, mais la confiance c’est très important </a:t>
            </a:r>
          </a:p>
          <a:p>
            <a:pPr lvl="4" eaLnBrk="0"/>
            <a:r>
              <a:rPr lang="fr-FR" dirty="0"/>
              <a:t>la confiance, c’est si important que Jésus a transmis à sainte Faustine la très simple mais si belle prière suivante (que nous pouvons réciter souvent au cours de nos journées, au cours de nos activités) : « Jésus, j’ai confiance en toi »</a:t>
            </a:r>
          </a:p>
          <a:p>
            <a:pPr lvl="6" eaLnBrk="0"/>
            <a:r>
              <a:rPr lang="fr-FR" dirty="0"/>
              <a:t>courte prière que nous pouvons réciter souvent au cours de nos journées, au cours de nos activités</a:t>
            </a:r>
          </a:p>
          <a:p>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202895660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14400"/>
            <a:ext cx="12192000" cy="5933616"/>
          </a:xfrm>
        </p:spPr>
        <p:txBody>
          <a:bodyPr>
            <a:normAutofit lnSpcReduction="10000"/>
          </a:bodyPr>
          <a:lstStyle/>
          <a:p>
            <a:pPr lvl="4" eaLnBrk="0"/>
            <a:r>
              <a:rPr lang="fr-FR" dirty="0"/>
              <a:t>et, même par nous-même, nous pouvons voir un peu à quel point nous pouvons faire confiance à Jésus. Quand on médite/contemple, toujours un peu mieux et un peu plus, la passion de Jésus, on peut saisir de mieux en mieux </a:t>
            </a:r>
          </a:p>
          <a:p>
            <a:pPr lvl="5" eaLnBrk="0"/>
            <a:r>
              <a:rPr lang="fr-FR" dirty="0"/>
              <a:t>non seulement combien il aime chacun de nous</a:t>
            </a:r>
          </a:p>
          <a:p>
            <a:pPr lvl="5" eaLnBrk="0"/>
            <a:r>
              <a:rPr lang="fr-FR" dirty="0"/>
              <a:t>mais aussi combien il est “légitime” et combien on peut lui faire confiance quand il nous dit </a:t>
            </a:r>
          </a:p>
          <a:p>
            <a:pPr lvl="6" eaLnBrk="0"/>
            <a:r>
              <a:rPr lang="fr-FR" dirty="0"/>
              <a:t>que le ciel “cela en vaut vraiment la peine”</a:t>
            </a:r>
          </a:p>
          <a:p>
            <a:pPr lvl="6" eaLnBrk="0"/>
            <a:r>
              <a:rPr lang="fr-FR" dirty="0"/>
              <a:t>que le Père est tellement Père, que l’Esprit Saint ..., etc., qu’il nous demande tel effort ou tel sacrifice, etc.</a:t>
            </a:r>
          </a:p>
          <a:p>
            <a:pPr lvl="4" eaLnBrk="0"/>
            <a:r>
              <a:rPr lang="fr-FR" dirty="0"/>
              <a:t>Jésus sait, lui, de qui et de quoi il parle, car</a:t>
            </a:r>
          </a:p>
          <a:p>
            <a:pPr lvl="5"/>
            <a:r>
              <a:rPr lang="fr-FR" dirty="0"/>
              <a:t>il est le seul homme qui connaisse le Ciel, le Père, etc. </a:t>
            </a:r>
          </a:p>
          <a:p>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231489862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2584"/>
            <a:ext cx="12192000" cy="5675432"/>
          </a:xfrm>
        </p:spPr>
        <p:txBody>
          <a:bodyPr>
            <a:normAutofit fontScale="92500" lnSpcReduction="20000"/>
          </a:bodyPr>
          <a:lstStyle/>
          <a:p>
            <a:pPr lvl="4" eaLnBrk="0"/>
            <a:r>
              <a:rPr lang="fr-FR" dirty="0"/>
              <a:t>Jésus sait, lui, de qui et de quoi il parle, car</a:t>
            </a:r>
          </a:p>
          <a:p>
            <a:pPr lvl="5"/>
            <a:r>
              <a:rPr lang="fr-FR" dirty="0"/>
              <a:t>il est le seul homme qui connaisse le Ciel, le Père, etc.</a:t>
            </a:r>
          </a:p>
          <a:p>
            <a:pPr lvl="5"/>
            <a:r>
              <a:rPr lang="fr-FR" dirty="0"/>
              <a:t>et c’est le seul homme qui ait porté, souffert et offert, durant sa vie sa passion et sa mort, mystérieusement, toutes les souffrances de tous les hommes de tous les temps ; et en plus tout se passe comme s’il souffrait sa passion, et sa mort sur la croix, jusqu’à la fin des temps : Comme l’enseigne le pape Benoît XVI dans une de ses catéchèses : </a:t>
            </a:r>
          </a:p>
          <a:p>
            <a:pPr lvl="6"/>
            <a:r>
              <a:rPr lang="fr-FR" dirty="0"/>
              <a:t>« Comme l'écrit à juste titre Blaise Pascal : “Jésus sera à l'agonie jusqu'à la fin du monde, il ne faut pas dormir pendant ce temps” (Pensées, 553) »</a:t>
            </a:r>
          </a:p>
          <a:p>
            <a:pPr lvl="5"/>
            <a:r>
              <a:rPr lang="fr-FR" dirty="0"/>
              <a:t>donc je peux dire à propos de Jésus :</a:t>
            </a:r>
          </a:p>
          <a:p>
            <a:pPr lvl="6"/>
            <a:r>
              <a:rPr lang="fr-FR" dirty="0"/>
              <a:t>“quelqu’un qui a fait tout ça pour moi, pour que je puisse être sauvé —si j’accepte de l’être—, je peux lui faire confiance ! je peux faire confiance à Jésus !” </a:t>
            </a:r>
          </a:p>
          <a:p>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12094809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14400"/>
            <a:ext cx="12192000" cy="5933616"/>
          </a:xfrm>
        </p:spPr>
        <p:txBody>
          <a:bodyPr>
            <a:normAutofit fontScale="77500" lnSpcReduction="20000"/>
          </a:bodyPr>
          <a:lstStyle/>
          <a:p>
            <a:pPr lvl="4" eaLnBrk="0"/>
            <a:r>
              <a:rPr lang="fr-FR" dirty="0"/>
              <a:t>et, même par nous-même, nous pouvons voir un peu à quel point nous pouvons faire confiance à Jésus. Quand on médite/contemple, toujours un peu mieux et un peu plus, la passion de Jésus, on peut saisir de mieux en mieux non seulement combien il aime chacun de nous, mais aussi combien il est “légitime” et combien on peut lui faire confiance quand il nous dit que le ciel “cela en vaut vraiment la peine”, que le Père est tellement Père, que l’Esprit Saint ..., etc., qu’il nous demande tel effort ou tel sacrifice, etc. Il sait, lui, de qui et de quoi il parle, car</a:t>
            </a:r>
          </a:p>
          <a:p>
            <a:pPr lvl="5"/>
            <a:r>
              <a:rPr lang="fr-FR" dirty="0"/>
              <a:t>il est le seul homme qui connaisse le Ciel, le Père, etc. </a:t>
            </a:r>
          </a:p>
          <a:p>
            <a:pPr lvl="5"/>
            <a:r>
              <a:rPr lang="fr-FR" dirty="0"/>
              <a:t>et c’est le seul homme qui ait porté, souffert et offert, durant sa vie sa passion et sa mort, mystérieusement, toutes les souffrances de tous les hommes de tous les temps ; et en plus tout se passe comme s’il souffrait sa passion, et sa mort sur la croix, jusqu’à la fin des temps : Comme l’enseigne le pape Benoît XVI dans une de ses catéchèses : « Comme l'écrit à juste titre Blaise Pascal : “Jésus sera à l'agonie jusqu'à la fin du monde, il ne faut pas dormir pendant ce temps” (Pensées, 553) ». Donc je peux dire à propos de Jésus : “quelqu’un qui a fait tout ça pour moi, pour que je puisse être sauvé —si j’accepte de l’être—, je peux lui faire confiance ! je peux faire confiance à Jésus !”</a:t>
            </a:r>
          </a:p>
          <a:p>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30130"/>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228659041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50818"/>
            <a:ext cx="12192000" cy="5497198"/>
          </a:xfrm>
        </p:spPr>
        <p:txBody>
          <a:bodyPr>
            <a:normAutofit/>
          </a:bodyPr>
          <a:lstStyle/>
          <a:p>
            <a:pPr eaLnBrk="0"/>
            <a:r>
              <a:rPr lang="fr-FR" dirty="0"/>
              <a:t>la charité</a:t>
            </a:r>
          </a:p>
          <a:p>
            <a:pPr eaLnBrk="0"/>
            <a:endParaRPr lang="fr-FR" sz="1600" dirty="0"/>
          </a:p>
          <a:p>
            <a:pPr lvl="2"/>
            <a:r>
              <a:rPr lang="fr-FR" dirty="0"/>
              <a:t>la charité c’est "aimer Dieu pour lui-même" </a:t>
            </a:r>
          </a:p>
          <a:p>
            <a:pPr lvl="2"/>
            <a:endParaRPr lang="fr-FR" sz="1400" dirty="0"/>
          </a:p>
          <a:p>
            <a:pPr lvl="4" eaLnBrk="0"/>
            <a:r>
              <a:rPr lang="fr-FR" dirty="0"/>
              <a:t>et cela doit avoir comme conséquence immédiate la charité pour le prochain </a:t>
            </a:r>
          </a:p>
          <a:p>
            <a:pPr lvl="4" eaLnBrk="0"/>
            <a:endParaRPr lang="fr-FR" sz="800" dirty="0"/>
          </a:p>
          <a:p>
            <a:pPr lvl="6" eaLnBrk="0"/>
            <a:r>
              <a:rPr lang="fr-FR" dirty="0"/>
              <a:t>(le prochain cela commence par : soi-même ; mais évidemment sans égoïsme, sans "nombrilisme", etc.)</a:t>
            </a:r>
          </a:p>
          <a:p>
            <a:pPr lvl="5" eaLnBrk="0"/>
            <a:endParaRPr lang="fr-FR" sz="1000" dirty="0"/>
          </a:p>
          <a:p>
            <a:pPr lvl="5" eaLnBrk="0"/>
            <a:r>
              <a:rPr lang="fr-FR" dirty="0"/>
              <a:t>d’aimer le prochain comme Dieu l’aime </a:t>
            </a:r>
          </a:p>
          <a:p>
            <a:pPr lvl="5" eaLnBrk="0"/>
            <a:endParaRPr lang="fr-FR" sz="800" dirty="0"/>
          </a:p>
          <a:p>
            <a:pPr lvl="6" eaLnBrk="0"/>
            <a:r>
              <a:rPr lang="fr-FR" dirty="0"/>
              <a:t>(ce qui est bien plus exigeant que de “seulement” “aimer le prochain comme on s’aime soi-même”)</a:t>
            </a:r>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823648"/>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4018734102"/>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50818"/>
            <a:ext cx="12192000" cy="5497198"/>
          </a:xfrm>
        </p:spPr>
        <p:txBody>
          <a:bodyPr>
            <a:normAutofit lnSpcReduction="10000"/>
          </a:bodyPr>
          <a:lstStyle/>
          <a:p>
            <a:pPr lvl="2"/>
            <a:r>
              <a:rPr lang="fr-FR" dirty="0"/>
              <a:t>le grand obstacle sur le chemin de notre sanctification, c’est la tiédeur</a:t>
            </a:r>
          </a:p>
          <a:p>
            <a:pPr lvl="2"/>
            <a:endParaRPr lang="fr-FR" sz="1400" dirty="0"/>
          </a:p>
          <a:p>
            <a:pPr lvl="4"/>
            <a:r>
              <a:rPr lang="fr-FR" dirty="0"/>
              <a:t> Jésus, qui lui nous aime infiniment, a Son Coeur terriblement blessé par un amour tiède de notre part : « </a:t>
            </a:r>
            <a:r>
              <a:rPr lang="fr-FR" baseline="30000" dirty="0"/>
              <a:t>Ap 3, 16</a:t>
            </a:r>
            <a:r>
              <a:rPr lang="fr-FR" dirty="0"/>
              <a:t> Ainsi, puisque tu es tiède, et ni chaud ni froid, je vais te vomir de ma bouche »</a:t>
            </a:r>
          </a:p>
          <a:p>
            <a:pPr lvl="5"/>
            <a:endParaRPr lang="fr-FR" sz="1000" dirty="0"/>
          </a:p>
          <a:p>
            <a:pPr lvl="5"/>
            <a:r>
              <a:rPr lang="fr-FR" dirty="0"/>
              <a:t>cette tiédeur c’est si nous restons arrêté avec une charité qui n’augmente plus </a:t>
            </a:r>
          </a:p>
          <a:p>
            <a:pPr lvl="6"/>
            <a:endParaRPr lang="fr-FR" sz="800" dirty="0"/>
          </a:p>
          <a:p>
            <a:pPr lvl="6"/>
            <a:r>
              <a:rPr lang="fr-FR" dirty="0"/>
              <a:t>l’amour ne peut pas s’arrêter à un certain niveau ; pour l’amour on ne peut pas dire : “j’aime assez”, car ceci serait contraire au véritable amour</a:t>
            </a:r>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4DB22E75-1B85-4B20-B457-ADD9A2B960BF}"/>
              </a:ext>
            </a:extLst>
          </p:cNvPr>
          <p:cNvSpPr>
            <a:spLocks noGrp="1"/>
          </p:cNvSpPr>
          <p:nvPr>
            <p:ph type="title"/>
          </p:nvPr>
        </p:nvSpPr>
        <p:spPr>
          <a:xfrm>
            <a:off x="119742" y="49189"/>
            <a:ext cx="11952515" cy="823648"/>
          </a:xfrm>
        </p:spPr>
        <p:txBody>
          <a:bodyPr>
            <a:normAutofit/>
          </a:bodyPr>
          <a:lstStyle/>
          <a:p>
            <a:r>
              <a:rPr lang="fr-FR" sz="3300" dirty="0"/>
              <a:t>Les vertus 3 théologales 			</a:t>
            </a:r>
            <a:r>
              <a:rPr lang="fr-FR" sz="3100" dirty="0">
                <a:solidFill>
                  <a:schemeClr val="tx1"/>
                </a:solidFill>
              </a:rPr>
              <a:t>Suite</a:t>
            </a:r>
            <a:endParaRPr lang="fr-FR" sz="3100" dirty="0"/>
          </a:p>
        </p:txBody>
      </p:sp>
    </p:spTree>
    <p:extLst>
      <p:ext uri="{BB962C8B-B14F-4D97-AF65-F5344CB8AC3E}">
        <p14:creationId xmlns:p14="http://schemas.microsoft.com/office/powerpoint/2010/main" val="306100539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84960"/>
            <a:ext cx="12192000" cy="5263057"/>
          </a:xfrm>
        </p:spPr>
        <p:txBody>
          <a:bodyPr>
            <a:normAutofit/>
          </a:bodyPr>
          <a:lstStyle/>
          <a:p>
            <a:pPr lvl="0"/>
            <a:r>
              <a:rPr lang="fr-FR" dirty="0"/>
              <a:t>Il y a 2 erreurs classiques, et d’ailleurs opposées, pour ce qui est d’aller au Ciel : </a:t>
            </a:r>
          </a:p>
          <a:p>
            <a:pPr lvl="4"/>
            <a:r>
              <a:rPr lang="fr-FR" dirty="0"/>
              <a:t>l’une consiste à penser que cela se fait à notre “force du poignet”</a:t>
            </a:r>
          </a:p>
          <a:p>
            <a:pPr lvl="4"/>
            <a:r>
              <a:rPr lang="fr-FR" dirty="0"/>
              <a:t>et l’autre que cela se fait sans que l’on n’ait rien à faire soi-même</a:t>
            </a:r>
          </a:p>
          <a:p>
            <a:pPr lvl="3"/>
            <a:r>
              <a:rPr lang="fr-FR" dirty="0"/>
              <a:t>En langage précis on parlera de </a:t>
            </a:r>
          </a:p>
          <a:p>
            <a:pPr lvl="5"/>
            <a:r>
              <a:rPr lang="fr-FR" dirty="0"/>
              <a:t>“pélagianisme” pour la 1</a:t>
            </a:r>
            <a:r>
              <a:rPr lang="fr-FR" baseline="30000" dirty="0"/>
              <a:t>ere</a:t>
            </a:r>
          </a:p>
          <a:p>
            <a:pPr lvl="5" eaLnBrk="0"/>
            <a:r>
              <a:rPr lang="fr-FR" dirty="0"/>
              <a:t>et de “quiétisme” pour la 2</a:t>
            </a:r>
            <a:r>
              <a:rPr lang="fr-FR" baseline="30000" dirty="0"/>
              <a:t>e</a:t>
            </a:r>
            <a:r>
              <a:rPr lang="fr-FR" dirty="0"/>
              <a:t> </a:t>
            </a:r>
            <a:endParaRPr lang="fr-FR" baseline="30000" dirty="0"/>
          </a:p>
          <a:p>
            <a:pPr lvl="5"/>
            <a:endParaRPr lang="fr-FR" sz="8000" baseline="3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vivre avec Dieu, cela ne se fait ni “à la force du poignet”, ni “sans rien faire soi-même”</a:t>
            </a:r>
            <a:endParaRPr lang="fr-FR" sz="2400" dirty="0">
              <a:solidFill>
                <a:schemeClr val="tx1"/>
              </a:solidFill>
            </a:endParaRPr>
          </a:p>
        </p:txBody>
      </p:sp>
    </p:spTree>
    <p:extLst>
      <p:ext uri="{BB962C8B-B14F-4D97-AF65-F5344CB8AC3E}">
        <p14:creationId xmlns:p14="http://schemas.microsoft.com/office/powerpoint/2010/main" val="164327964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84960"/>
            <a:ext cx="12192000" cy="5263057"/>
          </a:xfrm>
        </p:spPr>
        <p:txBody>
          <a:bodyPr>
            <a:normAutofit lnSpcReduction="10000"/>
          </a:bodyPr>
          <a:lstStyle/>
          <a:p>
            <a:pPr lvl="2" eaLnBrk="0"/>
            <a:r>
              <a:rPr lang="fr-FR" dirty="0"/>
              <a:t>Pélage enseignait que c’est par nos propres mérites que l’on va au Ciel</a:t>
            </a:r>
          </a:p>
          <a:p>
            <a:pPr lvl="4" eaLnBrk="0"/>
            <a:r>
              <a:rPr lang="fr-FR" dirty="0"/>
              <a:t>que "la grâce divine" </a:t>
            </a:r>
          </a:p>
          <a:p>
            <a:pPr lvl="5" eaLnBrk="0"/>
            <a:r>
              <a:rPr lang="fr-FR" dirty="0"/>
              <a:t>n’est que le couronnement de nos oeuvres</a:t>
            </a:r>
          </a:p>
          <a:p>
            <a:pPr lvl="5" eaLnBrk="0"/>
            <a:r>
              <a:rPr lang="fr-FR" dirty="0"/>
              <a:t>ou une aide supplémentaire que Dieu nous donne</a:t>
            </a:r>
          </a:p>
          <a:p>
            <a:pPr lvl="3"/>
            <a:r>
              <a:rPr lang="fr-FR" dirty="0"/>
              <a:t>or ceci est une erreur, car </a:t>
            </a:r>
          </a:p>
          <a:p>
            <a:pPr lvl="4"/>
            <a:r>
              <a:rPr lang="fr-FR" dirty="0"/>
              <a:t>ce ne sont pas "en premier lieu" nos efforts qui nous permettent d’aller au ciel </a:t>
            </a:r>
          </a:p>
          <a:p>
            <a:pPr lvl="5"/>
            <a:r>
              <a:rPr lang="fr-FR" dirty="0"/>
              <a:t>mais c’est "en premier lieu" la grâce divine qui nous est donnée par Dieu. Sans la grâce divine nous sommes incapables d’aller au ciel</a:t>
            </a:r>
            <a:endParaRPr lang="fr-FR" sz="8000" baseline="3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vivre avec Dieu, cela ne se fait ni “à la force du poignet”, ni “sans rien faire soi-même”</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91676990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38344"/>
            <a:ext cx="12192000" cy="5309673"/>
          </a:xfrm>
        </p:spPr>
        <p:txBody>
          <a:bodyPr>
            <a:normAutofit/>
          </a:bodyPr>
          <a:lstStyle/>
          <a:p>
            <a:pPr lvl="1"/>
            <a:r>
              <a:rPr lang="fr-FR" dirty="0"/>
              <a:t>Alors nous n’avons rien à faire, Dieu s’occupe de tout ?</a:t>
            </a:r>
          </a:p>
          <a:p>
            <a:pPr lvl="2" eaLnBrk="0"/>
            <a:r>
              <a:rPr lang="fr-FR" dirty="0"/>
              <a:t>Non</a:t>
            </a:r>
          </a:p>
          <a:p>
            <a:pPr lvl="2" eaLnBrk="0"/>
            <a:r>
              <a:rPr lang="fr-FR" dirty="0"/>
              <a:t>Ceci est l’hérésie du “quiétisme”, qui consiste à dire que</a:t>
            </a:r>
          </a:p>
          <a:p>
            <a:pPr lvl="4" eaLnBrk="0"/>
            <a:r>
              <a:rPr lang="fr-FR" dirty="0"/>
              <a:t>nous n’avons rien à faire pour “mériter” le ciel </a:t>
            </a:r>
          </a:p>
          <a:p>
            <a:pPr lvl="5" eaLnBrk="0"/>
            <a:r>
              <a:rPr lang="fr-FR" dirty="0"/>
              <a:t>Dieu s’occupe de tout, “on n’a qu’à se laisser vivre”</a:t>
            </a:r>
          </a:p>
          <a:p>
            <a:pPr lvl="3"/>
            <a:r>
              <a:rPr lang="fr-FR" dirty="0"/>
              <a:t>et ceci est une erreur aussi</a:t>
            </a:r>
          </a:p>
          <a:p>
            <a:pPr lvl="4"/>
            <a:r>
              <a:rPr lang="fr-FR" dirty="0"/>
              <a:t>car c’est la grâce de Dieu qui nous sauve </a:t>
            </a:r>
          </a:p>
          <a:p>
            <a:pPr lvl="5"/>
            <a:r>
              <a:rPr lang="fr-FR" dirty="0"/>
              <a:t>mais Dieu ne veut pas nous sauver “sans” notre bonne volonté, “sans” nos efforts, "sans" notre accord. Dieu ne veut pas nous sauver sans nous</a:t>
            </a:r>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vivre avec Dieu, cela ne se fait ni “à la force du poignet”, ni “sans rien faire soi-même”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96336185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9360"/>
            <a:ext cx="12192000" cy="5618656"/>
          </a:xfrm>
        </p:spPr>
        <p:txBody>
          <a:bodyPr>
            <a:normAutofit fontScale="85000" lnSpcReduction="10000"/>
          </a:bodyPr>
          <a:lstStyle/>
          <a:p>
            <a:pPr lvl="0"/>
            <a:r>
              <a:rPr lang="fr-FR" dirty="0"/>
              <a:t>On ne peut pas savoir par soi-même</a:t>
            </a:r>
          </a:p>
          <a:p>
            <a:pPr lvl="0"/>
            <a:endParaRPr lang="fr-FR" sz="900" dirty="0"/>
          </a:p>
          <a:p>
            <a:pPr lvl="2"/>
            <a:r>
              <a:rPr lang="fr-FR" dirty="0"/>
              <a:t>c’est notamment pour cela qu’il est si important d’avoir, autant que possible, un père ou une mère spirituel(le), ou, à défaut, un guide spirituel (homme ou femme) </a:t>
            </a:r>
          </a:p>
          <a:p>
            <a:pPr lvl="2"/>
            <a:endParaRPr lang="fr-FR" sz="600" dirty="0"/>
          </a:p>
          <a:p>
            <a:pPr lvl="3"/>
            <a:r>
              <a:rPr lang="fr-FR" dirty="0"/>
              <a:t>avoir un père/mère/guide spirituel, c’est notamment important pour sortir d’un des dilemmes insolubles par soi-même : </a:t>
            </a:r>
          </a:p>
          <a:p>
            <a:pPr lvl="3"/>
            <a:endParaRPr lang="fr-FR" sz="600" dirty="0"/>
          </a:p>
          <a:p>
            <a:pPr lvl="4"/>
            <a:r>
              <a:rPr lang="fr-FR" dirty="0"/>
              <a:t>quand on est “dans le dur”, quand dans sa vie “on traverse un désert” : </a:t>
            </a:r>
          </a:p>
          <a:p>
            <a:pPr lvl="5"/>
            <a:endParaRPr lang="fr-FR" sz="400" dirty="0"/>
          </a:p>
          <a:p>
            <a:pPr lvl="5"/>
            <a:r>
              <a:rPr lang="fr-FR" dirty="0"/>
              <a:t>« s’il n’y a pas de fruits pendant un temps certain</a:t>
            </a:r>
          </a:p>
          <a:p>
            <a:pPr lvl="6"/>
            <a:r>
              <a:rPr lang="fr-FR" dirty="0"/>
              <a:t>est-ce une purification venant de Dieu ?</a:t>
            </a:r>
          </a:p>
          <a:p>
            <a:pPr lvl="6"/>
            <a:r>
              <a:rPr lang="fr-FR" dirty="0"/>
              <a:t>ou bien est-ce une stérilité venant de soi ? </a:t>
            </a:r>
          </a:p>
          <a:p>
            <a:pPr lvl="6"/>
            <a:endParaRPr lang="fr-FR" sz="400" dirty="0"/>
          </a:p>
          <a:p>
            <a:pPr lvl="5"/>
            <a:r>
              <a:rPr lang="fr-FR" dirty="0"/>
              <a:t>si l’on est dans la sécheresse / l’aridité</a:t>
            </a:r>
          </a:p>
          <a:p>
            <a:pPr lvl="6"/>
            <a:r>
              <a:rPr lang="fr-FR" dirty="0"/>
              <a:t>est-ce une purification venant de Dieu  ?</a:t>
            </a:r>
          </a:p>
          <a:p>
            <a:pPr lvl="6"/>
            <a:r>
              <a:rPr lang="fr-FR" dirty="0"/>
              <a:t>ou bien y a-t-il quelque chose dans notre vie qui fasse obstacle à Jésus ? » </a:t>
            </a:r>
          </a:p>
          <a:p>
            <a:pPr lvl="1" eaLnBrk="0"/>
            <a:endParaRPr lang="fr-FR" dirty="0"/>
          </a:p>
          <a:p>
            <a:pPr lvl="1" eaLnBrk="0"/>
            <a:endParaRPr lang="fr-FR" dirty="0"/>
          </a:p>
          <a:p>
            <a:pPr lvl="0"/>
            <a:endParaRPr lang="fr-FR" dirty="0"/>
          </a:p>
          <a:p>
            <a:pPr lvl="4" eaLnBrk="0"/>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279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8"/>
            <a:ext cx="11952515" cy="1017787"/>
          </a:xfrm>
        </p:spPr>
        <p:txBody>
          <a:bodyPr>
            <a:normAutofit/>
          </a:bodyPr>
          <a:lstStyle/>
          <a:p>
            <a:r>
              <a:rPr lang="fr-FR" sz="3100" dirty="0"/>
              <a:t>Comment savoir où l’on en est dans sa vie avec Dieu, dans sa vie spirituelle ? 	</a:t>
            </a:r>
            <a:r>
              <a:rPr lang="fr-FR" sz="3300" dirty="0"/>
              <a:t>		</a:t>
            </a:r>
            <a:endParaRPr lang="fr-FR" sz="3100" dirty="0"/>
          </a:p>
        </p:txBody>
      </p:sp>
    </p:spTree>
    <p:extLst>
      <p:ext uri="{BB962C8B-B14F-4D97-AF65-F5344CB8AC3E}">
        <p14:creationId xmlns:p14="http://schemas.microsoft.com/office/powerpoint/2010/main" val="170852133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fontScale="77500" lnSpcReduction="20000"/>
          </a:bodyPr>
          <a:lstStyle/>
          <a:p>
            <a:pPr lvl="2" eaLnBrk="0"/>
            <a:r>
              <a:rPr lang="fr-FR" dirty="0"/>
              <a:t>Quand on est dans “l’aridité”, qu’on ne ressent rien, ou/et qu’il n’y a pas de fruits, ou/et que l’on a toujours/souvent une “tête d’enterrement”, etc.</a:t>
            </a:r>
          </a:p>
          <a:p>
            <a:pPr lvl="2" eaLnBrk="0"/>
            <a:endParaRPr lang="fr-FR" sz="1000" dirty="0"/>
          </a:p>
          <a:p>
            <a:pPr lvl="3" eaLnBrk="0"/>
            <a:r>
              <a:rPr lang="fr-FR" dirty="0"/>
              <a:t>on risque de penser systématiquement que c’est “normal” et s’en accommoder </a:t>
            </a:r>
          </a:p>
          <a:p>
            <a:pPr lvl="5" eaLnBrk="0"/>
            <a:endParaRPr lang="fr-FR" sz="600" dirty="0"/>
          </a:p>
          <a:p>
            <a:pPr lvl="5" eaLnBrk="0"/>
            <a:r>
              <a:rPr lang="fr-FR" dirty="0"/>
              <a:t>alors que dans notre cas, ou/et dans telle situation, ce n’est peut-être pas/plus normal </a:t>
            </a:r>
          </a:p>
          <a:p>
            <a:pPr lvl="5" eaLnBrk="0"/>
            <a:endParaRPr lang="fr-FR" sz="400" dirty="0"/>
          </a:p>
          <a:p>
            <a:pPr lvl="6" eaLnBrk="0"/>
            <a:r>
              <a:rPr lang="fr-FR" dirty="0"/>
              <a:t>il y a là un piège possible, et le risque serait alors que l’on s’arrête dans son cheminement vers Dieu ou/et que l’on en reste à une certaine tiédeur par rapport à la vocation unique que Jésus donne à chacun de nous</a:t>
            </a:r>
          </a:p>
          <a:p>
            <a:pPr lvl="4" eaLnBrk="0"/>
            <a:endParaRPr lang="fr-FR" sz="1000" dirty="0"/>
          </a:p>
          <a:p>
            <a:pPr lvl="4" eaLnBrk="0"/>
            <a:r>
              <a:rPr lang="fr-FR" dirty="0"/>
              <a:t>Le père/mère/guide spirituel n’aura généralement pas la réponse à notre question : « ce manque de fruits depuis un temps certain, est-ce une purification venant de Dieu ou est-ce une stérilité venant de moi ? » </a:t>
            </a:r>
          </a:p>
          <a:p>
            <a:pPr lvl="5" eaLnBrk="0"/>
            <a:endParaRPr lang="fr-FR" sz="400" dirty="0"/>
          </a:p>
          <a:p>
            <a:pPr lvl="5" eaLnBrk="0"/>
            <a:endParaRPr lang="fr-FR" sz="700" dirty="0"/>
          </a:p>
          <a:p>
            <a:pPr lvl="5" eaLnBrk="0"/>
            <a:r>
              <a:rPr lang="fr-FR" dirty="0"/>
              <a:t>En revanche si l’on est accueillant à la conduite du père/mère/guide spirituel, l’Église nous assure d’être sur le bon chemin </a:t>
            </a:r>
          </a:p>
          <a:p>
            <a:pPr lvl="5" eaLnBrk="0"/>
            <a:endParaRPr lang="fr-FR" sz="400" dirty="0"/>
          </a:p>
          <a:p>
            <a:pPr lvl="6" eaLnBrk="0"/>
            <a:r>
              <a:rPr lang="fr-FR" dirty="0"/>
              <a:t>car si nous sommes obéissants (sauf dans le cas où cela irait contre “notre conscience profonde”) à la conduite du père/mère/guide spirituel, même si le père/mère/guide spirituel se trompait (involontairement) Dieu ne nous en tiendrait pas rigueur et serait heureux de notre obéissance </a:t>
            </a:r>
          </a:p>
          <a:p>
            <a:pPr lvl="4" eaLnBrk="0"/>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fontScale="90000"/>
          </a:bodyPr>
          <a:lstStyle/>
          <a:p>
            <a:r>
              <a:rPr lang="fr-FR" sz="3100" dirty="0"/>
              <a:t>Comment savoir où l’on en est dans sa vie avec Dieu, dans sa vie spirituelle ? 			</a:t>
            </a:r>
            <a:r>
              <a:rPr lang="fr-FR" sz="3100" dirty="0">
                <a:solidFill>
                  <a:schemeClr val="tx1"/>
                </a:solidFill>
              </a:rPr>
              <a:t>Suite</a:t>
            </a:r>
            <a:endParaRPr lang="fr-FR" sz="3100" dirty="0"/>
          </a:p>
        </p:txBody>
      </p:sp>
    </p:spTree>
    <p:extLst>
      <p:ext uri="{BB962C8B-B14F-4D97-AF65-F5344CB8AC3E}">
        <p14:creationId xmlns:p14="http://schemas.microsoft.com/office/powerpoint/2010/main" val="299876682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61440"/>
            <a:ext cx="12192000" cy="5486576"/>
          </a:xfrm>
        </p:spPr>
        <p:txBody>
          <a:bodyPr>
            <a:normAutofit fontScale="92500" lnSpcReduction="20000"/>
          </a:bodyPr>
          <a:lstStyle/>
          <a:p>
            <a:pPr lvl="3"/>
            <a:r>
              <a:rPr lang="fr-FR" dirty="0"/>
              <a:t>Remarque : la question “Comment savoir où l’on en est dans sa vie avec Dieu, dans sa vie spirituelle ?” se pose aussi quand “tout va bien”, car les pièges du Diable sont variés </a:t>
            </a:r>
          </a:p>
          <a:p>
            <a:pPr lvl="3"/>
            <a:endParaRPr lang="fr-FR" sz="1300" dirty="0"/>
          </a:p>
          <a:p>
            <a:pPr lvl="2"/>
            <a:r>
              <a:rPr lang="fr-FR" dirty="0"/>
              <a:t>Mais il n’est pas si facile que cela de pouvoir avoir un père / une mère / un guide spirituel(le)</a:t>
            </a:r>
          </a:p>
          <a:p>
            <a:pPr lvl="6"/>
            <a:r>
              <a:rPr lang="fr-FR" dirty="0"/>
              <a:t>d’autant que notre époque, étant en cela aussi en désobéissance vis-à-vis de l’Église, l’aspect père/mère/guide spirituel(le) est, sauf exception, peu répandu, à commencer par une formation et un discernement sur ces questions </a:t>
            </a:r>
          </a:p>
          <a:p>
            <a:pPr lvl="6"/>
            <a:endParaRPr lang="fr-FR" sz="1300" dirty="0"/>
          </a:p>
          <a:p>
            <a:r>
              <a:rPr lang="fr-FR" dirty="0"/>
              <a:t>Tout ceci est à considérer dans la quiétude de l’amour, dans la confiance en Dieu, et non dans l’angoisse ou les scrupules, et :</a:t>
            </a:r>
          </a:p>
          <a:p>
            <a:endParaRPr lang="fr-FR" sz="1300" dirty="0"/>
          </a:p>
          <a:p>
            <a:pPr lvl="2"/>
            <a:r>
              <a:rPr lang="fr-FR" dirty="0"/>
              <a:t>toujours persévérer dans la prière, et les sacrements (en particulier la messe/l’eucharistie, et le sacrement de réconciliation) </a:t>
            </a:r>
          </a:p>
          <a:p>
            <a:pPr lvl="4" eaLnBrk="0"/>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8"/>
            <a:ext cx="11952515" cy="1027771"/>
          </a:xfrm>
        </p:spPr>
        <p:txBody>
          <a:bodyPr>
            <a:normAutofit fontScale="90000"/>
          </a:bodyPr>
          <a:lstStyle/>
          <a:p>
            <a:r>
              <a:rPr lang="fr-FR" sz="3600" dirty="0"/>
              <a:t>Comment savoir où l’on en est dans sa vie avec Dieu, dans sa vie spirituelle ? 			</a:t>
            </a:r>
            <a:r>
              <a:rPr lang="fr-FR" sz="3100" dirty="0">
                <a:solidFill>
                  <a:schemeClr val="tx1"/>
                </a:solidFill>
              </a:rPr>
              <a:t>Suite</a:t>
            </a:r>
            <a:endParaRPr lang="fr-FR" sz="3100" dirty="0"/>
          </a:p>
        </p:txBody>
      </p:sp>
    </p:spTree>
    <p:extLst>
      <p:ext uri="{BB962C8B-B14F-4D97-AF65-F5344CB8AC3E}">
        <p14:creationId xmlns:p14="http://schemas.microsoft.com/office/powerpoint/2010/main" val="8964255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58645"/>
            <a:ext cx="12192000" cy="5589367"/>
          </a:xfrm>
        </p:spPr>
        <p:txBody>
          <a:bodyPr>
            <a:normAutofit/>
          </a:bodyPr>
          <a:lstStyle/>
          <a:p>
            <a:r>
              <a:rPr lang="fr-FR" dirty="0"/>
              <a:t>Non, les dogmes de l’église catholique c’est très bien !</a:t>
            </a:r>
          </a:p>
          <a:p>
            <a:pPr lvl="2"/>
            <a:endParaRPr lang="fr-FR" sz="1600" dirty="0"/>
          </a:p>
          <a:p>
            <a:pPr lvl="5"/>
            <a:r>
              <a:rPr lang="fr-FR" dirty="0"/>
              <a:t>leur finalité n’est pas de nous embêter ou de nous brimer, mais de nous guider et nous enrichir</a:t>
            </a:r>
          </a:p>
          <a:p>
            <a:pPr lvl="5"/>
            <a:endParaRPr lang="fr-FR" sz="1600" dirty="0"/>
          </a:p>
          <a:p>
            <a:pPr lvl="6"/>
            <a:r>
              <a:rPr lang="fr-FR" dirty="0"/>
              <a:t>par exemple lire tout ce qui entoure la proclamation d’un dogme : sur quoi il porte, pourquoi on le proclame, sur quoi il repose, est toujours extrêmement circonstancié et enrichissant, notamment pour notre méditation, et nous permet de mieux comprendre plusieurs passages de la Révélation</a:t>
            </a:r>
          </a:p>
          <a:p>
            <a:pPr lvl="4"/>
            <a:endParaRPr lang="fr-FR" dirty="0"/>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8B553A3-DC5F-4BEA-AA5B-61FDA320B16B}"/>
              </a:ext>
            </a:extLst>
          </p:cNvPr>
          <p:cNvSpPr>
            <a:spLocks noGrp="1"/>
          </p:cNvSpPr>
          <p:nvPr>
            <p:ph type="title"/>
          </p:nvPr>
        </p:nvSpPr>
        <p:spPr>
          <a:xfrm>
            <a:off x="119742" y="49189"/>
            <a:ext cx="11952515" cy="823648"/>
          </a:xfrm>
        </p:spPr>
        <p:txBody>
          <a:bodyPr>
            <a:normAutofit/>
          </a:bodyPr>
          <a:lstStyle/>
          <a:p>
            <a:r>
              <a:rPr lang="fr-FR" sz="3300" dirty="0"/>
              <a:t>Les dogmes c’est insupportable ?</a:t>
            </a:r>
            <a:endParaRPr lang="fr-FR" sz="3100" dirty="0"/>
          </a:p>
        </p:txBody>
      </p:sp>
    </p:spTree>
    <p:extLst>
      <p:ext uri="{BB962C8B-B14F-4D97-AF65-F5344CB8AC3E}">
        <p14:creationId xmlns:p14="http://schemas.microsoft.com/office/powerpoint/2010/main" val="316700511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51068"/>
            <a:ext cx="12192000" cy="5696944"/>
          </a:xfrm>
        </p:spPr>
        <p:txBody>
          <a:bodyPr>
            <a:normAutofit lnSpcReduction="10000"/>
          </a:bodyPr>
          <a:lstStyle/>
          <a:p>
            <a:r>
              <a:rPr lang="fr-FR" dirty="0"/>
              <a:t>Non, les dogmes de l’église catholique c’est très bien !</a:t>
            </a:r>
          </a:p>
          <a:p>
            <a:pPr lvl="2"/>
            <a:endParaRPr lang="fr-FR" sz="1600" dirty="0"/>
          </a:p>
          <a:p>
            <a:pPr lvl="2"/>
            <a:r>
              <a:rPr lang="fr-FR" dirty="0"/>
              <a:t>leur finalité n’est pas de nous embêter ou de nous brimer, mais de nous guider et nous enrichir</a:t>
            </a:r>
          </a:p>
          <a:p>
            <a:pPr lvl="2"/>
            <a:endParaRPr lang="fr-FR" sz="800" dirty="0"/>
          </a:p>
          <a:p>
            <a:pPr lvl="2"/>
            <a:r>
              <a:rPr lang="fr-FR" dirty="0"/>
              <a:t>remarque : comme souvent pour les termes utilisés par l’Église catholique </a:t>
            </a:r>
          </a:p>
          <a:p>
            <a:pPr lvl="3"/>
            <a:r>
              <a:rPr lang="fr-FR" dirty="0"/>
              <a:t>le sens du mot "dogme" a été détourné par des personnes mal-informées ou mal-intentionnées envers l’Église catholique</a:t>
            </a:r>
          </a:p>
          <a:p>
            <a:pPr lvl="4"/>
            <a:r>
              <a:rPr lang="fr-FR" dirty="0"/>
              <a:t>et de nos jours elles utilisent par exemple le mot "dogmatique" pour dire que quelqu’un est borné, irrationnel, intolérant, infréquentable, etc., quand elles cherchent à l’exclure du "paysage social", et éviter un véritable débat, etc.</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8B553A3-DC5F-4BEA-AA5B-61FDA320B16B}"/>
              </a:ext>
            </a:extLst>
          </p:cNvPr>
          <p:cNvSpPr>
            <a:spLocks noGrp="1"/>
          </p:cNvSpPr>
          <p:nvPr>
            <p:ph type="title"/>
          </p:nvPr>
        </p:nvSpPr>
        <p:spPr>
          <a:xfrm>
            <a:off x="119742" y="49189"/>
            <a:ext cx="11952515" cy="823648"/>
          </a:xfrm>
        </p:spPr>
        <p:txBody>
          <a:bodyPr>
            <a:normAutofit/>
          </a:bodyPr>
          <a:lstStyle/>
          <a:p>
            <a:r>
              <a:rPr lang="fr-FR" sz="3300" dirty="0"/>
              <a:t>Les dogmes c’est insupportable ?</a:t>
            </a:r>
            <a:endParaRPr lang="fr-FR" sz="3100" dirty="0"/>
          </a:p>
        </p:txBody>
      </p:sp>
    </p:spTree>
    <p:extLst>
      <p:ext uri="{BB962C8B-B14F-4D97-AF65-F5344CB8AC3E}">
        <p14:creationId xmlns:p14="http://schemas.microsoft.com/office/powerpoint/2010/main" val="308704053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8795"/>
            <a:ext cx="12192000" cy="5729217"/>
          </a:xfrm>
        </p:spPr>
        <p:txBody>
          <a:bodyPr>
            <a:normAutofit lnSpcReduction="10000"/>
          </a:bodyPr>
          <a:lstStyle/>
          <a:p>
            <a:pPr lvl="2"/>
            <a:r>
              <a:rPr lang="fr-FR" dirty="0"/>
              <a:t>Les dogmes</a:t>
            </a:r>
          </a:p>
          <a:p>
            <a:pPr lvl="2"/>
            <a:endParaRPr lang="fr-FR" sz="1600" dirty="0"/>
          </a:p>
          <a:p>
            <a:pPr lvl="3"/>
            <a:r>
              <a:rPr lang="fr-FR" u="sng" dirty="0"/>
              <a:t>n’ajoutent rien</a:t>
            </a:r>
            <a:r>
              <a:rPr lang="fr-FR" dirty="0"/>
              <a:t> à la Révélation</a:t>
            </a:r>
          </a:p>
          <a:p>
            <a:pPr lvl="5"/>
            <a:r>
              <a:rPr lang="fr-FR" dirty="0"/>
              <a:t>mais sont un réel et authentique progrès dans la </a:t>
            </a:r>
            <a:r>
              <a:rPr lang="fr-FR" u="sng" dirty="0"/>
              <a:t>formulation</a:t>
            </a:r>
            <a:r>
              <a:rPr lang="fr-FR" dirty="0"/>
              <a:t> de plus en plus </a:t>
            </a:r>
            <a:r>
              <a:rPr lang="fr-FR" u="sng" dirty="0"/>
              <a:t>explicite</a:t>
            </a:r>
            <a:r>
              <a:rPr lang="fr-FR" dirty="0"/>
              <a:t> du contenu de la Révélation</a:t>
            </a:r>
          </a:p>
          <a:p>
            <a:pPr lvl="3"/>
            <a:endParaRPr lang="fr-FR" sz="1600" dirty="0"/>
          </a:p>
          <a:p>
            <a:pPr lvl="4"/>
            <a:r>
              <a:rPr lang="fr-FR" dirty="0"/>
              <a:t>il ne peut pas y avoir d’ajout à la Révélation</a:t>
            </a:r>
          </a:p>
          <a:p>
            <a:pPr lvl="4"/>
            <a:endParaRPr lang="fr-FR" sz="1600" dirty="0"/>
          </a:p>
          <a:p>
            <a:pPr lvl="5"/>
            <a:r>
              <a:rPr lang="fr-FR" dirty="0"/>
              <a:t>en Jésus-Christ, qui est Lui-même la Vérité divine faite homme, tout est révélé </a:t>
            </a:r>
          </a:p>
          <a:p>
            <a:pPr lvl="5"/>
            <a:endParaRPr lang="fr-FR" sz="1600" dirty="0"/>
          </a:p>
          <a:p>
            <a:pPr lvl="6"/>
            <a:r>
              <a:rPr lang="fr-FR" dirty="0"/>
              <a:t>plus rien ne pourra jamais être ajouté à ce qui est ainsi révélé en Lui (sa parole, ses actes, etc.) </a:t>
            </a:r>
            <a:endParaRPr lang="fr-FR" sz="1600" dirty="0"/>
          </a:p>
          <a:p>
            <a:pPr lvl="5"/>
            <a:endParaRPr lang="fr-FR" dirty="0"/>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4A34A82F-AB09-4CC3-B3E0-5DF7ED8EF9E2}"/>
              </a:ext>
            </a:extLst>
          </p:cNvPr>
          <p:cNvSpPr>
            <a:spLocks noGrp="1"/>
          </p:cNvSpPr>
          <p:nvPr>
            <p:ph type="title"/>
          </p:nvPr>
        </p:nvSpPr>
        <p:spPr>
          <a:xfrm>
            <a:off x="119742" y="49189"/>
            <a:ext cx="11952515" cy="823648"/>
          </a:xfrm>
        </p:spPr>
        <p:txBody>
          <a:bodyPr>
            <a:normAutofit/>
          </a:bodyPr>
          <a:lstStyle/>
          <a:p>
            <a:r>
              <a:rPr lang="fr-FR" sz="3300" dirty="0"/>
              <a:t>Les dogmes c’est insupportable ?</a:t>
            </a:r>
            <a:r>
              <a:rPr lang="fr-FR" sz="2800" dirty="0"/>
              <a:t> 		</a:t>
            </a:r>
            <a:r>
              <a:rPr lang="fr-FR" sz="28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779156704"/>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8795"/>
            <a:ext cx="12192000" cy="5729217"/>
          </a:xfrm>
        </p:spPr>
        <p:txBody>
          <a:bodyPr>
            <a:normAutofit lnSpcReduction="10000"/>
          </a:bodyPr>
          <a:lstStyle/>
          <a:p>
            <a:pPr lvl="4"/>
            <a:r>
              <a:rPr lang="fr-FR" dirty="0"/>
              <a:t>les dogmes correspondent à des vérités de foi </a:t>
            </a:r>
          </a:p>
          <a:p>
            <a:pPr lvl="5"/>
            <a:r>
              <a:rPr lang="fr-FR" dirty="0"/>
              <a:t>que l’on explicite</a:t>
            </a:r>
          </a:p>
          <a:p>
            <a:pPr lvl="6"/>
            <a:r>
              <a:rPr lang="fr-FR" dirty="0"/>
              <a:t>parce qu’elles ne sont qu’implicites dans les textes du Nouveau Testament ou dans la Tradition, et que l’on pourrait ne pas les voir, ou pour lesquelles on pourrait faire des erreurs</a:t>
            </a:r>
          </a:p>
          <a:p>
            <a:pPr lvl="4"/>
            <a:r>
              <a:rPr lang="fr-FR" dirty="0"/>
              <a:t>de plus </a:t>
            </a:r>
          </a:p>
          <a:p>
            <a:pPr lvl="5"/>
            <a:r>
              <a:rPr lang="fr-FR" dirty="0"/>
              <a:t>lire tout ce qui entoure la proclamation d’un dogme —sur quoi il porte, pourquoi on le proclame, sur quoi il repose— est toujours extrêmement circonstancié et enrichissant, notamment pour notre méditation, et nous permet de mieux saisir plusieurs passages de la Révélation</a:t>
            </a:r>
          </a:p>
          <a:p>
            <a:pPr lvl="4"/>
            <a:endParaRPr lang="fr-FR" sz="1600" dirty="0"/>
          </a:p>
          <a:p>
            <a:pPr lvl="5"/>
            <a:endParaRPr lang="fr-FR" dirty="0"/>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4A34A82F-AB09-4CC3-B3E0-5DF7ED8EF9E2}"/>
              </a:ext>
            </a:extLst>
          </p:cNvPr>
          <p:cNvSpPr>
            <a:spLocks noGrp="1"/>
          </p:cNvSpPr>
          <p:nvPr>
            <p:ph type="title"/>
          </p:nvPr>
        </p:nvSpPr>
        <p:spPr>
          <a:xfrm>
            <a:off x="119742" y="49189"/>
            <a:ext cx="11952515" cy="823648"/>
          </a:xfrm>
        </p:spPr>
        <p:txBody>
          <a:bodyPr>
            <a:normAutofit/>
          </a:bodyPr>
          <a:lstStyle/>
          <a:p>
            <a:r>
              <a:rPr lang="fr-FR" sz="3300" dirty="0"/>
              <a:t>Les dogmes c’est insupportable ?</a:t>
            </a:r>
            <a:r>
              <a:rPr lang="fr-FR" sz="2800" dirty="0"/>
              <a:t> 		</a:t>
            </a:r>
            <a:r>
              <a:rPr lang="fr-FR" sz="28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299938089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87735"/>
            <a:ext cx="12192000" cy="5460277"/>
          </a:xfrm>
        </p:spPr>
        <p:txBody>
          <a:bodyPr>
            <a:normAutofit lnSpcReduction="10000"/>
          </a:bodyPr>
          <a:lstStyle/>
          <a:p>
            <a:pPr lvl="2"/>
            <a:r>
              <a:rPr lang="fr-FR" dirty="0"/>
              <a:t>Les dogmes ne sont donnés que tardivement, qu’après coup. Ils sont donnés dans 2 cas</a:t>
            </a:r>
          </a:p>
          <a:p>
            <a:pPr lvl="3"/>
            <a:r>
              <a:rPr lang="fr-FR" u="sng" dirty="0"/>
              <a:t>premier cas</a:t>
            </a:r>
            <a:r>
              <a:rPr lang="fr-FR" dirty="0"/>
              <a:t> : quand une vérité qui est , —même si ce n’est qu’implicitement—, connue et vécue comme vérité commence à être remise en cause, ou pour laquelle il commence à y avoir des erreurs en ce qui la concerne</a:t>
            </a:r>
          </a:p>
          <a:p>
            <a:pPr lvl="5"/>
            <a:r>
              <a:rPr lang="fr-FR" dirty="0"/>
              <a:t>par exemple c’est au cours de plusieurs conciles dans les premiers siècles qu’ont été proclamés les dogmes qui reconnaissent à Jésus une seule et unique personne, à laquelle appartiennent deux natures totalement distinctes : la nature divine et la nature humaine</a:t>
            </a:r>
          </a:p>
          <a:p>
            <a:pPr lvl="4"/>
            <a:r>
              <a:rPr lang="fr-FR" dirty="0"/>
              <a:t>dans ce cas, le dogme permet d’éviter des dérives</a:t>
            </a:r>
          </a:p>
          <a:p>
            <a:pPr lvl="3"/>
            <a:endParaRPr lang="fr-FR" sz="4400" dirty="0"/>
          </a:p>
          <a:p>
            <a:pPr lvl="5"/>
            <a:endParaRPr lang="fr-FR" dirty="0"/>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9B07906B-511D-4314-A8D8-A690326BC1BC}"/>
              </a:ext>
            </a:extLst>
          </p:cNvPr>
          <p:cNvSpPr>
            <a:spLocks noGrp="1"/>
          </p:cNvSpPr>
          <p:nvPr>
            <p:ph type="title"/>
          </p:nvPr>
        </p:nvSpPr>
        <p:spPr>
          <a:xfrm>
            <a:off x="119742" y="49189"/>
            <a:ext cx="11952515" cy="823648"/>
          </a:xfrm>
        </p:spPr>
        <p:txBody>
          <a:bodyPr>
            <a:normAutofit/>
          </a:bodyPr>
          <a:lstStyle/>
          <a:p>
            <a:r>
              <a:rPr lang="fr-FR" sz="3300" dirty="0"/>
              <a:t>Les dogmes c’est insupportable ?</a:t>
            </a:r>
            <a:r>
              <a:rPr lang="fr-FR" sz="2800" dirty="0"/>
              <a:t> 		</a:t>
            </a:r>
            <a:r>
              <a:rPr lang="fr-FR" sz="28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228494887"/>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16828"/>
            <a:ext cx="12192000" cy="5331184"/>
          </a:xfrm>
        </p:spPr>
        <p:txBody>
          <a:bodyPr>
            <a:normAutofit/>
          </a:bodyPr>
          <a:lstStyle/>
          <a:p>
            <a:pPr lvl="3"/>
            <a:r>
              <a:rPr lang="fr-FR" u="sng" dirty="0"/>
              <a:t>deuxième cas</a:t>
            </a:r>
            <a:r>
              <a:rPr lang="fr-FR" dirty="0"/>
              <a:t> : quand une vérité très importante est mise en lumière, alors qu’elle ne l’avait pas été jusque-là</a:t>
            </a:r>
          </a:p>
          <a:p>
            <a:pPr lvl="5"/>
            <a:r>
              <a:rPr lang="fr-FR" dirty="0"/>
              <a:t>par exemple l’immaculée conception de la Vierge Marie</a:t>
            </a:r>
          </a:p>
          <a:p>
            <a:pPr lvl="4"/>
            <a:r>
              <a:rPr lang="fr-FR" dirty="0"/>
              <a:t>dans ce cas le dogme permet d’enrichir la méditation et la contemplation des mystères de Jésus, la prière, etc.</a:t>
            </a:r>
          </a:p>
          <a:p>
            <a:pPr lvl="4"/>
            <a:endParaRPr lang="fr-FR" sz="800" dirty="0"/>
          </a:p>
          <a:p>
            <a:pPr lvl="2"/>
            <a:r>
              <a:rPr lang="fr-FR" dirty="0"/>
              <a:t>Les dogmes ne sont pas très nombreux, et la proclamation d’un dogme est assez rare </a:t>
            </a:r>
          </a:p>
          <a:p>
            <a:pPr lvl="3"/>
            <a:r>
              <a:rPr lang="fr-FR" dirty="0"/>
              <a:t>le dernier dogme à ce jour est le dogme de “Marie Mère de l’Église”, proclamé en 1964 par le pape Paul VI lors du concile Vatican II</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A687DB04-647F-413F-9EBD-9C6B1FDFF5CA}"/>
              </a:ext>
            </a:extLst>
          </p:cNvPr>
          <p:cNvSpPr>
            <a:spLocks noGrp="1"/>
          </p:cNvSpPr>
          <p:nvPr>
            <p:ph type="title"/>
          </p:nvPr>
        </p:nvSpPr>
        <p:spPr>
          <a:xfrm>
            <a:off x="119742" y="49189"/>
            <a:ext cx="11952515" cy="823648"/>
          </a:xfrm>
        </p:spPr>
        <p:txBody>
          <a:bodyPr>
            <a:normAutofit/>
          </a:bodyPr>
          <a:lstStyle/>
          <a:p>
            <a:r>
              <a:rPr lang="fr-FR" sz="3300" dirty="0"/>
              <a:t>Les dogmes c’est insupportable ?</a:t>
            </a:r>
            <a:r>
              <a:rPr lang="fr-FR" sz="2800" dirty="0"/>
              <a:t> 		</a:t>
            </a:r>
            <a:r>
              <a:rPr lang="fr-FR" sz="28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186138541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a:bodyPr>
          <a:lstStyle/>
          <a:p>
            <a:pPr lvl="0"/>
            <a:r>
              <a:rPr lang="fr-FR" dirty="0"/>
              <a:t>Non, la vraie morale c’est très bien ! </a:t>
            </a:r>
          </a:p>
          <a:p>
            <a:pPr lvl="0"/>
            <a:endParaRPr lang="fr-FR" sz="800" dirty="0"/>
          </a:p>
          <a:p>
            <a:pPr lvl="2"/>
            <a:r>
              <a:rPr lang="fr-FR" dirty="0"/>
              <a:t>c’est une aide qui nous est donnée pour réussir notre vie </a:t>
            </a:r>
          </a:p>
          <a:p>
            <a:pPr lvl="3"/>
            <a:r>
              <a:rPr lang="fr-FR" dirty="0"/>
              <a:t>La morale c’est “le mode d’emploi”. Ainsi :</a:t>
            </a:r>
          </a:p>
          <a:p>
            <a:pPr lvl="3"/>
            <a:endParaRPr lang="fr-FR" sz="500" dirty="0"/>
          </a:p>
          <a:p>
            <a:pPr lvl="5" eaLnBrk="0"/>
            <a:r>
              <a:rPr lang="fr-FR" dirty="0"/>
              <a:t>la “morale naturelle” découle de ce qu’est notre “nature humaine” </a:t>
            </a:r>
          </a:p>
          <a:p>
            <a:pPr lvl="5" eaLnBrk="0"/>
            <a:r>
              <a:rPr lang="fr-FR" dirty="0"/>
              <a:t>et la “morale surnaturelle”, la morale chrétienne, découle de ce qu’est la vie “surnaturelle” de la “grâce”</a:t>
            </a:r>
          </a:p>
          <a:p>
            <a:pPr lvl="5" eaLnBrk="0"/>
            <a:endParaRPr lang="fr-FR" sz="500" dirty="0"/>
          </a:p>
          <a:p>
            <a:pPr lvl="4" eaLnBrk="0"/>
            <a:r>
              <a:rPr lang="fr-FR" dirty="0"/>
              <a:t>ces deux morales ne se confondent pas, mais ne sont pas non plus opposées, ni séparées : elles sont complémentaires </a:t>
            </a:r>
          </a:p>
          <a:p>
            <a:pPr lvl="5" eaLnBrk="0"/>
            <a:r>
              <a:rPr lang="fr-FR" dirty="0"/>
              <a:t>la “morale chrétienne” féconde la “morale naturelle”, mais ne la remplace pas pour autant </a:t>
            </a:r>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La morale c’est insupportable ?</a:t>
            </a:r>
            <a:endParaRPr lang="fr-FR" sz="3100" dirty="0"/>
          </a:p>
        </p:txBody>
      </p:sp>
    </p:spTree>
    <p:extLst>
      <p:ext uri="{BB962C8B-B14F-4D97-AF65-F5344CB8AC3E}">
        <p14:creationId xmlns:p14="http://schemas.microsoft.com/office/powerpoint/2010/main" val="3075624071"/>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lnSpcReduction="10000"/>
          </a:bodyPr>
          <a:lstStyle/>
          <a:p>
            <a:pPr lvl="0"/>
            <a:r>
              <a:rPr lang="fr-FR" dirty="0"/>
              <a:t>Une loi morale est à comparer </a:t>
            </a:r>
          </a:p>
          <a:p>
            <a:pPr lvl="0"/>
            <a:endParaRPr lang="fr-FR" sz="900" dirty="0"/>
          </a:p>
          <a:p>
            <a:pPr lvl="2"/>
            <a:r>
              <a:rPr lang="fr-FR" dirty="0"/>
              <a:t>à un parapet qui nous protège au bord d’un précipice</a:t>
            </a:r>
          </a:p>
          <a:p>
            <a:pPr lvl="2"/>
            <a:r>
              <a:rPr lang="fr-FR" dirty="0"/>
              <a:t>et non à une barrière interdisant un terrain qui nous est défendu</a:t>
            </a:r>
          </a:p>
          <a:p>
            <a:pPr lvl="2"/>
            <a:endParaRPr lang="fr-FR" sz="1100" dirty="0"/>
          </a:p>
          <a:p>
            <a:pPr lvl="0"/>
            <a:r>
              <a:rPr lang="fr-FR" dirty="0"/>
              <a:t>La pensée "moderne" est intoxiquée</a:t>
            </a:r>
          </a:p>
          <a:p>
            <a:pPr lvl="0"/>
            <a:endParaRPr lang="fr-FR" sz="900" dirty="0"/>
          </a:p>
          <a:p>
            <a:pPr lvl="2"/>
            <a:r>
              <a:rPr lang="fr-FR" dirty="0"/>
              <a:t>en particulier depuis Kant, par une fausse morale “idéaliste” (au sens philosophique du mot “idéaliste”)</a:t>
            </a:r>
          </a:p>
          <a:p>
            <a:pPr lvl="3"/>
            <a:r>
              <a:rPr lang="fr-FR" dirty="0"/>
              <a:t>qui considère la morale comme la conformité à une règle idéale </a:t>
            </a:r>
          </a:p>
          <a:p>
            <a:pPr lvl="4"/>
            <a:r>
              <a:rPr lang="fr-FR" dirty="0"/>
              <a:t>et substitue ainsi une </a:t>
            </a:r>
            <a:r>
              <a:rPr lang="fr-FR" dirty="0">
                <a:highlight>
                  <a:srgbClr val="FFFF00"/>
                </a:highlight>
              </a:rPr>
              <a:t>“morale de la règle ou du devoir”</a:t>
            </a:r>
            <a:r>
              <a:rPr lang="fr-FR" dirty="0"/>
              <a:t> à la </a:t>
            </a:r>
            <a:r>
              <a:rPr lang="fr-FR" dirty="0">
                <a:highlight>
                  <a:srgbClr val="FFFF00"/>
                </a:highlight>
              </a:rPr>
              <a:t>“morale du bien ou de la fin”</a:t>
            </a:r>
            <a:r>
              <a:rPr lang="fr-FR" dirty="0"/>
              <a:t> (“fin” dans le sens de : “finalité” de note vie, “but” de notre vie)</a:t>
            </a:r>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289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La morale c’est insupportable ? 			</a:t>
            </a:r>
            <a:r>
              <a:rPr lang="fr-FR" sz="3100" dirty="0">
                <a:solidFill>
                  <a:schemeClr val="tx1"/>
                </a:solidFill>
              </a:rPr>
              <a:t>Suite</a:t>
            </a:r>
            <a:endParaRPr lang="fr-FR" sz="3100" dirty="0"/>
          </a:p>
        </p:txBody>
      </p:sp>
    </p:spTree>
    <p:extLst>
      <p:ext uri="{BB962C8B-B14F-4D97-AF65-F5344CB8AC3E}">
        <p14:creationId xmlns:p14="http://schemas.microsoft.com/office/powerpoint/2010/main" val="424237715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fontScale="77500" lnSpcReduction="20000"/>
          </a:bodyPr>
          <a:lstStyle/>
          <a:p>
            <a:pPr lvl="0"/>
            <a:r>
              <a:rPr lang="fr-FR" dirty="0"/>
              <a:t>Enseigner la “morale naturelle” </a:t>
            </a:r>
          </a:p>
          <a:p>
            <a:pPr lvl="4"/>
            <a:r>
              <a:rPr lang="fr-FR" dirty="0"/>
              <a:t>c’est enseigner les “vertus naturelles” qui rendent capables de la pratiquer </a:t>
            </a:r>
          </a:p>
          <a:p>
            <a:pPr lvl="4"/>
            <a:r>
              <a:rPr lang="fr-FR" dirty="0"/>
              <a:t>et non comme c’est fait trop souvent, une énumération de règles et de devoirs </a:t>
            </a:r>
          </a:p>
          <a:p>
            <a:pPr lvl="2"/>
            <a:r>
              <a:rPr lang="fr-FR" dirty="0"/>
              <a:t>et pratiquer la morale c’est pratiquer les vertus </a:t>
            </a:r>
          </a:p>
          <a:p>
            <a:pPr lvl="1"/>
            <a:r>
              <a:rPr lang="fr-FR" dirty="0"/>
              <a:t>Les vertus, ce n’est pas très emballant !</a:t>
            </a:r>
          </a:p>
          <a:p>
            <a:pPr lvl="2" eaLnBrk="0"/>
            <a:r>
              <a:rPr lang="fr-FR" dirty="0"/>
              <a:t>Mais si ! </a:t>
            </a:r>
          </a:p>
          <a:p>
            <a:pPr lvl="3" eaLnBrk="0"/>
            <a:r>
              <a:rPr lang="fr-FR" dirty="0"/>
              <a:t>une vertu humaine est une capacité, une force, que l’on acquiert, avec de l’entraînement </a:t>
            </a:r>
          </a:p>
          <a:p>
            <a:pPr lvl="4" eaLnBrk="0"/>
            <a:r>
              <a:rPr lang="fr-FR" dirty="0"/>
              <a:t>on acquiert telle vertu humaine pour réussir dans tel domaine qui correspond au mode d’emploi de notre nature humaine</a:t>
            </a:r>
          </a:p>
          <a:p>
            <a:pPr lvl="5"/>
            <a:r>
              <a:rPr lang="fr-FR" dirty="0"/>
              <a:t>ainsi, de la même façon que si l’on veut être bon au football : plus on s’entraîne plus on s’améliore et plus l’on prend du plaisir dans les matchs, pour les vertus humaines c’est pareil : plus on s’y entraîne et plus on progresse vers un grand “mieux-être” de notre vie au niveau humain</a:t>
            </a:r>
          </a:p>
          <a:p>
            <a:pPr lvl="2" eaLnBrk="0"/>
            <a:r>
              <a:rPr lang="fr-FR" dirty="0"/>
              <a:t>C’est normalement à l’éducation que nous recevons de nous aider à acquérir petit à petit les vertus naturelles </a:t>
            </a:r>
          </a:p>
          <a:p>
            <a:pPr lvl="4" eaLnBrk="0"/>
            <a:r>
              <a:rPr lang="fr-FR" dirty="0"/>
              <a:t>ensuite c’est à nous de les entretenir et de les développer</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La morale c’est insupportable ? 			</a:t>
            </a:r>
            <a:r>
              <a:rPr lang="fr-FR" sz="3100" dirty="0">
                <a:solidFill>
                  <a:schemeClr val="tx1"/>
                </a:solidFill>
              </a:rPr>
              <a:t>Suite</a:t>
            </a:r>
            <a:endParaRPr lang="fr-FR" sz="3100" dirty="0"/>
          </a:p>
        </p:txBody>
      </p:sp>
    </p:spTree>
    <p:extLst>
      <p:ext uri="{BB962C8B-B14F-4D97-AF65-F5344CB8AC3E}">
        <p14:creationId xmlns:p14="http://schemas.microsoft.com/office/powerpoint/2010/main" val="1963836656"/>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20240"/>
            <a:ext cx="12192000" cy="4927777"/>
          </a:xfrm>
        </p:spPr>
        <p:txBody>
          <a:bodyPr>
            <a:normAutofit/>
          </a:bodyPr>
          <a:lstStyle/>
          <a:p>
            <a:r>
              <a:rPr lang="fr-FR" dirty="0"/>
              <a:t>Une hérésie est une </a:t>
            </a:r>
            <a:r>
              <a:rPr lang="fr-FR" dirty="0">
                <a:solidFill>
                  <a:schemeClr val="bg1"/>
                </a:solidFill>
                <a:highlight>
                  <a:srgbClr val="0000CC"/>
                </a:highlight>
              </a:rPr>
              <a:t>erreur</a:t>
            </a:r>
            <a:r>
              <a:rPr lang="fr-FR" dirty="0"/>
              <a:t> au plan doctrinal</a:t>
            </a:r>
          </a:p>
          <a:p>
            <a:pPr lvl="2"/>
            <a:r>
              <a:rPr lang="fr-FR" dirty="0"/>
              <a:t>c’est une erreur par rapport au véritable contenu de la doctrine catholique</a:t>
            </a:r>
          </a:p>
          <a:p>
            <a:endParaRPr lang="fr-FR" dirty="0"/>
          </a:p>
          <a:p>
            <a:r>
              <a:rPr lang="fr-FR" dirty="0"/>
              <a:t>Un hérétique est quelqu’un qui est </a:t>
            </a:r>
            <a:r>
              <a:rPr lang="fr-FR" dirty="0">
                <a:solidFill>
                  <a:schemeClr val="bg1"/>
                </a:solidFill>
                <a:highlight>
                  <a:srgbClr val="0000CC"/>
                </a:highlight>
              </a:rPr>
              <a:t>dans l’erreur</a:t>
            </a:r>
            <a:r>
              <a:rPr lang="fr-FR" dirty="0"/>
              <a:t> par rapport à la doctrine catholique</a:t>
            </a:r>
          </a:p>
          <a:p>
            <a:pPr lvl="2"/>
            <a:r>
              <a:rPr lang="fr-FR" dirty="0"/>
              <a:t>c’est grave pour lui et pour les autres</a:t>
            </a:r>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a:bodyPr>
          <a:lstStyle/>
          <a:p>
            <a:r>
              <a:rPr lang="fr-FR" sz="3600" dirty="0"/>
              <a:t>hérésie / hérétique</a:t>
            </a:r>
            <a:endParaRPr lang="fr-FR" sz="2400" dirty="0">
              <a:solidFill>
                <a:schemeClr val="tx1"/>
              </a:solidFill>
            </a:endParaRPr>
          </a:p>
        </p:txBody>
      </p:sp>
    </p:spTree>
    <p:extLst>
      <p:ext uri="{BB962C8B-B14F-4D97-AF65-F5344CB8AC3E}">
        <p14:creationId xmlns:p14="http://schemas.microsoft.com/office/powerpoint/2010/main" val="420237929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37920"/>
            <a:ext cx="12192000" cy="5710097"/>
          </a:xfrm>
        </p:spPr>
        <p:txBody>
          <a:bodyPr>
            <a:normAutofit fontScale="92500" lnSpcReduction="20000"/>
          </a:bodyPr>
          <a:lstStyle/>
          <a:p>
            <a:pPr lvl="0"/>
            <a:r>
              <a:rPr lang="fr-FR" dirty="0"/>
              <a:t>Quand quelqu’un est excommunié c’est un grand service que lui rend l’Église catholique</a:t>
            </a:r>
          </a:p>
          <a:p>
            <a:pPr lvl="2"/>
            <a:r>
              <a:rPr lang="fr-FR" dirty="0"/>
              <a:t> elle l’avertit qu’il est dans un très grand danger pour sa vie éternelle </a:t>
            </a:r>
          </a:p>
          <a:p>
            <a:pPr lvl="3"/>
            <a:r>
              <a:rPr lang="fr-FR" dirty="0"/>
              <a:t>que s’il ne se convertit pas il risque fort d’aller en enfer</a:t>
            </a:r>
          </a:p>
          <a:p>
            <a:pPr lvl="2" eaLnBrk="0"/>
            <a:r>
              <a:rPr lang="fr-FR" dirty="0"/>
              <a:t>ce n’est pas une punition, c’est pour signifier à quelqu’un qu’il est en situation de grand danger pour son salut éternel</a:t>
            </a:r>
          </a:p>
          <a:p>
            <a:pPr lvl="3" eaLnBrk="0"/>
            <a:r>
              <a:rPr lang="fr-FR" dirty="0"/>
              <a:t>et l’Église ne souhaite qu’une chose : qu’il se convertisse et qu’il puisse à nouveau faire partie de l’Église</a:t>
            </a:r>
          </a:p>
          <a:p>
            <a:pPr eaLnBrk="0"/>
            <a:r>
              <a:rPr lang="fr-FR" dirty="0"/>
              <a:t>Aux époques où la société était "plus chrétienne" qu’à l’heure actuelle, cela avait des conséquences au plan politique</a:t>
            </a:r>
          </a:p>
          <a:p>
            <a:pPr lvl="2" eaLnBrk="0"/>
            <a:r>
              <a:rPr lang="fr-FR" dirty="0"/>
              <a:t>les vassaux et le peuple étaient libérés de leurs voeux envers le suzerain excommunié</a:t>
            </a:r>
          </a:p>
          <a:p>
            <a:pPr lvl="3" eaLnBrk="0"/>
            <a:r>
              <a:rPr lang="fr-FR" dirty="0"/>
              <a:t>on peut imaginer que certains suzerains, s’ils étaient plus ambitieux que chrétiens, pouvaient, malheureusement, être plus inquiétés de cet aspect que de leur salut… </a:t>
            </a:r>
          </a:p>
          <a:p>
            <a:pPr lvl="2"/>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55051"/>
          </a:xfrm>
        </p:spPr>
        <p:txBody>
          <a:bodyPr>
            <a:normAutofit/>
          </a:bodyPr>
          <a:lstStyle/>
          <a:p>
            <a:r>
              <a:rPr lang="fr-FR" sz="3600" dirty="0"/>
              <a:t>excommunication / excommunier</a:t>
            </a:r>
            <a:endParaRPr lang="fr-FR" sz="2400" dirty="0">
              <a:solidFill>
                <a:schemeClr val="tx1"/>
              </a:solidFill>
            </a:endParaRPr>
          </a:p>
        </p:txBody>
      </p:sp>
    </p:spTree>
    <p:extLst>
      <p:ext uri="{BB962C8B-B14F-4D97-AF65-F5344CB8AC3E}">
        <p14:creationId xmlns:p14="http://schemas.microsoft.com/office/powerpoint/2010/main" val="188317961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8079"/>
            <a:ext cx="12192000" cy="5699937"/>
          </a:xfrm>
        </p:spPr>
        <p:txBody>
          <a:bodyPr>
            <a:normAutofit fontScale="85000" lnSpcReduction="10000"/>
          </a:bodyPr>
          <a:lstStyle/>
          <a:p>
            <a:pPr lvl="0"/>
            <a:r>
              <a:rPr lang="fr-FR" dirty="0"/>
              <a:t>Le mot “âme” </a:t>
            </a:r>
          </a:p>
          <a:p>
            <a:pPr lvl="0"/>
            <a:endParaRPr lang="fr-FR" sz="1400" dirty="0"/>
          </a:p>
          <a:p>
            <a:pPr lvl="2"/>
            <a:r>
              <a:rPr lang="fr-FR" dirty="0"/>
              <a:t>est d’origine religieuse </a:t>
            </a:r>
          </a:p>
          <a:p>
            <a:pPr lvl="2"/>
            <a:endParaRPr lang="fr-FR" sz="1400" dirty="0"/>
          </a:p>
          <a:p>
            <a:pPr lvl="2"/>
            <a:r>
              <a:rPr lang="fr-FR" dirty="0"/>
              <a:t>mais la “philosophie du vivant” —qui fait partie de la “philosophie réaliste”— est capable de découvrir </a:t>
            </a:r>
            <a:r>
              <a:rPr lang="fr-FR" dirty="0">
                <a:solidFill>
                  <a:schemeClr val="bg1"/>
                </a:solidFill>
                <a:highlight>
                  <a:srgbClr val="009900"/>
                </a:highlight>
              </a:rPr>
              <a:t>l’existence</a:t>
            </a:r>
            <a:r>
              <a:rPr lang="fr-FR" dirty="0"/>
              <a:t> d’une réalité, que des religions appellent “âme”</a:t>
            </a:r>
          </a:p>
          <a:p>
            <a:pPr lvl="2"/>
            <a:endParaRPr lang="fr-FR" sz="1200" dirty="0"/>
          </a:p>
          <a:p>
            <a:pPr lvl="3" eaLnBrk="0"/>
            <a:r>
              <a:rPr lang="fr-FR" dirty="0"/>
              <a:t>la partie “philosophie du vivant” au bout de son étude / de sa recherche </a:t>
            </a:r>
          </a:p>
          <a:p>
            <a:pPr lvl="3" eaLnBrk="0"/>
            <a:endParaRPr lang="fr-FR" sz="900" dirty="0"/>
          </a:p>
          <a:p>
            <a:pPr lvl="4" eaLnBrk="0"/>
            <a:r>
              <a:rPr lang="fr-FR" dirty="0"/>
              <a:t>sur la vie / sur les réalités vivantes en tant que “vivantes”, découvre qu’il existe "quelque chose qui existe nécessairement" / un “principe de vie” </a:t>
            </a:r>
          </a:p>
          <a:p>
            <a:pPr lvl="4" eaLnBrk="0"/>
            <a:endParaRPr lang="fr-FR" sz="600" dirty="0"/>
          </a:p>
          <a:p>
            <a:pPr lvl="5" eaLnBrk="0"/>
            <a:r>
              <a:rPr lang="fr-FR" dirty="0"/>
              <a:t>ce “principe de vie”, elle l’appelle “âme”</a:t>
            </a:r>
          </a:p>
          <a:p>
            <a:pPr lvl="5" eaLnBrk="0"/>
            <a:endParaRPr lang="fr-FR" sz="400" dirty="0"/>
          </a:p>
          <a:p>
            <a:pPr lvl="6"/>
            <a:r>
              <a:rPr lang="fr-FR" dirty="0"/>
              <a:t>ici, comme souvent en philosophie, le mot “principe” n’a pas le même sens que celui qu’il a par exemple dans le langage courant, ou dans le langage des mathématiques</a:t>
            </a:r>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631531"/>
          </a:xfrm>
        </p:spPr>
        <p:txBody>
          <a:bodyPr>
            <a:normAutofit/>
          </a:bodyPr>
          <a:lstStyle/>
          <a:p>
            <a:r>
              <a:rPr lang="fr-FR" sz="3600" dirty="0"/>
              <a:t>L’âme</a:t>
            </a:r>
          </a:p>
        </p:txBody>
      </p:sp>
    </p:spTree>
    <p:extLst>
      <p:ext uri="{BB962C8B-B14F-4D97-AF65-F5344CB8AC3E}">
        <p14:creationId xmlns:p14="http://schemas.microsoft.com/office/powerpoint/2010/main" val="303518963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6481"/>
            <a:ext cx="12192000" cy="5801536"/>
          </a:xfrm>
        </p:spPr>
        <p:txBody>
          <a:bodyPr>
            <a:normAutofit fontScale="92500" lnSpcReduction="10000"/>
          </a:bodyPr>
          <a:lstStyle/>
          <a:p>
            <a:r>
              <a:rPr lang="fr-FR" dirty="0"/>
              <a:t>Les 3 types d’âmes :</a:t>
            </a:r>
          </a:p>
          <a:p>
            <a:endParaRPr lang="fr-FR" sz="1300" dirty="0"/>
          </a:p>
          <a:p>
            <a:endParaRPr lang="fr-FR" sz="600" dirty="0"/>
          </a:p>
          <a:p>
            <a:pPr lvl="2"/>
            <a:r>
              <a:rPr lang="fr-FR" dirty="0"/>
              <a:t>en “philosophie du vivant” l’on découvre que </a:t>
            </a:r>
          </a:p>
          <a:p>
            <a:pPr lvl="2"/>
            <a:endParaRPr lang="fr-FR" sz="1000" dirty="0"/>
          </a:p>
          <a:p>
            <a:pPr lvl="3"/>
            <a:r>
              <a:rPr lang="fr-FR" dirty="0"/>
              <a:t>chez chaque être vivant il existe nécessairement quelque chose qui est </a:t>
            </a:r>
            <a:r>
              <a:rPr lang="fr-FR" dirty="0">
                <a:highlight>
                  <a:srgbClr val="FFFF00"/>
                </a:highlight>
              </a:rPr>
              <a:t>principe/source</a:t>
            </a:r>
            <a:r>
              <a:rPr lang="fr-FR" dirty="0"/>
              <a:t> de sa </a:t>
            </a:r>
            <a:r>
              <a:rPr lang="fr-FR" dirty="0">
                <a:highlight>
                  <a:srgbClr val="FFFF00"/>
                </a:highlight>
              </a:rPr>
              <a:t>vie</a:t>
            </a:r>
            <a:r>
              <a:rPr lang="fr-FR" dirty="0"/>
              <a:t>. Ainsi</a:t>
            </a:r>
          </a:p>
          <a:p>
            <a:pPr lvl="3"/>
            <a:endParaRPr lang="fr-FR" sz="600" dirty="0"/>
          </a:p>
          <a:p>
            <a:pPr lvl="4"/>
            <a:r>
              <a:rPr lang="fr-FR" dirty="0"/>
              <a:t>chaque plante a une (son) âme végétale </a:t>
            </a:r>
          </a:p>
          <a:p>
            <a:pPr lvl="5"/>
            <a:r>
              <a:rPr lang="fr-FR" dirty="0"/>
              <a:t>qui est sa “source” de vie, qui est son “principe” de vie</a:t>
            </a:r>
          </a:p>
          <a:p>
            <a:pPr lvl="4"/>
            <a:endParaRPr lang="fr-FR" sz="600" dirty="0"/>
          </a:p>
          <a:p>
            <a:pPr lvl="4"/>
            <a:r>
              <a:rPr lang="fr-FR" dirty="0"/>
              <a:t>chaque animal a une (son) âme animale</a:t>
            </a:r>
          </a:p>
          <a:p>
            <a:pPr lvl="4"/>
            <a:endParaRPr lang="fr-FR" sz="700" dirty="0"/>
          </a:p>
          <a:p>
            <a:pPr lvl="4"/>
            <a:r>
              <a:rPr lang="fr-FR" dirty="0"/>
              <a:t>chaque être humain à une âme humaine</a:t>
            </a:r>
          </a:p>
          <a:p>
            <a:pPr lvl="5"/>
            <a:r>
              <a:rPr lang="fr-FR" dirty="0"/>
              <a:t>qui est bien la sienne et non celle du voisin, et qui reste la sienne pour l’éternité</a:t>
            </a:r>
          </a:p>
          <a:p>
            <a:pPr lvl="6"/>
            <a:r>
              <a:rPr lang="fr-FR" dirty="0"/>
              <a:t>une âme est associée à un corps et à un seul </a:t>
            </a:r>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662011"/>
          </a:xfrm>
        </p:spPr>
        <p:txBody>
          <a:bodyPr>
            <a:normAutofit/>
          </a:bodyPr>
          <a:lstStyle/>
          <a:p>
            <a:r>
              <a:rPr lang="fr-FR" sz="3600" dirty="0"/>
              <a:t>L’âme		</a:t>
            </a:r>
            <a:r>
              <a:rPr lang="fr-FR" sz="2400" dirty="0">
                <a:solidFill>
                  <a:schemeClr val="tx1"/>
                </a:solidFill>
              </a:rPr>
              <a:t>Suite</a:t>
            </a:r>
            <a:endParaRPr lang="fr-FR" sz="3600" dirty="0"/>
          </a:p>
        </p:txBody>
      </p:sp>
    </p:spTree>
    <p:extLst>
      <p:ext uri="{BB962C8B-B14F-4D97-AF65-F5344CB8AC3E}">
        <p14:creationId xmlns:p14="http://schemas.microsoft.com/office/powerpoint/2010/main" val="889416966"/>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6481"/>
            <a:ext cx="12192000" cy="5801536"/>
          </a:xfrm>
        </p:spPr>
        <p:txBody>
          <a:bodyPr>
            <a:normAutofit lnSpcReduction="10000"/>
          </a:bodyPr>
          <a:lstStyle/>
          <a:p>
            <a:pPr lvl="5"/>
            <a:r>
              <a:rPr lang="fr-FR" dirty="0"/>
              <a:t>l’âme humaine est spirituelle et donc immortelle</a:t>
            </a:r>
          </a:p>
          <a:p>
            <a:pPr lvl="6"/>
            <a:r>
              <a:rPr lang="fr-FR" dirty="0"/>
              <a:t>seule l’âme humaine est spirituelle / immatérielle ( = non-matérielle), et donc immortelle</a:t>
            </a:r>
          </a:p>
          <a:p>
            <a:pPr lvl="6"/>
            <a:r>
              <a:rPr lang="fr-FR" dirty="0"/>
              <a:t>comme l’âme humaine est spirituelle, ce n’est ni avec un bistouri, ni avec aucun autre moyen technique, matériel, que l’on peut la découvrir. Aux plans des sciences et des techniques, on ne peut pas dire que l’âme existe, et on ne peut pas dire non plus qu’elle n’existe pas</a:t>
            </a:r>
          </a:p>
          <a:p>
            <a:endParaRPr lang="fr-FR" sz="900" dirty="0"/>
          </a:p>
          <a:p>
            <a:r>
              <a:rPr lang="fr-FR" dirty="0"/>
              <a:t>Pour chacun de nous, nous recevons notre corps de nos parents, et notre âme spirituelle de Dieu</a:t>
            </a:r>
          </a:p>
          <a:p>
            <a:endParaRPr lang="fr-FR" sz="700" dirty="0"/>
          </a:p>
          <a:p>
            <a:pPr lvl="2" eaLnBrk="0"/>
            <a:r>
              <a:rPr lang="fr-FR" dirty="0"/>
              <a:t>remarque : notre âme humaine est spirituelle mais n’est pas un “esprit”</a:t>
            </a:r>
          </a:p>
          <a:p>
            <a:pPr lvl="6" eaLnBrk="0" hangingPunct="0"/>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662011"/>
          </a:xfrm>
        </p:spPr>
        <p:txBody>
          <a:bodyPr>
            <a:normAutofit/>
          </a:bodyPr>
          <a:lstStyle/>
          <a:p>
            <a:r>
              <a:rPr lang="fr-FR" sz="3600" dirty="0"/>
              <a:t>L’âme		</a:t>
            </a:r>
            <a:r>
              <a:rPr lang="fr-FR" sz="2400" dirty="0">
                <a:solidFill>
                  <a:schemeClr val="tx1"/>
                </a:solidFill>
              </a:rPr>
              <a:t>Suite</a:t>
            </a:r>
            <a:endParaRPr lang="fr-FR" sz="3600" dirty="0"/>
          </a:p>
        </p:txBody>
      </p:sp>
    </p:spTree>
    <p:extLst>
      <p:ext uri="{BB962C8B-B14F-4D97-AF65-F5344CB8AC3E}">
        <p14:creationId xmlns:p14="http://schemas.microsoft.com/office/powerpoint/2010/main" val="1319452371"/>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003460"/>
            <a:ext cx="12192000" cy="4844551"/>
          </a:xfrm>
        </p:spPr>
        <p:txBody>
          <a:bodyPr>
            <a:normAutofit fontScale="92500" lnSpcReduction="10000"/>
          </a:bodyPr>
          <a:lstStyle/>
          <a:p>
            <a:pPr lvl="2"/>
            <a:r>
              <a:rPr lang="fr-FR" dirty="0"/>
              <a:t>Ce sont le plus souvent les anti-catholiques qui, après-coup, ont détourné/déformé le sens de ces mots et expressions et leur ont donné des sens péjoratifs/négatifs </a:t>
            </a:r>
          </a:p>
          <a:p>
            <a:pPr lvl="2"/>
            <a:endParaRPr lang="fr-FR" sz="1400" dirty="0"/>
          </a:p>
          <a:p>
            <a:pPr lvl="2"/>
            <a:r>
              <a:rPr lang="fr-FR" dirty="0"/>
              <a:t>Or ces mots ou expressions utilisés par l’Église catholique ont un sens très précis  </a:t>
            </a:r>
          </a:p>
          <a:p>
            <a:pPr lvl="4"/>
            <a:r>
              <a:rPr lang="fr-FR" dirty="0"/>
              <a:t>et il est difficile </a:t>
            </a:r>
          </a:p>
          <a:p>
            <a:pPr lvl="4"/>
            <a:r>
              <a:rPr lang="fr-FR" dirty="0"/>
              <a:t>et malsain parce que réducteur au plan de la pleine signification de ce que l’on veut exprimer </a:t>
            </a:r>
          </a:p>
          <a:p>
            <a:pPr lvl="3"/>
            <a:r>
              <a:rPr lang="fr-FR" dirty="0"/>
              <a:t>d’utiliser d’autres mots moins appropriés, ou des périphrases, pour essayer d’exprimer la même chose que ce qu’ils expriment eux</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7" name="Titre 6">
            <a:extLst>
              <a:ext uri="{FF2B5EF4-FFF2-40B4-BE49-F238E27FC236}">
                <a16:creationId xmlns:a16="http://schemas.microsoft.com/office/drawing/2014/main" id="{1987F509-F256-43C0-88B3-7DBCCF927E95}"/>
              </a:ext>
            </a:extLst>
          </p:cNvPr>
          <p:cNvSpPr>
            <a:spLocks noGrp="1"/>
          </p:cNvSpPr>
          <p:nvPr>
            <p:ph type="title"/>
          </p:nvPr>
        </p:nvSpPr>
        <p:spPr>
          <a:xfrm>
            <a:off x="119742" y="49187"/>
            <a:ext cx="11952515" cy="1456883"/>
          </a:xfrm>
        </p:spPr>
        <p:txBody>
          <a:bodyPr>
            <a:normAutofit fontScale="90000"/>
          </a:bodyPr>
          <a:lstStyle/>
          <a:p>
            <a:r>
              <a:rPr lang="fr-FR" dirty="0"/>
              <a:t>Des choses et/ou un vocabulaire insupportables ?</a:t>
            </a:r>
            <a:br>
              <a:rPr lang="fr-FR" dirty="0"/>
            </a:br>
            <a:r>
              <a:rPr lang="fr-FR" dirty="0"/>
              <a:t>Dogmes ; Doctrine ; Tradition ; Infaillibilité ; Magistère ; Église enseignante ; etc.</a:t>
            </a:r>
          </a:p>
        </p:txBody>
      </p:sp>
    </p:spTree>
    <p:extLst>
      <p:ext uri="{BB962C8B-B14F-4D97-AF65-F5344CB8AC3E}">
        <p14:creationId xmlns:p14="http://schemas.microsoft.com/office/powerpoint/2010/main" val="319771345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8"/>
            <a:ext cx="12192000" cy="5514070"/>
          </a:xfrm>
        </p:spPr>
        <p:txBody>
          <a:bodyPr>
            <a:normAutofit fontScale="77500" lnSpcReduction="20000"/>
          </a:bodyPr>
          <a:lstStyle/>
          <a:p>
            <a:pPr lvl="0" eaLnBrk="0" hangingPunct="0"/>
            <a:r>
              <a:rPr lang="fr-FR" dirty="0"/>
              <a:t>L’occultisme</a:t>
            </a:r>
          </a:p>
          <a:p>
            <a:pPr lvl="2" eaLnBrk="0" hangingPunct="0"/>
            <a:endParaRPr lang="fr-FR" sz="1300" dirty="0"/>
          </a:p>
          <a:p>
            <a:pPr lvl="3" eaLnBrk="0" hangingPunct="0"/>
            <a:r>
              <a:rPr lang="fr-FR" dirty="0"/>
              <a:t>est très dangereux </a:t>
            </a:r>
          </a:p>
          <a:p>
            <a:pPr lvl="4" eaLnBrk="0" hangingPunct="0"/>
            <a:r>
              <a:rPr lang="fr-FR" dirty="0"/>
              <a:t>pour notre relation avec Dieu, et pour notre vie au niveau “humano-humain”</a:t>
            </a:r>
          </a:p>
          <a:p>
            <a:pPr lvl="3" eaLnBrk="0" hangingPunct="0"/>
            <a:r>
              <a:rPr lang="fr-FR" dirty="0"/>
              <a:t>or il semble de nos jours se développer/redévelopper de plus en plus</a:t>
            </a:r>
          </a:p>
          <a:p>
            <a:pPr lvl="0" eaLnBrk="0" hangingPunct="0"/>
            <a:r>
              <a:rPr lang="fr-FR" dirty="0"/>
              <a:t>Remarque</a:t>
            </a:r>
          </a:p>
          <a:p>
            <a:pPr lvl="2" eaLnBrk="0" hangingPunct="0"/>
            <a:r>
              <a:rPr lang="fr-FR" dirty="0"/>
              <a:t>au lieu d’avoir peur pour soi</a:t>
            </a:r>
          </a:p>
          <a:p>
            <a:pPr lvl="4" eaLnBrk="0" hangingPunct="0"/>
            <a:r>
              <a:rPr lang="fr-FR" dirty="0"/>
              <a:t>de l’occultisme</a:t>
            </a:r>
          </a:p>
          <a:p>
            <a:pPr lvl="4" eaLnBrk="0" hangingPunct="0"/>
            <a:r>
              <a:rPr lang="fr-FR" dirty="0"/>
              <a:t>ou de tout autre chose</a:t>
            </a:r>
          </a:p>
          <a:p>
            <a:pPr lvl="3" eaLnBrk="0" hangingPunct="0"/>
            <a:r>
              <a:rPr lang="fr-FR" dirty="0"/>
              <a:t>ce qui est une approche négative de la vie</a:t>
            </a:r>
          </a:p>
          <a:p>
            <a:pPr lvl="2" eaLnBrk="0" hangingPunct="0"/>
            <a:r>
              <a:rPr lang="fr-FR" dirty="0"/>
              <a:t>on ferait mieux, avec le secours de la grâce de Dieu, de s’efforcer à vivre le mieux et le plus possible avec Notre Seigneur </a:t>
            </a:r>
          </a:p>
          <a:p>
            <a:pPr lvl="4" eaLnBrk="0" hangingPunct="0"/>
            <a:r>
              <a:rPr lang="fr-FR" dirty="0"/>
              <a:t>prière</a:t>
            </a:r>
          </a:p>
          <a:p>
            <a:pPr lvl="4" eaLnBrk="0" hangingPunct="0"/>
            <a:r>
              <a:rPr lang="fr-FR" dirty="0"/>
              <a:t>sacrements</a:t>
            </a:r>
          </a:p>
          <a:p>
            <a:pPr lvl="4" eaLnBrk="0" hangingPunct="0"/>
            <a:r>
              <a:rPr lang="fr-FR" dirty="0"/>
              <a:t>formation</a:t>
            </a:r>
          </a:p>
          <a:p>
            <a:pPr lvl="4" eaLnBrk="0" hangingPunct="0"/>
            <a:r>
              <a:rPr lang="fr-FR" dirty="0"/>
              <a:t>charité</a:t>
            </a:r>
          </a:p>
          <a:p>
            <a:pPr lvl="3" eaLnBrk="0" hangingPunct="0"/>
            <a:r>
              <a:rPr lang="fr-FR" dirty="0"/>
              <a:t>ce qui est l’approche positive de la vie</a:t>
            </a:r>
          </a:p>
          <a:p>
            <a:pPr lvl="4" eaLnBrk="0" hangingPunct="0"/>
            <a:r>
              <a:rPr lang="fr-FR" dirty="0"/>
              <a:t>et qui entre-autre chose permet d’éviter de s’intéresser à l’ésotérisme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1712A8F-AD95-404C-B4DC-54A98BA4C5F8}"/>
              </a:ext>
            </a:extLst>
          </p:cNvPr>
          <p:cNvSpPr>
            <a:spLocks noGrp="1"/>
          </p:cNvSpPr>
          <p:nvPr>
            <p:ph type="title"/>
          </p:nvPr>
        </p:nvSpPr>
        <p:spPr>
          <a:xfrm>
            <a:off x="119742" y="49188"/>
            <a:ext cx="11952515" cy="1101880"/>
          </a:xfrm>
        </p:spPr>
        <p:txBody>
          <a:bodyPr>
            <a:normAutofit/>
          </a:bodyPr>
          <a:lstStyle/>
          <a:p>
            <a:r>
              <a:rPr lang="fr-FR" sz="3600" dirty="0"/>
              <a:t>occultisme / ésotérisme : magie, magnétiseurs, voyances, médiums, etc., yoga, zen, etc.</a:t>
            </a:r>
            <a:endParaRPr lang="fr-FR" sz="2200" dirty="0">
              <a:solidFill>
                <a:srgbClr val="000000"/>
              </a:solidFill>
            </a:endParaRPr>
          </a:p>
        </p:txBody>
      </p:sp>
    </p:spTree>
    <p:extLst>
      <p:ext uri="{BB962C8B-B14F-4D97-AF65-F5344CB8AC3E}">
        <p14:creationId xmlns:p14="http://schemas.microsoft.com/office/powerpoint/2010/main" val="305887103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8"/>
            <a:ext cx="12192000" cy="5514070"/>
          </a:xfrm>
        </p:spPr>
        <p:txBody>
          <a:bodyPr>
            <a:normAutofit fontScale="85000" lnSpcReduction="10000"/>
          </a:bodyPr>
          <a:lstStyle/>
          <a:p>
            <a:pPr lvl="1" eaLnBrk="0" hangingPunct="0"/>
            <a:r>
              <a:rPr lang="fr-FR" dirty="0"/>
              <a:t>Le chrétien peut-il pratiquer/utiliser l’occultisme (magie — magnétiseurs — voyance — médiums — etc., yoga, zen, etc.) ?</a:t>
            </a:r>
          </a:p>
          <a:p>
            <a:pPr lvl="2" eaLnBrk="0" hangingPunct="0"/>
            <a:endParaRPr lang="fr-FR" sz="900" dirty="0"/>
          </a:p>
          <a:p>
            <a:pPr lvl="2" eaLnBrk="0" hangingPunct="0"/>
            <a:r>
              <a:rPr lang="fr-FR" dirty="0"/>
              <a:t>non</a:t>
            </a:r>
          </a:p>
          <a:p>
            <a:pPr lvl="2" eaLnBrk="0" hangingPunct="0"/>
            <a:endParaRPr lang="fr-FR" sz="900" dirty="0"/>
          </a:p>
          <a:p>
            <a:pPr lvl="2" eaLnBrk="0" hangingPunct="0"/>
            <a:r>
              <a:rPr lang="fr-FR" dirty="0"/>
              <a:t>plusieurs textes de la Bible et de l’Église Catholique (CEC, etc.) enseignent qu’il ne faut pas pratiquer/utiliser l’occultisme</a:t>
            </a:r>
          </a:p>
          <a:p>
            <a:pPr lvl="2" eaLnBrk="0" hangingPunct="0"/>
            <a:endParaRPr lang="fr-FR" sz="5200" dirty="0"/>
          </a:p>
          <a:p>
            <a:pPr lvl="2" eaLnBrk="0" hangingPunct="0"/>
            <a:r>
              <a:rPr lang="fr-FR" sz="2800" dirty="0"/>
              <a:t>pour des précisions complémentaires sur l’occultisme / l’ésotérisme voir dans ce document </a:t>
            </a:r>
          </a:p>
          <a:p>
            <a:pPr lvl="3" eaLnBrk="0" hangingPunct="0"/>
            <a:endParaRPr lang="fr-FR" sz="600" dirty="0"/>
          </a:p>
          <a:p>
            <a:pPr lvl="3" eaLnBrk="0" hangingPunct="0"/>
            <a:r>
              <a:rPr lang="fr-FR" sz="2800" dirty="0"/>
              <a:t>dans la partie "Compléments" </a:t>
            </a:r>
          </a:p>
          <a:p>
            <a:pPr lvl="4" eaLnBrk="0" hangingPunct="0"/>
            <a:endParaRPr lang="fr-FR" sz="400" dirty="0"/>
          </a:p>
          <a:p>
            <a:pPr lvl="4" eaLnBrk="0" hangingPunct="0"/>
            <a:r>
              <a:rPr lang="fr-FR" sz="2800" dirty="0"/>
              <a:t>les vues “occultisme / ésotérisme” </a:t>
            </a:r>
          </a:p>
          <a:p>
            <a:pPr lvl="3" eaLnBrk="0" hangingPunct="0"/>
            <a:endParaRPr lang="fr-FR" sz="600" dirty="0"/>
          </a:p>
          <a:p>
            <a:pPr lvl="3" eaLnBrk="0" hangingPunct="0"/>
            <a:r>
              <a:rPr lang="fr-FR" sz="2800" dirty="0"/>
              <a:t>et au besoin, pour encore plus d’informations, mon document PowerPoint intitulé </a:t>
            </a:r>
          </a:p>
          <a:p>
            <a:pPr lvl="4" eaLnBrk="0" hangingPunct="0"/>
            <a:endParaRPr lang="fr-FR" sz="400" dirty="0"/>
          </a:p>
          <a:p>
            <a:pPr lvl="4" eaLnBrk="0" hangingPunct="0"/>
            <a:r>
              <a:rPr lang="fr-FR" sz="2800" dirty="0"/>
              <a:t>“Kit de survie catholique_n5_Vues_COMPLÉMENTS_Occultisme-Ésotérisme” que l’on peut visionner/télécharger gratuitement à partir de mon site internet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298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2C70480-8C65-4670-B215-78F829F3EF6E}"/>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		</a:t>
            </a:r>
            <a:r>
              <a:rPr lang="fr-FR" sz="2400" dirty="0">
                <a:solidFill>
                  <a:schemeClr val="tx1"/>
                </a:solidFill>
              </a:rPr>
              <a:t>Suite</a:t>
            </a:r>
            <a:endParaRPr lang="fr-FR" sz="2200" dirty="0">
              <a:solidFill>
                <a:schemeClr val="tx1"/>
              </a:solidFill>
            </a:endParaRPr>
          </a:p>
        </p:txBody>
      </p:sp>
    </p:spTree>
    <p:extLst>
      <p:ext uri="{BB962C8B-B14F-4D97-AF65-F5344CB8AC3E}">
        <p14:creationId xmlns:p14="http://schemas.microsoft.com/office/powerpoint/2010/main" val="38788429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3DBD721-4C2E-43AB-94AA-37867CFBDEDE}"/>
              </a:ext>
            </a:extLst>
          </p:cNvPr>
          <p:cNvSpPr>
            <a:spLocks noGrp="1"/>
          </p:cNvSpPr>
          <p:nvPr>
            <p:ph type="dt" sz="half" idx="10"/>
          </p:nvPr>
        </p:nvSpPr>
        <p:spPr/>
        <p:txBody>
          <a:bodyPr/>
          <a:lstStyle/>
          <a:p>
            <a:r>
              <a:rPr lang="fr-FR"/>
              <a:t>09/11/2020</a:t>
            </a:r>
            <a:endParaRPr lang="fr-FR" dirty="0"/>
          </a:p>
        </p:txBody>
      </p:sp>
      <p:sp>
        <p:nvSpPr>
          <p:cNvPr id="3" name="Espace réservé du numéro de diapositive 2">
            <a:extLst>
              <a:ext uri="{FF2B5EF4-FFF2-40B4-BE49-F238E27FC236}">
                <a16:creationId xmlns:a16="http://schemas.microsoft.com/office/drawing/2014/main" id="{BCFB5AD6-FD50-45D0-9AE9-08173BA0EF1E}"/>
              </a:ext>
            </a:extLst>
          </p:cNvPr>
          <p:cNvSpPr>
            <a:spLocks noGrp="1"/>
          </p:cNvSpPr>
          <p:nvPr>
            <p:ph type="sldNum" sz="quarter" idx="12"/>
          </p:nvPr>
        </p:nvSpPr>
        <p:spPr/>
        <p:txBody>
          <a:bodyPr/>
          <a:lstStyle/>
          <a:p>
            <a:fld id="{E57ECC14-826B-42E9-A453-4280D060BAD6}" type="slidenum">
              <a:rPr lang="fr-FR" smtClean="0"/>
              <a:t>299</a:t>
            </a:fld>
            <a:endParaRPr lang="fr-FR" dirty="0"/>
          </a:p>
        </p:txBody>
      </p:sp>
      <p:sp>
        <p:nvSpPr>
          <p:cNvPr id="5" name="Rectangle 4">
            <a:extLst>
              <a:ext uri="{FF2B5EF4-FFF2-40B4-BE49-F238E27FC236}">
                <a16:creationId xmlns:a16="http://schemas.microsoft.com/office/drawing/2014/main" id="{F62EE50C-FE4F-4C6B-8E3E-43319CD629B6}"/>
              </a:ext>
            </a:extLst>
          </p:cNvPr>
          <p:cNvSpPr/>
          <p:nvPr/>
        </p:nvSpPr>
        <p:spPr>
          <a:xfrm>
            <a:off x="2094448" y="2292893"/>
            <a:ext cx="7272953" cy="1569660"/>
          </a:xfrm>
          <a:prstGeom prst="rect">
            <a:avLst/>
          </a:prstGeom>
          <a:noFill/>
        </p:spPr>
        <p:txBody>
          <a:bodyPr wrap="none" lIns="91440" tIns="45720" rIns="91440" bIns="45720">
            <a:spAutoFit/>
          </a:bodyPr>
          <a:lstStyle/>
          <a:p>
            <a:pPr algn="ctr"/>
            <a:r>
              <a:rPr lang="fr-FR" sz="9600" b="1" cap="none" spc="0" dirty="0">
                <a:ln w="9525">
                  <a:solidFill>
                    <a:schemeClr val="bg1"/>
                  </a:solidFill>
                  <a:prstDash val="solid"/>
                </a:ln>
                <a:solidFill>
                  <a:srgbClr val="0000CC"/>
                </a:solidFill>
                <a:effectLst>
                  <a:outerShdw blurRad="12700" dist="38100" dir="2700000" algn="tl" rotWithShape="0">
                    <a:schemeClr val="bg1">
                      <a:lumMod val="50000"/>
                    </a:schemeClr>
                  </a:outerShdw>
                </a:effectLst>
              </a:rPr>
              <a:t>Compléments</a:t>
            </a:r>
          </a:p>
        </p:txBody>
      </p:sp>
      <p:sp>
        <p:nvSpPr>
          <p:cNvPr id="7" name="Espace réservé du contenu 2">
            <a:extLst>
              <a:ext uri="{FF2B5EF4-FFF2-40B4-BE49-F238E27FC236}">
                <a16:creationId xmlns:a16="http://schemas.microsoft.com/office/drawing/2014/main" id="{EDECE7AC-0C1E-4242-9D37-278FF29967AE}"/>
              </a:ext>
            </a:extLst>
          </p:cNvPr>
          <p:cNvSpPr txBox="1">
            <a:spLocks/>
          </p:cNvSpPr>
          <p:nvPr/>
        </p:nvSpPr>
        <p:spPr>
          <a:xfrm>
            <a:off x="953552" y="5292892"/>
            <a:ext cx="8261873" cy="857623"/>
          </a:xfrm>
          <a:prstGeom prst="rect">
            <a:avLst/>
          </a:prstGeom>
        </p:spPr>
        <p:txBody>
          <a:bodyPr>
            <a:normAutofit fontScale="92500" lnSpcReduction="20000"/>
          </a:bodyPr>
          <a:lstStyle>
            <a:lvl1pPr marL="0" indent="-432000" algn="l" defTabSz="914400" rtl="0" eaLnBrk="1" latinLnBrk="0" hangingPunct="1">
              <a:lnSpc>
                <a:spcPct val="100000"/>
              </a:lnSpc>
              <a:spcBef>
                <a:spcPts val="0"/>
              </a:spcBef>
              <a:buClr>
                <a:srgbClr val="0000CC"/>
              </a:buClr>
              <a:buFont typeface="Wingdings" panose="05000000000000000000" pitchFamily="2" charset="2"/>
              <a:buChar char="t"/>
              <a:defRPr sz="3200" b="1" kern="1200">
                <a:solidFill>
                  <a:srgbClr val="0000CC"/>
                </a:solidFill>
                <a:latin typeface="+mn-lt"/>
                <a:ea typeface="+mn-ea"/>
                <a:cs typeface="+mn-cs"/>
              </a:defRPr>
            </a:lvl1pPr>
            <a:lvl2pPr marL="882000" indent="-432000" algn="l" defTabSz="914400" rtl="0" eaLnBrk="1" latinLnBrk="0" hangingPunct="1">
              <a:lnSpc>
                <a:spcPct val="100000"/>
              </a:lnSpc>
              <a:spcBef>
                <a:spcPts val="0"/>
              </a:spcBef>
              <a:buFont typeface="Calibri" panose="020F0502020204030204" pitchFamily="34" charset="0"/>
              <a:buChar char="→"/>
              <a:defRPr sz="3200" b="1" kern="1200">
                <a:solidFill>
                  <a:srgbClr val="FF3300"/>
                </a:solidFill>
                <a:latin typeface="+mn-lt"/>
                <a:ea typeface="+mn-ea"/>
                <a:cs typeface="+mn-cs"/>
              </a:defRPr>
            </a:lvl2pPr>
            <a:lvl3pPr marL="1188000" indent="-288000" algn="l" defTabSz="914400" rtl="0" eaLnBrk="1" latinLnBrk="0" hangingPunct="1">
              <a:lnSpc>
                <a:spcPct val="100000"/>
              </a:lnSpc>
              <a:spcBef>
                <a:spcPts val="0"/>
              </a:spcBef>
              <a:buClr>
                <a:srgbClr val="009900"/>
              </a:buClr>
              <a:buFont typeface="Wingdings" panose="05000000000000000000" pitchFamily="2" charset="2"/>
              <a:buChar char="§"/>
              <a:defRPr sz="3200" b="1" kern="1200">
                <a:solidFill>
                  <a:srgbClr val="009900"/>
                </a:solidFill>
                <a:latin typeface="+mn-lt"/>
                <a:ea typeface="+mn-ea"/>
                <a:cs typeface="+mn-cs"/>
              </a:defRPr>
            </a:lvl3pPr>
            <a:lvl4pPr marL="1476000" indent="-252000" algn="l" defTabSz="914400" rtl="0" eaLnBrk="1" latinLnBrk="0" hangingPunct="1">
              <a:lnSpc>
                <a:spcPct val="100000"/>
              </a:lnSpc>
              <a:spcBef>
                <a:spcPts val="0"/>
              </a:spcBef>
              <a:buFont typeface="Arial" panose="020B0604020202020204" pitchFamily="34" charset="0"/>
              <a:buChar char="•"/>
              <a:defRPr sz="3200" b="1" kern="1200">
                <a:solidFill>
                  <a:srgbClr val="000000"/>
                </a:solidFill>
                <a:latin typeface="+mn-lt"/>
                <a:ea typeface="+mn-ea"/>
                <a:cs typeface="+mn-cs"/>
              </a:defRPr>
            </a:lvl4pPr>
            <a:lvl5pPr marL="1728000" indent="-228600" algn="l" defTabSz="914400" rtl="0" eaLnBrk="1" latinLnBrk="0" hangingPunct="1">
              <a:lnSpc>
                <a:spcPct val="100000"/>
              </a:lnSpc>
              <a:spcBef>
                <a:spcPts val="0"/>
              </a:spcBef>
              <a:buClr>
                <a:srgbClr val="D75CFE"/>
              </a:buClr>
              <a:buFont typeface="Calibri" panose="020F0502020204030204" pitchFamily="34" charset="0"/>
              <a:buChar char="‐"/>
              <a:defRPr sz="3200" b="1" kern="1200">
                <a:solidFill>
                  <a:srgbClr val="D140FE"/>
                </a:solidFill>
                <a:latin typeface="+mn-lt"/>
                <a:ea typeface="+mn-ea"/>
                <a:cs typeface="+mn-cs"/>
              </a:defRPr>
            </a:lvl5pPr>
            <a:lvl6pPr marL="1944000" indent="-180000" algn="l" defTabSz="914400" rtl="0" eaLnBrk="1" latinLnBrk="0" hangingPunct="1">
              <a:lnSpc>
                <a:spcPct val="100000"/>
              </a:lnSpc>
              <a:spcBef>
                <a:spcPts val="0"/>
              </a:spcBef>
              <a:buSzPct val="55000"/>
              <a:buFont typeface="SymbolPS" panose="05050102010607020607" pitchFamily="18" charset="2"/>
              <a:buChar char=""/>
              <a:defRPr lang="fr-FR" sz="3200" b="1" kern="1200" dirty="0" smtClean="0">
                <a:solidFill>
                  <a:srgbClr val="CD973F"/>
                </a:solidFill>
                <a:latin typeface="+mn-lt"/>
                <a:ea typeface="+mn-ea"/>
                <a:cs typeface="+mn-cs"/>
              </a:defRPr>
            </a:lvl6pPr>
            <a:lvl7pPr marL="2160000" indent="-180000" algn="l" defTabSz="914400" rtl="0" eaLnBrk="1" latinLnBrk="0" hangingPunct="1">
              <a:lnSpc>
                <a:spcPct val="100000"/>
              </a:lnSpc>
              <a:spcBef>
                <a:spcPts val="0"/>
              </a:spcBef>
              <a:buClr>
                <a:srgbClr val="808080"/>
              </a:buClr>
              <a:buFont typeface="Calibri" panose="020F0502020204030204" pitchFamily="34" charset="0"/>
              <a:buChar char="."/>
              <a:defRPr sz="3200" b="1" kern="1200">
                <a:solidFill>
                  <a:srgbClr val="808080"/>
                </a:solidFill>
                <a:latin typeface="+mn-lt"/>
                <a:ea typeface="+mn-ea"/>
                <a:cs typeface="+mn-cs"/>
              </a:defRPr>
            </a:lvl7pPr>
            <a:lvl8pPr marL="2520000" indent="-180000" algn="l" defTabSz="914400" rtl="0" eaLnBrk="1" latinLnBrk="0" hangingPunct="1">
              <a:lnSpc>
                <a:spcPct val="100000"/>
              </a:lnSpc>
              <a:spcBef>
                <a:spcPts val="0"/>
              </a:spcBef>
              <a:buFont typeface="Arial" panose="020B0604020202020204" pitchFamily="34" charset="0"/>
              <a:buNone/>
              <a:defRPr sz="3000" b="1"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7"/>
            <a:r>
              <a:rPr lang="fr-FR" dirty="0"/>
              <a:t>Sujets, ou compléments de sujets, </a:t>
            </a:r>
          </a:p>
          <a:p>
            <a:pPr lvl="7"/>
            <a:r>
              <a:rPr lang="fr-FR" dirty="0"/>
              <a:t>classés par ordre alphabétique</a:t>
            </a:r>
          </a:p>
          <a:p>
            <a:pPr lvl="6" eaLnBrk="0" hangingPunct="0"/>
            <a:endParaRPr lang="fr-FR" sz="3400" dirty="0"/>
          </a:p>
        </p:txBody>
      </p:sp>
      <p:sp>
        <p:nvSpPr>
          <p:cNvPr id="4" name="Sous-titre 2">
            <a:extLst>
              <a:ext uri="{FF2B5EF4-FFF2-40B4-BE49-F238E27FC236}">
                <a16:creationId xmlns:a16="http://schemas.microsoft.com/office/drawing/2014/main" id="{604F449F-41E1-4ACE-A688-F976274110F1}"/>
              </a:ext>
            </a:extLst>
          </p:cNvPr>
          <p:cNvSpPr txBox="1">
            <a:spLocks/>
          </p:cNvSpPr>
          <p:nvPr/>
        </p:nvSpPr>
        <p:spPr>
          <a:xfrm>
            <a:off x="953552" y="3991645"/>
            <a:ext cx="9144000" cy="632091"/>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0"/>
              </a:spcBef>
              <a:buClr>
                <a:srgbClr val="0000CC"/>
              </a:buClr>
              <a:buFont typeface="Wingdings" panose="05000000000000000000" pitchFamily="2" charset="2"/>
              <a:buNone/>
              <a:defRPr sz="2400" b="1" kern="1200">
                <a:solidFill>
                  <a:srgbClr val="0000CC"/>
                </a:solidFill>
                <a:latin typeface="+mn-lt"/>
                <a:ea typeface="+mn-ea"/>
                <a:cs typeface="+mn-cs"/>
              </a:defRPr>
            </a:lvl1pPr>
            <a:lvl2pPr marL="457200" indent="0" algn="ctr" defTabSz="914400" rtl="0" eaLnBrk="1" latinLnBrk="0" hangingPunct="1">
              <a:lnSpc>
                <a:spcPct val="100000"/>
              </a:lnSpc>
              <a:spcBef>
                <a:spcPts val="0"/>
              </a:spcBef>
              <a:buFont typeface="Calibri" panose="020F0502020204030204" pitchFamily="34" charset="0"/>
              <a:buNone/>
              <a:defRPr sz="2000" b="1" kern="1200">
                <a:solidFill>
                  <a:srgbClr val="FF3300"/>
                </a:solidFill>
                <a:latin typeface="+mn-lt"/>
                <a:ea typeface="+mn-ea"/>
                <a:cs typeface="+mn-cs"/>
              </a:defRPr>
            </a:lvl2pPr>
            <a:lvl3pPr marL="914400" indent="0" algn="ctr" defTabSz="914400" rtl="0" eaLnBrk="1" latinLnBrk="0" hangingPunct="1">
              <a:lnSpc>
                <a:spcPct val="100000"/>
              </a:lnSpc>
              <a:spcBef>
                <a:spcPts val="0"/>
              </a:spcBef>
              <a:buClr>
                <a:srgbClr val="009900"/>
              </a:buClr>
              <a:buFont typeface="Wingdings" panose="05000000000000000000" pitchFamily="2" charset="2"/>
              <a:buNone/>
              <a:defRPr sz="1800" b="1" kern="1200">
                <a:solidFill>
                  <a:srgbClr val="009900"/>
                </a:solidFill>
                <a:latin typeface="+mn-lt"/>
                <a:ea typeface="+mn-ea"/>
                <a:cs typeface="+mn-cs"/>
              </a:defRPr>
            </a:lvl3pPr>
            <a:lvl4pPr marL="1371600" indent="0" algn="ctr" defTabSz="914400" rtl="0" eaLnBrk="1" latinLnBrk="0" hangingPunct="1">
              <a:lnSpc>
                <a:spcPct val="100000"/>
              </a:lnSpc>
              <a:spcBef>
                <a:spcPts val="0"/>
              </a:spcBef>
              <a:buFont typeface="Arial" panose="020B0604020202020204" pitchFamily="34" charset="0"/>
              <a:buNone/>
              <a:defRPr sz="1600" b="1" kern="1200">
                <a:solidFill>
                  <a:srgbClr val="000000"/>
                </a:solidFill>
                <a:latin typeface="+mn-lt"/>
                <a:ea typeface="+mn-ea"/>
                <a:cs typeface="+mn-cs"/>
              </a:defRPr>
            </a:lvl4pPr>
            <a:lvl5pPr marL="1828800" indent="0" algn="ctr" defTabSz="914400" rtl="0" eaLnBrk="1" latinLnBrk="0" hangingPunct="1">
              <a:lnSpc>
                <a:spcPct val="100000"/>
              </a:lnSpc>
              <a:spcBef>
                <a:spcPts val="0"/>
              </a:spcBef>
              <a:buClr>
                <a:srgbClr val="D75CFE"/>
              </a:buClr>
              <a:buFont typeface="Calibri" panose="020F0502020204030204" pitchFamily="34" charset="0"/>
              <a:buNone/>
              <a:defRPr sz="1600" b="1" kern="1200">
                <a:solidFill>
                  <a:srgbClr val="D140FE"/>
                </a:solidFill>
                <a:latin typeface="+mn-lt"/>
                <a:ea typeface="+mn-ea"/>
                <a:cs typeface="+mn-cs"/>
              </a:defRPr>
            </a:lvl5pPr>
            <a:lvl6pPr marL="2286000" indent="0" algn="ctr" defTabSz="914400" rtl="0" eaLnBrk="1" latinLnBrk="0" hangingPunct="1">
              <a:lnSpc>
                <a:spcPct val="100000"/>
              </a:lnSpc>
              <a:spcBef>
                <a:spcPts val="0"/>
              </a:spcBef>
              <a:buSzPct val="55000"/>
              <a:buFont typeface="SymbolPS" panose="05050102010607020607" pitchFamily="18" charset="2"/>
              <a:buNone/>
              <a:defRPr lang="fr-FR" sz="1600" b="1" kern="1200">
                <a:solidFill>
                  <a:srgbClr val="CD973F"/>
                </a:solidFill>
                <a:latin typeface="+mn-lt"/>
                <a:ea typeface="+mn-ea"/>
                <a:cs typeface="+mn-cs"/>
              </a:defRPr>
            </a:lvl6pPr>
            <a:lvl7pPr marL="2743200" indent="0" algn="ctr" defTabSz="914400" rtl="0" eaLnBrk="1" latinLnBrk="0" hangingPunct="1">
              <a:lnSpc>
                <a:spcPct val="100000"/>
              </a:lnSpc>
              <a:spcBef>
                <a:spcPts val="0"/>
              </a:spcBef>
              <a:buClr>
                <a:srgbClr val="808080"/>
              </a:buClr>
              <a:buFont typeface="Calibri" panose="020F0502020204030204" pitchFamily="34" charset="0"/>
              <a:buNone/>
              <a:defRPr sz="1600" b="1" kern="1200">
                <a:solidFill>
                  <a:srgbClr val="808080"/>
                </a:solidFill>
                <a:latin typeface="+mn-lt"/>
                <a:ea typeface="+mn-ea"/>
                <a:cs typeface="+mn-cs"/>
              </a:defRPr>
            </a:lvl7pPr>
            <a:lvl8pPr marL="3200400" indent="0" algn="ctr" defTabSz="914400" rtl="0" eaLnBrk="1" latinLnBrk="0" hangingPunct="1">
              <a:lnSpc>
                <a:spcPct val="100000"/>
              </a:lnSpc>
              <a:spcBef>
                <a:spcPts val="0"/>
              </a:spcBef>
              <a:buFont typeface="Arial" panose="020B0604020202020204" pitchFamily="34" charset="0"/>
              <a:buNone/>
              <a:defRPr sz="1600" b="1"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3200" dirty="0"/>
              <a:t>Partie II</a:t>
            </a:r>
          </a:p>
        </p:txBody>
      </p:sp>
    </p:spTree>
    <p:extLst>
      <p:ext uri="{BB962C8B-B14F-4D97-AF65-F5344CB8AC3E}">
        <p14:creationId xmlns:p14="http://schemas.microsoft.com/office/powerpoint/2010/main" val="51185886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54593"/>
            <a:ext cx="12192000" cy="5893419"/>
          </a:xfrm>
        </p:spPr>
        <p:txBody>
          <a:bodyPr>
            <a:normAutofit fontScale="92500"/>
          </a:bodyPr>
          <a:lstStyle/>
          <a:p>
            <a:pPr eaLnBrk="0" hangingPunct="0"/>
            <a:r>
              <a:rPr lang="fr-FR" dirty="0"/>
              <a:t>Pour chacun de nous c’est l’amour, c’est d’être aimé et d’aimer, qui nous rend vraiment heureux</a:t>
            </a:r>
          </a:p>
          <a:p>
            <a:pPr lvl="5" eaLnBrk="0" hangingPunct="0"/>
            <a:endParaRPr lang="fr-FR" sz="800" dirty="0"/>
          </a:p>
          <a:p>
            <a:pPr lvl="2" eaLnBrk="0" hangingPunct="0"/>
            <a:r>
              <a:rPr lang="fr-FR" dirty="0"/>
              <a:t>amour entre époux, entre parents et enfants, entre frères et soeurs, entre amis, et… amour de Dieu ! </a:t>
            </a:r>
          </a:p>
          <a:p>
            <a:pPr lvl="2" eaLnBrk="0" hangingPunct="0"/>
            <a:endParaRPr lang="fr-FR" sz="1100" dirty="0"/>
          </a:p>
          <a:p>
            <a:pPr lvl="2" eaLnBrk="0" hangingPunct="0"/>
            <a:r>
              <a:rPr lang="fr-FR" dirty="0"/>
              <a:t>il y a différents degrés/niveaux/dimensions dans l’amour </a:t>
            </a:r>
          </a:p>
          <a:p>
            <a:pPr lvl="2" eaLnBrk="0" hangingPunct="0"/>
            <a:endParaRPr lang="fr-FR" sz="800" dirty="0"/>
          </a:p>
          <a:p>
            <a:pPr lvl="3" eaLnBrk="0" hangingPunct="0"/>
            <a:r>
              <a:rPr lang="fr-FR" dirty="0"/>
              <a:t>dans l’amour entre époux, ces niveaux ne s’excluent pas ; il s’agit de les distinguer —pour en avoir connaissance —, mais sans les opposer</a:t>
            </a:r>
          </a:p>
          <a:p>
            <a:pPr lvl="3" eaLnBrk="0" hangingPunct="0"/>
            <a:endParaRPr lang="fr-FR" sz="800" dirty="0"/>
          </a:p>
          <a:p>
            <a:pPr lvl="4" eaLnBrk="0" hangingPunct="0"/>
            <a:r>
              <a:rPr lang="fr-FR" dirty="0"/>
              <a:t>et ce à quoi il faut tendre </a:t>
            </a:r>
          </a:p>
          <a:p>
            <a:pPr lvl="5" eaLnBrk="0" hangingPunct="0"/>
            <a:endParaRPr lang="fr-FR" sz="800" dirty="0"/>
          </a:p>
          <a:p>
            <a:pPr lvl="5" eaLnBrk="0" hangingPunct="0"/>
            <a:r>
              <a:rPr lang="fr-FR" dirty="0"/>
              <a:t>c’est que les divers niveaux soient sous la conduite de "l’amour spirituel", de "l’amour d’amitié"; et encore mieux : de la charité</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668357C5-CFC4-46B7-B469-308A5B1C0895}"/>
              </a:ext>
            </a:extLst>
          </p:cNvPr>
          <p:cNvSpPr>
            <a:spLocks noGrp="1"/>
          </p:cNvSpPr>
          <p:nvPr>
            <p:ph type="title"/>
          </p:nvPr>
        </p:nvSpPr>
        <p:spPr>
          <a:xfrm>
            <a:off x="119742" y="49188"/>
            <a:ext cx="11952515" cy="711099"/>
          </a:xfrm>
        </p:spPr>
        <p:txBody>
          <a:bodyPr>
            <a:normAutofit/>
          </a:bodyPr>
          <a:lstStyle/>
          <a:p>
            <a:r>
              <a:rPr lang="fr-FR" dirty="0"/>
              <a:t>amour</a:t>
            </a:r>
            <a:endParaRPr lang="fr-FR" sz="3200" dirty="0"/>
          </a:p>
        </p:txBody>
      </p:sp>
    </p:spTree>
    <p:extLst>
      <p:ext uri="{BB962C8B-B14F-4D97-AF65-F5344CB8AC3E}">
        <p14:creationId xmlns:p14="http://schemas.microsoft.com/office/powerpoint/2010/main" val="2718788100"/>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35464"/>
            <a:ext cx="12192000" cy="5712548"/>
          </a:xfrm>
        </p:spPr>
        <p:txBody>
          <a:bodyPr>
            <a:normAutofit lnSpcReduction="10000"/>
          </a:bodyPr>
          <a:lstStyle/>
          <a:p>
            <a:pPr eaLnBrk="0" hangingPunct="0"/>
            <a:r>
              <a:rPr lang="fr-FR" dirty="0"/>
              <a:t>Les différents niveaux/dimensions dans l’amour</a:t>
            </a:r>
          </a:p>
          <a:p>
            <a:pPr lvl="2" eaLnBrk="0" hangingPunct="0"/>
            <a:endParaRPr lang="fr-FR" sz="1000" dirty="0"/>
          </a:p>
          <a:p>
            <a:pPr marL="900000" lvl="2" indent="0" eaLnBrk="0">
              <a:buNone/>
            </a:pPr>
            <a:r>
              <a:rPr lang="fr-FR" dirty="0"/>
              <a:t>1). L’amour instinctif, biologique </a:t>
            </a:r>
          </a:p>
          <a:p>
            <a:pPr lvl="4"/>
            <a:r>
              <a:rPr lang="fr-FR" dirty="0"/>
              <a:t>exemples : </a:t>
            </a:r>
          </a:p>
          <a:p>
            <a:pPr lvl="5"/>
            <a:r>
              <a:rPr lang="fr-FR" dirty="0"/>
              <a:t>“quand j’ai soif, j’aime boire”</a:t>
            </a:r>
          </a:p>
          <a:p>
            <a:pPr lvl="6"/>
            <a:r>
              <a:rPr lang="fr-FR" dirty="0"/>
              <a:t>non pas ici dans le sens : "j’aime telle eau", etc., mais dans le sens de : besoin d’étancher ma soif</a:t>
            </a:r>
          </a:p>
          <a:p>
            <a:pPr lvl="5"/>
            <a:r>
              <a:rPr lang="fr-FR" dirty="0"/>
              <a:t>l’instinct sexuel</a:t>
            </a:r>
          </a:p>
          <a:p>
            <a:pPr lvl="2" eaLnBrk="0"/>
            <a:endParaRPr lang="fr-FR" sz="800" dirty="0"/>
          </a:p>
          <a:p>
            <a:pPr marL="900000" lvl="2" indent="0" eaLnBrk="0">
              <a:buNone/>
            </a:pPr>
            <a:r>
              <a:rPr lang="fr-FR" dirty="0"/>
              <a:t>2). L’amour sensible, passionnel, qui porte vers des biens sensibles, des sensations, des sentiments, des émotions</a:t>
            </a:r>
          </a:p>
          <a:p>
            <a:pPr lvl="4"/>
            <a:r>
              <a:rPr lang="fr-FR" dirty="0"/>
              <a:t>exemples : </a:t>
            </a:r>
          </a:p>
          <a:p>
            <a:pPr lvl="5"/>
            <a:r>
              <a:rPr lang="fr-FR" dirty="0"/>
              <a:t>“j’aime le bon vin” </a:t>
            </a:r>
          </a:p>
          <a:p>
            <a:pPr lvl="5"/>
            <a:r>
              <a:rPr lang="fr-FR" dirty="0"/>
              <a:t>“j’aime regarder tel paysage”</a:t>
            </a:r>
          </a:p>
          <a:p>
            <a:pPr lvl="3"/>
            <a:endParaRPr lang="fr-FR" dirty="0"/>
          </a:p>
          <a:p>
            <a:pPr lvl="3"/>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EFB13F67-4429-428D-BD1B-3B1A8D0F1630}"/>
              </a:ext>
            </a:extLst>
          </p:cNvPr>
          <p:cNvSpPr>
            <a:spLocks noGrp="1"/>
          </p:cNvSpPr>
          <p:nvPr>
            <p:ph type="title"/>
          </p:nvPr>
        </p:nvSpPr>
        <p:spPr>
          <a:xfrm>
            <a:off x="119063" y="49213"/>
            <a:ext cx="11953875" cy="682307"/>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765161263"/>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5915"/>
            <a:ext cx="12192000" cy="5502097"/>
          </a:xfrm>
        </p:spPr>
        <p:txBody>
          <a:bodyPr>
            <a:normAutofit fontScale="92500" lnSpcReduction="20000"/>
          </a:bodyPr>
          <a:lstStyle/>
          <a:p>
            <a:pPr lvl="3"/>
            <a:r>
              <a:rPr lang="fr-FR" dirty="0"/>
              <a:t>une des différences par rapport à l’amour instinctif : l’amour passionnel est conscient</a:t>
            </a:r>
          </a:p>
          <a:p>
            <a:pPr lvl="3"/>
            <a:endParaRPr lang="fr-FR" sz="1500" dirty="0"/>
          </a:p>
          <a:p>
            <a:pPr lvl="3"/>
            <a:r>
              <a:rPr lang="fr-FR" dirty="0"/>
              <a:t>le mot “sensible” dans “amour sensible”, cela a trait aux sensations (à nos 5 sens) </a:t>
            </a:r>
          </a:p>
          <a:p>
            <a:pPr lvl="5"/>
            <a:r>
              <a:rPr lang="fr-FR" dirty="0"/>
              <a:t>ce n’est pas dans le même sens que celui que l’on donne habituellement à l’expression : “il est très sensible”</a:t>
            </a:r>
          </a:p>
          <a:p>
            <a:pPr lvl="3"/>
            <a:endParaRPr lang="fr-FR" sz="1500" dirty="0"/>
          </a:p>
          <a:p>
            <a:pPr lvl="3"/>
            <a:r>
              <a:rPr lang="fr-FR" dirty="0"/>
              <a:t>Remarque : L’amour imaginatif, romantique, </a:t>
            </a:r>
          </a:p>
          <a:p>
            <a:pPr lvl="5"/>
            <a:r>
              <a:rPr lang="fr-FR" dirty="0"/>
              <a:t>c’est un amour qui nous oriente vers une sorte “d’idéal” </a:t>
            </a:r>
          </a:p>
          <a:p>
            <a:pPr lvl="4"/>
            <a:endParaRPr lang="fr-FR" sz="1100" dirty="0"/>
          </a:p>
          <a:p>
            <a:pPr lvl="4"/>
            <a:r>
              <a:rPr lang="fr-FR" dirty="0"/>
              <a:t>cet amour peut être plus ou moins être considéré comme un des sous-ensembles de l’amour passionnel </a:t>
            </a:r>
          </a:p>
          <a:p>
            <a:pPr lvl="4"/>
            <a:endParaRPr lang="fr-FR" sz="1100" dirty="0"/>
          </a:p>
          <a:p>
            <a:pPr lvl="5"/>
            <a:r>
              <a:rPr lang="fr-FR" dirty="0"/>
              <a:t>au plan de l’amour envers une/des personne(s), ce n’est pas bon de s’engager dans cette voie de l’amour imaginatif, romantique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4FDECD01-50E7-4542-8F5C-525059F3530A}"/>
              </a:ext>
            </a:extLst>
          </p:cNvPr>
          <p:cNvSpPr>
            <a:spLocks noGrp="1"/>
          </p:cNvSpPr>
          <p:nvPr>
            <p:ph type="title"/>
          </p:nvPr>
        </p:nvSpPr>
        <p:spPr>
          <a:xfrm>
            <a:off x="119063" y="49213"/>
            <a:ext cx="11953875" cy="779126"/>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334259992"/>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83578"/>
            <a:ext cx="12192000" cy="5974421"/>
          </a:xfrm>
        </p:spPr>
        <p:txBody>
          <a:bodyPr>
            <a:normAutofit fontScale="85000" lnSpcReduction="20000"/>
          </a:bodyPr>
          <a:lstStyle/>
          <a:p>
            <a:pPr marL="900000" lvl="2" indent="0" eaLnBrk="0">
              <a:buNone/>
            </a:pPr>
            <a:r>
              <a:rPr lang="fr-FR" dirty="0"/>
              <a:t>3). L’amour spirituel</a:t>
            </a:r>
          </a:p>
          <a:p>
            <a:pPr lvl="3" eaLnBrk="0"/>
            <a:endParaRPr lang="fr-FR" sz="1300" dirty="0"/>
          </a:p>
          <a:p>
            <a:pPr lvl="3" eaLnBrk="0"/>
            <a:r>
              <a:rPr lang="fr-FR" dirty="0"/>
              <a:t>ici par “spirituel” il ne faut entendre </a:t>
            </a:r>
          </a:p>
          <a:p>
            <a:pPr lvl="4" eaLnBrk="0"/>
            <a:r>
              <a:rPr lang="fr-FR" dirty="0"/>
              <a:t>ni que ce serait “surnaturel”</a:t>
            </a:r>
          </a:p>
          <a:p>
            <a:pPr lvl="6" eaLnBrk="0"/>
            <a:r>
              <a:rPr lang="fr-FR" dirty="0"/>
              <a:t>(ici “surnaturel” = “au-dessus de notre nature humaine”)</a:t>
            </a:r>
          </a:p>
          <a:p>
            <a:pPr lvl="4" eaLnBrk="0"/>
            <a:r>
              <a:rPr lang="fr-FR" dirty="0"/>
              <a:t>ni que ce serait “divin”</a:t>
            </a:r>
          </a:p>
          <a:p>
            <a:pPr lvl="6" eaLnBrk="0"/>
            <a:r>
              <a:rPr lang="fr-FR" dirty="0"/>
              <a:t>(c’est “la charité” qui est un “amour divin”)</a:t>
            </a:r>
          </a:p>
          <a:p>
            <a:pPr lvl="3" eaLnBrk="0"/>
            <a:r>
              <a:rPr lang="fr-FR" dirty="0"/>
              <a:t>ce que l’on entend par “amour spirituel” chez les êtres humains est bien un amour "humain"</a:t>
            </a:r>
          </a:p>
          <a:p>
            <a:pPr lvl="4" eaLnBrk="0"/>
            <a:r>
              <a:rPr lang="fr-FR" dirty="0"/>
              <a:t>quand, grâce à notre intelligence, nous découvrons tel (vrai) “bien” dans tel domaine </a:t>
            </a:r>
          </a:p>
          <a:p>
            <a:pPr lvl="3" eaLnBrk="0"/>
            <a:endParaRPr lang="fr-FR" sz="900" dirty="0"/>
          </a:p>
          <a:p>
            <a:pPr lvl="5" eaLnBrk="0"/>
            <a:r>
              <a:rPr lang="fr-FR" dirty="0"/>
              <a:t>alors on est porté vers ce bien, on veut ce bien </a:t>
            </a:r>
          </a:p>
          <a:p>
            <a:pPr lvl="6" eaLnBrk="0"/>
            <a:r>
              <a:rPr lang="fr-FR" dirty="0"/>
              <a:t>c’est cela l’amour spirituel : c’est d’aimer ce bien, c’est de désirer ce bien, que notre intelligence à découvert comme vrai bien</a:t>
            </a:r>
          </a:p>
          <a:p>
            <a:pPr lvl="3" eaLnBrk="0"/>
            <a:r>
              <a:rPr lang="fr-FR" dirty="0"/>
              <a:t>"l’amour spirituel" c’est ce qui est appelé : "la volonté"</a:t>
            </a:r>
          </a:p>
          <a:p>
            <a:pPr lvl="4" eaLnBrk="0"/>
            <a:r>
              <a:rPr lang="fr-FR" dirty="0"/>
              <a:t>dans le langage usuel, le terme "volonté" a été détourné de son sens initial et plénier</a:t>
            </a:r>
          </a:p>
          <a:p>
            <a:pPr lvl="6" eaLnBrk="0"/>
            <a:endParaRPr lang="fr-FR" sz="1000" dirty="0"/>
          </a:p>
          <a:p>
            <a:pPr lvl="4" eaLnBrk="0"/>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F0BDEF8-C156-4691-8C2B-7E48AF9E46A1}"/>
              </a:ext>
            </a:extLst>
          </p:cNvPr>
          <p:cNvSpPr>
            <a:spLocks noGrp="1"/>
          </p:cNvSpPr>
          <p:nvPr>
            <p:ph type="title"/>
          </p:nvPr>
        </p:nvSpPr>
        <p:spPr>
          <a:xfrm>
            <a:off x="119063" y="49213"/>
            <a:ext cx="11953875" cy="660792"/>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300694906"/>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485808"/>
            <a:ext cx="12192000" cy="5551774"/>
          </a:xfrm>
        </p:spPr>
        <p:txBody>
          <a:bodyPr>
            <a:normAutofit lnSpcReduction="10000"/>
          </a:bodyPr>
          <a:lstStyle/>
          <a:p>
            <a:pPr marL="900000" lvl="2" indent="0" eaLnBrk="0">
              <a:buNone/>
            </a:pPr>
            <a:r>
              <a:rPr lang="fr-FR" dirty="0"/>
              <a:t>4). L’amour d’amitié</a:t>
            </a:r>
          </a:p>
          <a:p>
            <a:pPr lvl="2" eaLnBrk="0"/>
            <a:endParaRPr lang="fr-FR" sz="1600" dirty="0"/>
          </a:p>
          <a:p>
            <a:pPr lvl="3" eaLnBrk="0"/>
            <a:r>
              <a:rPr lang="fr-FR" dirty="0"/>
              <a:t>l’amour d’amitié est un amour spirituel réciproque entre 2 personnes qui se choisissent comme amis</a:t>
            </a:r>
          </a:p>
          <a:p>
            <a:pPr lvl="3" eaLnBrk="0"/>
            <a:endParaRPr lang="fr-FR" sz="1000" dirty="0"/>
          </a:p>
          <a:p>
            <a:pPr lvl="5" eaLnBrk="0"/>
            <a:r>
              <a:rPr lang="fr-FR" dirty="0"/>
              <a:t>l’amour d’amitié implique en particulier de vouloir le bien pour son ami, implique de se donner</a:t>
            </a:r>
          </a:p>
          <a:p>
            <a:pPr lvl="5" eaLnBrk="0"/>
            <a:endParaRPr lang="fr-FR" sz="1100" dirty="0"/>
          </a:p>
          <a:p>
            <a:pPr lvl="6" eaLnBrk="0"/>
            <a:r>
              <a:rPr lang="fr-FR" dirty="0"/>
              <a:t>notamment donner de son attention, de son temps, de ses services, au besoin de sa patience, etc. </a:t>
            </a:r>
          </a:p>
          <a:p>
            <a:pPr lvl="6" eaLnBrk="0"/>
            <a:endParaRPr lang="fr-FR" sz="1100" dirty="0"/>
          </a:p>
          <a:p>
            <a:pPr lvl="6" eaLnBrk="0"/>
            <a:r>
              <a:rPr lang="fr-FR" u="sng" dirty="0"/>
              <a:t>remarque importante</a:t>
            </a:r>
            <a:r>
              <a:rPr lang="fr-FR" dirty="0"/>
              <a:t> : la dimension sexuelle, elle, est réservée à l’amour entre un homme et une femme unis par le mariage —unique et fidèle—</a:t>
            </a:r>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ED088AA-6C75-4F16-AEF2-2F8947492895}"/>
              </a:ext>
            </a:extLst>
          </p:cNvPr>
          <p:cNvSpPr>
            <a:spLocks noGrp="1"/>
          </p:cNvSpPr>
          <p:nvPr>
            <p:ph type="title"/>
          </p:nvPr>
        </p:nvSpPr>
        <p:spPr>
          <a:xfrm>
            <a:off x="119063" y="49213"/>
            <a:ext cx="11953875" cy="703822"/>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40387050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07736"/>
            <a:ext cx="12192000" cy="5240275"/>
          </a:xfrm>
        </p:spPr>
        <p:txBody>
          <a:bodyPr>
            <a:normAutofit/>
          </a:bodyPr>
          <a:lstStyle/>
          <a:p>
            <a:pPr lvl="4" eaLnBrk="0"/>
            <a:r>
              <a:rPr lang="fr-FR" dirty="0"/>
              <a:t>l’amour d’amitié est un amour "humain" et non un amour "surnaturel"</a:t>
            </a:r>
          </a:p>
          <a:p>
            <a:pPr lvl="4" eaLnBrk="0"/>
            <a:endParaRPr lang="fr-FR" sz="1400" dirty="0"/>
          </a:p>
          <a:p>
            <a:pPr lvl="5" eaLnBrk="0"/>
            <a:r>
              <a:rPr lang="fr-FR" dirty="0"/>
              <a:t>mais bien-sûr il est bien meilleur s’il est surélevé par la dimension "chrétienne" </a:t>
            </a:r>
          </a:p>
          <a:p>
            <a:pPr lvl="6" eaLnBrk="0"/>
            <a:endParaRPr lang="fr-FR" sz="1000" dirty="0"/>
          </a:p>
          <a:p>
            <a:pPr lvl="6" eaLnBrk="0"/>
            <a:r>
              <a:rPr lang="fr-FR" dirty="0"/>
              <a:t>et pour des époux, si c’est dans le cadre du sacrement du mariage </a:t>
            </a:r>
          </a:p>
          <a:p>
            <a:pPr lvl="5" eaLnBrk="0"/>
            <a:endParaRPr lang="fr-FR" sz="2000" dirty="0"/>
          </a:p>
          <a:p>
            <a:pPr lvl="4" eaLnBrk="0"/>
            <a:r>
              <a:rPr lang="fr-FR" dirty="0"/>
              <a:t>l’amour d’amitié entre époux est un sommet de l’amour d’amitié </a:t>
            </a:r>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4C480CB-23A1-4BD8-8455-3119300D3384}"/>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95271103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54593"/>
            <a:ext cx="12192000" cy="5893419"/>
          </a:xfrm>
        </p:spPr>
        <p:txBody>
          <a:bodyPr>
            <a:normAutofit lnSpcReduction="10000"/>
          </a:bodyPr>
          <a:lstStyle/>
          <a:p>
            <a:pPr lvl="4" eaLnBrk="0"/>
            <a:endParaRPr lang="fr-FR" sz="800" dirty="0"/>
          </a:p>
          <a:p>
            <a:pPr marL="900000" lvl="2" indent="0">
              <a:buNone/>
            </a:pPr>
            <a:r>
              <a:rPr lang="fr-FR" dirty="0"/>
              <a:t>5). La charité</a:t>
            </a:r>
          </a:p>
          <a:p>
            <a:pPr lvl="2"/>
            <a:endParaRPr lang="fr-FR" sz="800" dirty="0"/>
          </a:p>
          <a:p>
            <a:pPr lvl="6"/>
            <a:r>
              <a:rPr lang="fr-FR" dirty="0"/>
              <a:t>(à ne pas confondre avec l’expression : "faire la charité", ce qui serait très réducteur)</a:t>
            </a:r>
          </a:p>
          <a:p>
            <a:pPr lvl="6"/>
            <a:endParaRPr lang="fr-FR" sz="1400" dirty="0"/>
          </a:p>
          <a:p>
            <a:pPr lvl="3"/>
            <a:r>
              <a:rPr lang="fr-FR" dirty="0"/>
              <a:t>la charité n’est pas un amour humain mais un amour divin</a:t>
            </a:r>
          </a:p>
          <a:p>
            <a:pPr lvl="3"/>
            <a:endParaRPr lang="fr-FR" sz="1200" dirty="0"/>
          </a:p>
          <a:p>
            <a:pPr lvl="4"/>
            <a:r>
              <a:rPr lang="fr-FR" dirty="0"/>
              <a:t>la charité est un amour spirituel divin, un amour d’amitié divin</a:t>
            </a:r>
          </a:p>
          <a:p>
            <a:pPr lvl="3"/>
            <a:endParaRPr lang="fr-FR" sz="1400" dirty="0"/>
          </a:p>
          <a:p>
            <a:pPr lvl="3"/>
            <a:r>
              <a:rPr lang="fr-FR" dirty="0"/>
              <a:t>c’est un mystère </a:t>
            </a:r>
          </a:p>
          <a:p>
            <a:pPr lvl="3"/>
            <a:endParaRPr lang="fr-FR" sz="1200" dirty="0"/>
          </a:p>
          <a:p>
            <a:pPr lvl="4"/>
            <a:r>
              <a:rPr lang="fr-FR" dirty="0"/>
              <a:t>c’est aimer comme Dieu aime </a:t>
            </a:r>
          </a:p>
          <a:p>
            <a:pPr lvl="4"/>
            <a:endParaRPr lang="fr-FR" sz="1000" dirty="0"/>
          </a:p>
          <a:p>
            <a:pPr lvl="5"/>
            <a:r>
              <a:rPr lang="fr-FR" dirty="0"/>
              <a:t>c’est aimer Dieu comme Dieu nous aime,</a:t>
            </a:r>
          </a:p>
          <a:p>
            <a:pPr lvl="5"/>
            <a:endParaRPr lang="fr-FR" sz="800" dirty="0"/>
          </a:p>
          <a:p>
            <a:pPr lvl="5"/>
            <a:r>
              <a:rPr lang="fr-FR" dirty="0"/>
              <a:t>et c’est aimer notre prochain comme Dieu l’aime</a:t>
            </a:r>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15248967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54593"/>
            <a:ext cx="12192000" cy="5893419"/>
          </a:xfrm>
        </p:spPr>
        <p:txBody>
          <a:bodyPr>
            <a:normAutofit fontScale="77500" lnSpcReduction="20000"/>
          </a:bodyPr>
          <a:lstStyle/>
          <a:p>
            <a:pPr lvl="4" eaLnBrk="0"/>
            <a:endParaRPr lang="fr-FR" sz="800" dirty="0"/>
          </a:p>
          <a:p>
            <a:r>
              <a:rPr lang="fr-FR" dirty="0"/>
              <a:t>Mariage :</a:t>
            </a:r>
          </a:p>
          <a:p>
            <a:pPr lvl="2"/>
            <a:r>
              <a:rPr lang="fr-FR" dirty="0"/>
              <a:t>pour s’aimer toute la vie. Importance capitale :</a:t>
            </a:r>
          </a:p>
          <a:p>
            <a:pPr marL="1224000" lvl="3" indent="0">
              <a:buNone/>
            </a:pPr>
            <a:endParaRPr lang="fr-FR" sz="1100" dirty="0"/>
          </a:p>
          <a:p>
            <a:pPr marL="1224000" lvl="3" indent="0">
              <a:buNone/>
            </a:pPr>
            <a:r>
              <a:rPr lang="fr-FR" dirty="0"/>
              <a:t>1). du sacrement du mariage,</a:t>
            </a:r>
          </a:p>
          <a:p>
            <a:pPr lvl="4"/>
            <a:r>
              <a:rPr lang="fr-FR" dirty="0"/>
              <a:t>la grâce de Dieu apportée par le sacrement du mariage apporte en particulier la charité particulière, l’amour divin particulier, entre un époux et une épouse</a:t>
            </a:r>
          </a:p>
          <a:p>
            <a:pPr lvl="5"/>
            <a:r>
              <a:rPr lang="fr-FR" dirty="0"/>
              <a:t>grâce que nous avons à nourrir avec la prière, les sacrements, etc.</a:t>
            </a:r>
          </a:p>
          <a:p>
            <a:pPr marL="1224000" lvl="3" indent="0">
              <a:buNone/>
            </a:pPr>
            <a:endParaRPr lang="fr-FR" sz="1100" dirty="0"/>
          </a:p>
          <a:p>
            <a:pPr marL="1224000" lvl="3" indent="0">
              <a:buNone/>
            </a:pPr>
            <a:r>
              <a:rPr lang="fr-FR" dirty="0"/>
              <a:t>2). et de la connaissance et la pratique de l’amour spirituel, de “l’amour d’amitié”.</a:t>
            </a:r>
          </a:p>
          <a:p>
            <a:pPr lvl="4"/>
            <a:r>
              <a:rPr lang="fr-FR" dirty="0"/>
              <a:t>si l’on ne base son mariage que sur l’amour “physique” (instinctif) et l’amour passionnel, alors il y a de fortes chances que cela ne dure pas au-delà de quelques années. Et c’est malheureusement ce que l’on constate.</a:t>
            </a:r>
          </a:p>
          <a:p>
            <a:pPr lvl="4"/>
            <a:r>
              <a:rPr lang="fr-FR" dirty="0"/>
              <a:t>quand on apprend ce qu’est l’amour spirituel et qu’on s’efforce de le vivre de mieux en mieux, qu’on le vit effectivement, cela n’empêche pas les autres dimensions de l’amour d’avoir leurs places ; au contraire, elles sont plus intenses parce qu’elles prennent alors toute leur signification ; et si certaines viennent à manquer, par exemple pour des problèmes de santé, etc., l’amour spirituel permet de continuer à aimer tout autant, voire encore plus car cela peut faire croître la dimension “tendresse” plus que ce qu’elle croîtrait sans ces difficultés</a:t>
            </a:r>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839203488"/>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94099"/>
            <a:ext cx="12192000" cy="5653913"/>
          </a:xfrm>
        </p:spPr>
        <p:txBody>
          <a:bodyPr>
            <a:normAutofit fontScale="92500" lnSpcReduction="20000"/>
          </a:bodyPr>
          <a:lstStyle/>
          <a:p>
            <a:pPr lvl="4" eaLnBrk="0"/>
            <a:endParaRPr lang="fr-FR" sz="800" dirty="0"/>
          </a:p>
          <a:p>
            <a:r>
              <a:rPr lang="fr-FR" dirty="0"/>
              <a:t>“amour de Dieu pour nous” — “Dieu source de tout amour”</a:t>
            </a:r>
          </a:p>
          <a:p>
            <a:endParaRPr lang="fr-FR" sz="900" dirty="0"/>
          </a:p>
          <a:p>
            <a:pPr lvl="2"/>
            <a:r>
              <a:rPr lang="fr-FR" dirty="0"/>
              <a:t>Dieu est la source</a:t>
            </a:r>
          </a:p>
          <a:p>
            <a:pPr lvl="4"/>
            <a:r>
              <a:rPr lang="fr-FR" dirty="0"/>
              <a:t>de tout amour humain</a:t>
            </a:r>
          </a:p>
          <a:p>
            <a:pPr lvl="4"/>
            <a:r>
              <a:rPr lang="fr-FR" dirty="0"/>
              <a:t>et de tout amour divin</a:t>
            </a:r>
          </a:p>
          <a:p>
            <a:pPr lvl="2"/>
            <a:endParaRPr lang="fr-FR" sz="900" dirty="0"/>
          </a:p>
          <a:p>
            <a:pPr lvl="2"/>
            <a:r>
              <a:rPr lang="fr-FR" dirty="0"/>
              <a:t>Il est à la source, à chaque instant, de l’amour de mon père pour moi, de l’amour de ma mère pour moi, de l’amour de mon frère ou de ma soeur pour moi, etc., et si l’on se marie : de l’amour de mon conjoint pour moi, etc. ; et il est lui-même l’Amour et il m’aime bien mieux et bien plus que ce que je peux m’aimer moi-même, et bien mieux et bien plus que ce que peuvent m’aimer mon conjoint, mes enfants, mes parents, etc., tous ceux qui m’aiment</a:t>
            </a:r>
          </a:p>
          <a:p>
            <a:pPr lvl="4"/>
            <a:r>
              <a:rPr lang="fr-FR" dirty="0"/>
              <a:t>Dieu dit : « Une femme oublie-t-elle l’enfant qu’elle nourrit ? Cesse-t-elle d’avoir pitié du fils de ses entrailles ? Même si celles-là oubliaient, moi, je ne t’oublierai pas ! » (Isaïe 49, 15)</a:t>
            </a:r>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909035817"/>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98494"/>
            <a:ext cx="12192000" cy="5449518"/>
          </a:xfrm>
        </p:spPr>
        <p:txBody>
          <a:bodyPr>
            <a:normAutofit/>
          </a:bodyPr>
          <a:lstStyle/>
          <a:p>
            <a:pPr lvl="4" eaLnBrk="0"/>
            <a:endParaRPr lang="fr-FR" sz="800" dirty="0"/>
          </a:p>
          <a:p>
            <a:r>
              <a:rPr lang="fr-FR" dirty="0"/>
              <a:t>aimer Dieu — notre amour pour Dieu — aimer Dieu pour lui-même </a:t>
            </a:r>
          </a:p>
          <a:p>
            <a:pPr lvl="1"/>
            <a:r>
              <a:rPr lang="fr-FR" dirty="0"/>
              <a:t>  Que signifie “aimer Dieu pour lui-même” ?</a:t>
            </a:r>
          </a:p>
          <a:p>
            <a:pPr lvl="2"/>
            <a:r>
              <a:rPr lang="fr-FR" dirty="0"/>
              <a:t>aimer Dieu pour lui-même c’est arriver, avec la grâce de Dieu, </a:t>
            </a:r>
          </a:p>
          <a:p>
            <a:pPr lvl="4"/>
            <a:r>
              <a:rPr lang="fr-FR" dirty="0"/>
              <a:t>à aimer Dieu pour ce qu’Il est</a:t>
            </a:r>
          </a:p>
          <a:p>
            <a:pPr lvl="4"/>
            <a:r>
              <a:rPr lang="fr-FR" dirty="0"/>
              <a:t>et non pas à cause de ses dons pour nous</a:t>
            </a:r>
          </a:p>
          <a:p>
            <a:pPr lvl="3"/>
            <a:r>
              <a:rPr lang="fr-FR" dirty="0"/>
              <a:t>on l’aime tellement, et pleinement, que l’on s’oublie soi-même</a:t>
            </a:r>
          </a:p>
          <a:p>
            <a:pPr lvl="3"/>
            <a:r>
              <a:rPr lang="fr-FR" dirty="0"/>
              <a:t>c’est le cas de ceux qui sont au paradis (les bons anges, et les êtres humains qui sont au ciel), et des saints sur la terre. C’est ce à quoi chacun de nous est appelé dès cette Terre </a:t>
            </a:r>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309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628308546"/>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8"/>
            <a:ext cx="12192000" cy="5514064"/>
          </a:xfrm>
        </p:spPr>
        <p:txBody>
          <a:bodyPr>
            <a:normAutofit fontScale="92500" lnSpcReduction="10000"/>
          </a:bodyPr>
          <a:lstStyle/>
          <a:p>
            <a:pPr lvl="4" eaLnBrk="0"/>
            <a:endParaRPr lang="fr-FR" sz="800" dirty="0"/>
          </a:p>
          <a:p>
            <a:pPr lvl="1"/>
            <a:r>
              <a:rPr lang="fr-FR" dirty="0"/>
              <a:t>Pourquoi “aimer Dieu pour lui-même” ? Ça ne fait pas vraiment rêver !</a:t>
            </a:r>
          </a:p>
          <a:p>
            <a:pPr lvl="2"/>
            <a:endParaRPr lang="fr-FR" sz="900" dirty="0"/>
          </a:p>
          <a:p>
            <a:pPr lvl="2"/>
            <a:r>
              <a:rPr lang="fr-FR" dirty="0"/>
              <a:t>parce que la finalité, le but, de la vie de chacun de nous</a:t>
            </a:r>
          </a:p>
          <a:p>
            <a:pPr lvl="3"/>
            <a:r>
              <a:rPr lang="fr-FR" dirty="0"/>
              <a:t>c’est de : connaître et aimer Dieu </a:t>
            </a:r>
          </a:p>
          <a:p>
            <a:pPr lvl="4"/>
            <a:r>
              <a:rPr lang="fr-FR" dirty="0"/>
              <a:t>cela n’enlève rien à l’amour que nous avons pour les autres</a:t>
            </a:r>
          </a:p>
          <a:p>
            <a:pPr lvl="5"/>
            <a:r>
              <a:rPr lang="fr-FR" dirty="0"/>
              <a:t>plus on aime Dieu </a:t>
            </a:r>
          </a:p>
          <a:p>
            <a:pPr lvl="6"/>
            <a:r>
              <a:rPr lang="fr-FR" dirty="0"/>
              <a:t>plus on est capable d’aimer son conjoint, ses enfants, ses parents, ses amis, etc., plus on aime à découvrir l’univers, à le développer (et non pas l’exploiter), etc. </a:t>
            </a:r>
          </a:p>
          <a:p>
            <a:pPr lvl="6"/>
            <a:r>
              <a:rPr lang="fr-FR" dirty="0"/>
              <a:t>et aussi plus on aime à faire des découvertes au plan humain, au plan philosophique, au plan scientifique, au plan technique, etc., etc.</a:t>
            </a:r>
          </a:p>
          <a:p>
            <a:pPr lvl="2"/>
            <a:endParaRPr lang="fr-FR" sz="900" dirty="0"/>
          </a:p>
          <a:p>
            <a:pPr lvl="2"/>
            <a:r>
              <a:rPr lang="fr-FR" dirty="0"/>
              <a:t>c’est Dieu qui est source de tout amour</a:t>
            </a:r>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61869230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59859"/>
            <a:ext cx="12192000" cy="5288153"/>
          </a:xfrm>
        </p:spPr>
        <p:txBody>
          <a:bodyPr>
            <a:normAutofit/>
          </a:bodyPr>
          <a:lstStyle/>
          <a:p>
            <a:pPr lvl="4" eaLnBrk="0"/>
            <a:endParaRPr lang="fr-FR" sz="800" dirty="0"/>
          </a:p>
          <a:p>
            <a:pPr lvl="4"/>
            <a:r>
              <a:rPr lang="fr-FR" dirty="0"/>
              <a:t>“le but de notre vie c’est de connaître Dieu, et de l’aimer pour Lui-même”, c’est sûr que dit comme ça, “cela ne fait pas rêver”</a:t>
            </a:r>
          </a:p>
          <a:p>
            <a:pPr lvl="5"/>
            <a:r>
              <a:rPr lang="fr-FR" dirty="0"/>
              <a:t>l’expérience de la vie avec Dieu, de la prière, de la réception des sacrements, de la lecture des écrits de saints et de leurs vies, etc., permettent de mieux saisir cette vérité</a:t>
            </a:r>
          </a:p>
          <a:p>
            <a:pPr lvl="6"/>
            <a:r>
              <a:rPr lang="fr-FR" dirty="0"/>
              <a:t>le fait de comprendre ces choses, et le fait de les vivre, cela doit avancer ensemble</a:t>
            </a:r>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77327766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83341"/>
            <a:ext cx="12192000" cy="5664672"/>
          </a:xfrm>
        </p:spPr>
        <p:txBody>
          <a:bodyPr>
            <a:normAutofit lnSpcReduction="10000"/>
          </a:bodyPr>
          <a:lstStyle/>
          <a:p>
            <a:pPr lvl="4" eaLnBrk="0"/>
            <a:endParaRPr lang="fr-FR" sz="800" dirty="0"/>
          </a:p>
          <a:p>
            <a:pPr lvl="2"/>
            <a:r>
              <a:rPr lang="fr-FR" dirty="0"/>
              <a:t>en fait, cela devrait “nous venir tout seul”, d’aimer Dieu pour Lui-même</a:t>
            </a:r>
          </a:p>
          <a:p>
            <a:pPr lvl="3"/>
            <a:r>
              <a:rPr lang="fr-FR" dirty="0"/>
              <a:t>car Dieu est infiniment “aimable” ; il est infiniment “digne” d’être aimé ;</a:t>
            </a:r>
          </a:p>
          <a:p>
            <a:pPr lvl="4"/>
            <a:r>
              <a:rPr lang="fr-FR" dirty="0"/>
              <a:t>à un point tel que, sauf si l’on choisit de s’opposer à l’amour, c’est la question inverse qui devrait se poser : comment ne pas aimer Dieu pour Lui-même ? </a:t>
            </a:r>
          </a:p>
          <a:p>
            <a:pPr lvl="5"/>
            <a:r>
              <a:rPr lang="fr-FR" dirty="0"/>
              <a:t>au ciel, ce sera évident, immédiat, on sera “scotché” sur Dieu, tellement l’Amour qu’Il est nous attirera</a:t>
            </a:r>
          </a:p>
          <a:p>
            <a:pPr lvl="6"/>
            <a:r>
              <a:rPr lang="fr-FR" dirty="0"/>
              <a:t>en revanche, sur Terre nous sommes dans “l’obscurité” de la foi, et surtout nous sommes plus qu’empêtrés dans les conséquences du péché originel et de nos propres péchés</a:t>
            </a:r>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82831862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25619"/>
            <a:ext cx="12192000" cy="4922394"/>
          </a:xfrm>
        </p:spPr>
        <p:txBody>
          <a:bodyPr>
            <a:normAutofit/>
          </a:bodyPr>
          <a:lstStyle/>
          <a:p>
            <a:pPr lvl="4" eaLnBrk="0"/>
            <a:endParaRPr lang="fr-FR" sz="800" dirty="0"/>
          </a:p>
          <a:p>
            <a:pPr lvl="2"/>
            <a:r>
              <a:rPr lang="fr-FR" dirty="0"/>
              <a:t>Dieu sait</a:t>
            </a:r>
          </a:p>
          <a:p>
            <a:pPr lvl="3"/>
            <a:r>
              <a:rPr lang="fr-FR" dirty="0"/>
              <a:t>puisque c’est Lui qui nous a faits</a:t>
            </a:r>
          </a:p>
          <a:p>
            <a:pPr lvl="4"/>
            <a:r>
              <a:rPr lang="fr-FR" dirty="0"/>
              <a:t>que pour chacun de nous</a:t>
            </a:r>
          </a:p>
          <a:p>
            <a:pPr lvl="5"/>
            <a:r>
              <a:rPr lang="fr-FR" dirty="0"/>
              <a:t>pour que l’on soit pleinement heureux</a:t>
            </a:r>
          </a:p>
          <a:p>
            <a:pPr lvl="5"/>
            <a:r>
              <a:rPr lang="fr-FR" dirty="0"/>
              <a:t>pour que l’on soit pleinement dans la joie</a:t>
            </a:r>
          </a:p>
          <a:p>
            <a:pPr lvl="4"/>
            <a:r>
              <a:rPr lang="fr-FR" dirty="0"/>
              <a:t>on a besoin, “obligatoirement” et “uniquement” d’arriver, avec la grâce de Dieu, à aimer Dieu pour Lui-même</a:t>
            </a:r>
          </a:p>
          <a:p>
            <a:pPr lvl="5"/>
            <a:r>
              <a:rPr lang="fr-FR" dirty="0"/>
              <a:t>et tout le reste en découle, en fait partie</a:t>
            </a:r>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427966940"/>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9553"/>
            <a:ext cx="12192000" cy="5718460"/>
          </a:xfrm>
        </p:spPr>
        <p:txBody>
          <a:bodyPr>
            <a:normAutofit fontScale="92500" lnSpcReduction="20000"/>
          </a:bodyPr>
          <a:lstStyle/>
          <a:p>
            <a:pPr lvl="4" eaLnBrk="0"/>
            <a:endParaRPr lang="fr-FR" sz="800" dirty="0"/>
          </a:p>
          <a:p>
            <a:pPr lvl="1"/>
            <a:r>
              <a:rPr lang="fr-FR" dirty="0"/>
              <a:t> J’ai du mal à saisir tout ça</a:t>
            </a:r>
          </a:p>
          <a:p>
            <a:pPr lvl="2"/>
            <a:r>
              <a:rPr lang="fr-FR" dirty="0"/>
              <a:t>tant que l’on n’est pas au ciel, on ne peut pas saisir grand-chose de tout ça</a:t>
            </a:r>
          </a:p>
          <a:p>
            <a:pPr lvl="3"/>
            <a:r>
              <a:rPr lang="fr-FR" dirty="0"/>
              <a:t>notre vie sur terre sert à montrer, prouver, combien nous aimons Dieu</a:t>
            </a:r>
          </a:p>
          <a:p>
            <a:pPr lvl="4"/>
            <a:r>
              <a:rPr lang="fr-FR" dirty="0"/>
              <a:t>et c’est cela qui fait de notre vie sur terre sa véritable grandeur et sa véritable valeur</a:t>
            </a:r>
          </a:p>
          <a:p>
            <a:pPr lvl="4"/>
            <a:r>
              <a:rPr lang="fr-FR" dirty="0"/>
              <a:t>si Dieu se montrait tel qu’Il est, nous n’aurions en fait pas de possibilité de choix tellement nous serions immédiatement attirés par Lui, notre liberté ne pourrait pas s’appliquer</a:t>
            </a:r>
          </a:p>
          <a:p>
            <a:pPr lvl="5"/>
            <a:r>
              <a:rPr lang="fr-FR" dirty="0"/>
              <a:t>or il ne peut pas y avoir d’amour sans liberté</a:t>
            </a:r>
          </a:p>
          <a:p>
            <a:pPr lvl="6"/>
            <a:r>
              <a:rPr lang="fr-FR" dirty="0"/>
              <a:t>alors Dieu nous soumet à une épreuve : notre vie sur terre, au cours de laquelle il nous donne suffisamment “d’indices” et de “moyens”, (mais ce n’est évidemment pas un jeu), pour que l’on puisse le choisir en toute liberté</a:t>
            </a:r>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626457402"/>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6371"/>
            <a:ext cx="12192000" cy="5621641"/>
          </a:xfrm>
        </p:spPr>
        <p:txBody>
          <a:bodyPr>
            <a:normAutofit fontScale="92500" lnSpcReduction="20000"/>
          </a:bodyPr>
          <a:lstStyle/>
          <a:p>
            <a:pPr lvl="4" eaLnBrk="0"/>
            <a:endParaRPr lang="fr-FR" sz="800" dirty="0"/>
          </a:p>
          <a:p>
            <a:pPr lvl="3"/>
            <a:r>
              <a:rPr lang="fr-FR" dirty="0"/>
              <a:t>et aimer Dieu a forcément pour conséquence d’aimer notre prochain</a:t>
            </a:r>
          </a:p>
          <a:p>
            <a:pPr lvl="4"/>
            <a:endParaRPr lang="fr-FR" sz="500" dirty="0"/>
          </a:p>
          <a:p>
            <a:pPr lvl="4"/>
            <a:r>
              <a:rPr lang="fr-FR" dirty="0"/>
              <a:t>et ce dernier point se traduit notamment par des choses très concrètes</a:t>
            </a:r>
          </a:p>
          <a:p>
            <a:pPr lvl="4"/>
            <a:endParaRPr lang="fr-FR" sz="600" dirty="0"/>
          </a:p>
          <a:p>
            <a:pPr lvl="5"/>
            <a:r>
              <a:rPr lang="fr-FR" dirty="0"/>
              <a:t>qui contribuent à nous pousser </a:t>
            </a:r>
          </a:p>
          <a:p>
            <a:pPr lvl="6"/>
            <a:r>
              <a:rPr lang="fr-FR" dirty="0"/>
              <a:t>à développer aussi sciences et techniques</a:t>
            </a:r>
          </a:p>
          <a:p>
            <a:pPr lvl="6"/>
            <a:r>
              <a:rPr lang="fr-FR" dirty="0"/>
              <a:t>à découvrir et développer l’univers matériel</a:t>
            </a:r>
          </a:p>
          <a:p>
            <a:pPr lvl="5"/>
            <a:endParaRPr lang="fr-FR" sz="600" dirty="0"/>
          </a:p>
          <a:p>
            <a:pPr lvl="5"/>
            <a:r>
              <a:rPr lang="fr-FR" dirty="0"/>
              <a:t>dans une humanité “christianisée” les domaines des sciences et techniques, la découverte de l’univers matériel, seraient très certainement beaucoup mieux et plus développés que dans une humanité peu christianisée (ou pire = presque déchristianisée, comme en France et dans une grande partie de l’Europe, etc., où il y a tellement de personnes qui renient Jésus, qui apostasient)</a:t>
            </a:r>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421378477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4706"/>
            <a:ext cx="12192000" cy="5503306"/>
          </a:xfrm>
        </p:spPr>
        <p:txBody>
          <a:bodyPr>
            <a:normAutofit fontScale="85000" lnSpcReduction="10000"/>
          </a:bodyPr>
          <a:lstStyle/>
          <a:p>
            <a:pPr lvl="4" eaLnBrk="0"/>
            <a:endParaRPr lang="fr-FR" sz="800" dirty="0"/>
          </a:p>
          <a:p>
            <a:pPr lvl="2"/>
            <a:r>
              <a:rPr lang="fr-FR" dirty="0"/>
              <a:t>un amour c’est l’attirance qu’un “bien” provoque sur nous, que ce bien soit une personne, une chose, etc.</a:t>
            </a:r>
          </a:p>
          <a:p>
            <a:pPr lvl="3"/>
            <a:r>
              <a:rPr lang="fr-FR" dirty="0"/>
              <a:t>c’est un “bien” qui attire un amour, qui est la source d’un amour</a:t>
            </a:r>
          </a:p>
          <a:p>
            <a:pPr lvl="6"/>
            <a:r>
              <a:rPr lang="fr-FR" dirty="0"/>
              <a:t>il ne faut pas entendre ici “bien” dans le sens : “cette personne a de nombreux biens : un immense palace, une piscine sur trois étages, etc.” </a:t>
            </a:r>
          </a:p>
          <a:p>
            <a:pPr lvl="4"/>
            <a:r>
              <a:rPr lang="fr-FR" dirty="0"/>
              <a:t>or Dieu est le Bien avec un B majuscule, le Bien Absolu, le plus grand bien qui puisse exister : “LE” BIEN </a:t>
            </a:r>
          </a:p>
          <a:p>
            <a:pPr lvl="5"/>
            <a:r>
              <a:rPr lang="fr-FR" dirty="0"/>
              <a:t>cela, notre logique le comprend bien ; mais l’on voit aussi combien la logique est en difficulté pour parler de l’amour : l’explication ci-dessus, c’est une explication qui dit la vérité, mais elle est “sèche” </a:t>
            </a:r>
          </a:p>
          <a:p>
            <a:pPr lvl="6"/>
            <a:r>
              <a:rPr lang="fr-FR" dirty="0"/>
              <a:t>L’amour se vit, beaucoup plus qu’il ne s’explique. Ce qui ne veut pas dire du tout que l’amour doive être déraisonnable ( = contraire à la raison humaine), illogique</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684811614"/>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5158"/>
            <a:ext cx="12192000" cy="5922854"/>
          </a:xfrm>
        </p:spPr>
        <p:txBody>
          <a:bodyPr>
            <a:normAutofit fontScale="77500" lnSpcReduction="20000"/>
          </a:bodyPr>
          <a:lstStyle/>
          <a:p>
            <a:pPr lvl="4" eaLnBrk="0"/>
            <a:endParaRPr lang="fr-FR" sz="800" dirty="0"/>
          </a:p>
          <a:p>
            <a:pPr lvl="2"/>
            <a:r>
              <a:rPr lang="fr-FR" dirty="0"/>
              <a:t>quand on aime quelqu’un pour lui-même</a:t>
            </a:r>
          </a:p>
          <a:p>
            <a:pPr lvl="3"/>
            <a:r>
              <a:rPr lang="fr-FR" dirty="0"/>
              <a:t>en fait on s’oublie totalement</a:t>
            </a:r>
          </a:p>
          <a:p>
            <a:pPr lvl="4"/>
            <a:r>
              <a:rPr lang="fr-FR" dirty="0"/>
              <a:t>on est heureux de le rendre heureux</a:t>
            </a:r>
          </a:p>
          <a:p>
            <a:pPr lvl="4"/>
            <a:r>
              <a:rPr lang="fr-FR" dirty="0"/>
              <a:t>on est heureux s’il est heureux</a:t>
            </a:r>
          </a:p>
          <a:p>
            <a:pPr lvl="5"/>
            <a:r>
              <a:rPr lang="fr-FR" dirty="0"/>
              <a:t>il suffit qu’il soit heureux pour que nous soyons alors nous-même pleinement heureux</a:t>
            </a:r>
          </a:p>
          <a:p>
            <a:pPr lvl="6"/>
            <a:r>
              <a:rPr lang="fr-FR" dirty="0"/>
              <a:t>c’est son bonheur qui fait notre bonheur</a:t>
            </a:r>
          </a:p>
          <a:p>
            <a:pPr lvl="3"/>
            <a:r>
              <a:rPr lang="fr-FR" dirty="0"/>
              <a:t>par exemple, les parents, et en particulier les mères, peuvent avoir très fort, même si ce n’est pas de façon parfaite, cette expérience-là pour leurs enfants </a:t>
            </a:r>
          </a:p>
          <a:p>
            <a:pPr lvl="4"/>
            <a:r>
              <a:rPr lang="fr-FR" dirty="0"/>
              <a:t>cela ne peut être que très rarement de façon parfaite car seuls les saints dès cette terre, avec la grâce de Dieu, et ceux qui sont au ciel, y arrivent, pour Dieu et pour le prochain (dont par exemple en particulier leurs enfants)</a:t>
            </a:r>
          </a:p>
          <a:p>
            <a:pPr lvl="5"/>
            <a:r>
              <a:rPr lang="fr-FR" dirty="0"/>
              <a:t>en effet la plupart du temps il reste toujours un repliement sur soi, dû à l’égoïsme, qui fait que l’on n’aime pas de façon plénière, que l’on ne se donne pas totalement</a:t>
            </a:r>
          </a:p>
          <a:p>
            <a:pPr lvl="6"/>
            <a:r>
              <a:rPr lang="fr-FR" dirty="0"/>
              <a:t>mais c’est beau et bon d’avancer, avec la grâce de Dieu, de mieux en mieux et de plus en plus dans cette voie d’aimer les autres pour eux-mêmes, et l’on peut avancer très haut</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891903927"/>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398"/>
          </a:xfrm>
        </p:spPr>
        <p:txBody>
          <a:bodyPr>
            <a:normAutofit lnSpcReduction="10000"/>
          </a:bodyPr>
          <a:lstStyle/>
          <a:p>
            <a:pPr lvl="4" eaLnBrk="0"/>
            <a:endParaRPr lang="fr-FR" sz="800" dirty="0"/>
          </a:p>
          <a:p>
            <a:pPr lvl="3"/>
            <a:r>
              <a:rPr lang="fr-FR" dirty="0"/>
              <a:t>et en ce qui concerne Dieu</a:t>
            </a:r>
          </a:p>
          <a:p>
            <a:pPr lvl="4"/>
            <a:r>
              <a:rPr lang="fr-FR" dirty="0"/>
              <a:t>pour aimer Dieu à ce point-là</a:t>
            </a:r>
          </a:p>
          <a:p>
            <a:pPr lvl="5"/>
            <a:r>
              <a:rPr lang="fr-FR" dirty="0"/>
              <a:t>alors que nous avons souvent tant de mal à le “rencontrer”, et au moins autant de mal à le comprendre, etc.</a:t>
            </a:r>
          </a:p>
          <a:p>
            <a:pPr lvl="4"/>
            <a:r>
              <a:rPr lang="fr-FR" dirty="0"/>
              <a:t>sans l’aide de la grâce de Dieu, ce serait mission impossible</a:t>
            </a:r>
          </a:p>
          <a:p>
            <a:pPr lvl="4"/>
            <a:r>
              <a:rPr lang="fr-FR" dirty="0"/>
              <a:t>mais, sans notre vouloir, ce serait aussi mission impossible </a:t>
            </a:r>
          </a:p>
          <a:p>
            <a:pPr lvl="4"/>
            <a:r>
              <a:rPr lang="fr-FR" dirty="0"/>
              <a:t>cependant on voit que les saints y arrivent, et chacun de nous est appelé à être saint</a:t>
            </a:r>
          </a:p>
          <a:p>
            <a:pPr lvl="5"/>
            <a:r>
              <a:rPr lang="fr-FR" dirty="0"/>
              <a:t>il nous reste donc pas mal de chemin à faire…, mais il est beau et bon d’avancer, avec la grâce de Dieu, de mieux en mieux et de plus en plus dans notre amour de Dieu pour Lui-même</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169373290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398"/>
          </a:xfrm>
        </p:spPr>
        <p:txBody>
          <a:bodyPr>
            <a:normAutofit fontScale="92500" lnSpcReduction="10000"/>
          </a:bodyPr>
          <a:lstStyle/>
          <a:p>
            <a:pPr lvl="1"/>
            <a:r>
              <a:rPr lang="fr-FR" dirty="0"/>
              <a:t>Comment faire pour aimer Dieu ?</a:t>
            </a:r>
          </a:p>
          <a:p>
            <a:pPr lvl="2"/>
            <a:r>
              <a:rPr lang="fr-FR" dirty="0"/>
              <a:t>il y a</a:t>
            </a:r>
          </a:p>
          <a:p>
            <a:pPr lvl="3"/>
            <a:r>
              <a:rPr lang="fr-FR" dirty="0"/>
              <a:t>d’une part les 10 commandements (voir par exemple “L’abrégé du Catéchisme de l’Église Catholique, au début de la 2</a:t>
            </a:r>
            <a:r>
              <a:rPr lang="fr-FR" baseline="30000" dirty="0"/>
              <a:t>e</a:t>
            </a:r>
            <a:r>
              <a:rPr lang="fr-FR" dirty="0"/>
              <a:t> section de la 3</a:t>
            </a:r>
            <a:r>
              <a:rPr lang="fr-FR" baseline="30000" dirty="0"/>
              <a:t>e</a:t>
            </a:r>
            <a:r>
              <a:rPr lang="fr-FR" dirty="0"/>
              <a:t> partie), avec aussi les 8 Béatitudes (Mt 5, 3-12). Jésus dit :</a:t>
            </a:r>
          </a:p>
          <a:p>
            <a:pPr lvl="4"/>
            <a:r>
              <a:rPr lang="fr-FR" dirty="0"/>
              <a:t>« </a:t>
            </a:r>
            <a:r>
              <a:rPr lang="fr-FR" baseline="30000" dirty="0"/>
              <a:t>Jn 14, 21</a:t>
            </a:r>
            <a:r>
              <a:rPr lang="fr-FR" dirty="0"/>
              <a:t> Celui qui a mes commandements et les garde, c’est celui-là qui m’aime, et celui qui m’aime sera aimé de mon Père, et moi aussi je l’aimerai […] »</a:t>
            </a:r>
          </a:p>
          <a:p>
            <a:pPr lvl="4"/>
            <a:r>
              <a:rPr lang="fr-FR" dirty="0"/>
              <a:t>« </a:t>
            </a:r>
            <a:r>
              <a:rPr lang="fr-FR" baseline="30000" dirty="0"/>
              <a:t>Jn 15, 10</a:t>
            </a:r>
            <a:r>
              <a:rPr lang="fr-FR" dirty="0"/>
              <a:t> Si vous gardez mes commandements, vous demeurerez en mon amour, comme moi [Jésus] j’ai gardé les commandements de mon Père et demeure en son amour. </a:t>
            </a:r>
            <a:r>
              <a:rPr lang="fr-FR" baseline="30000" dirty="0"/>
              <a:t>Jn 15, 11</a:t>
            </a:r>
            <a:r>
              <a:rPr lang="fr-FR" dirty="0"/>
              <a:t> Je vous ai dit cela, pour que la joie, la mienne, soit en vous et que votre joie trouve sa plénitude »</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319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3183321479"/>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398"/>
          </a:xfrm>
        </p:spPr>
        <p:txBody>
          <a:bodyPr>
            <a:normAutofit/>
          </a:bodyPr>
          <a:lstStyle/>
          <a:p>
            <a:pPr lvl="3"/>
            <a:r>
              <a:rPr lang="fr-FR" dirty="0"/>
              <a:t>et d’autre part et surtout, tout se résume dans :</a:t>
            </a:r>
          </a:p>
          <a:p>
            <a:pPr lvl="4"/>
            <a:r>
              <a:rPr lang="fr-FR" dirty="0"/>
              <a:t>« </a:t>
            </a:r>
            <a:r>
              <a:rPr lang="fr-FR" baseline="30000" dirty="0"/>
              <a:t>Mt 22, 37</a:t>
            </a:r>
            <a:r>
              <a:rPr lang="fr-FR" dirty="0"/>
              <a:t> Il [Jésus] lui déclara : “Tu aimeras le Seigneur ton Dieu avec tout ton coeur, et avec toute ton âme, et avec toute ta pensée. </a:t>
            </a:r>
            <a:r>
              <a:rPr lang="fr-FR" baseline="30000" dirty="0"/>
              <a:t>Mt 22, 38</a:t>
            </a:r>
            <a:r>
              <a:rPr lang="fr-FR" dirty="0"/>
              <a:t> C’est là le plus grand et le premier commandement. </a:t>
            </a:r>
            <a:r>
              <a:rPr lang="fr-FR" baseline="30000" dirty="0"/>
              <a:t>Mt 22, 39</a:t>
            </a:r>
            <a:r>
              <a:rPr lang="fr-FR" dirty="0"/>
              <a:t> Le second lui est semblable : Tu aimeras ton prochain comme toi-même. </a:t>
            </a:r>
            <a:r>
              <a:rPr lang="fr-FR" baseline="30000" dirty="0"/>
              <a:t>Mt 22, 40</a:t>
            </a:r>
            <a:r>
              <a:rPr lang="fr-FR" dirty="0"/>
              <a:t> À ces deux commandements toute la Loi est suspendue, ainsi que les Prophètes” » ; ou, pour ce qui concerne le prochain, encore mieux : « </a:t>
            </a:r>
            <a:r>
              <a:rPr lang="fr-FR" baseline="30000" dirty="0"/>
              <a:t>Jn 15, 12</a:t>
            </a:r>
            <a:r>
              <a:rPr lang="fr-FR" dirty="0"/>
              <a:t> […] que vous vous aimiez les uns les autres comme je vous ai aimés. </a:t>
            </a:r>
            <a:r>
              <a:rPr lang="fr-FR" baseline="30000" dirty="0"/>
              <a:t>Jn 15, 13</a:t>
            </a:r>
            <a:r>
              <a:rPr lang="fr-FR" dirty="0"/>
              <a:t> Personne n’a de plus grand amour que celui qui livre sa vie pour ses amis »</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56191617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398"/>
          </a:xfrm>
        </p:spPr>
        <p:txBody>
          <a:bodyPr>
            <a:normAutofit/>
          </a:bodyPr>
          <a:lstStyle/>
          <a:p>
            <a:pPr lvl="5"/>
            <a:r>
              <a:rPr lang="fr-FR" dirty="0"/>
              <a:t>“livrer sa vie” ce peut effectivement être</a:t>
            </a:r>
          </a:p>
          <a:p>
            <a:pPr lvl="6"/>
            <a:r>
              <a:rPr lang="fr-FR" dirty="0"/>
              <a:t>pour Dieu : être martyr</a:t>
            </a:r>
          </a:p>
          <a:p>
            <a:pPr lvl="6"/>
            <a:r>
              <a:rPr lang="fr-FR" dirty="0"/>
              <a:t>ou pour le prochain : être tué pour / à la place de quelqu’un</a:t>
            </a:r>
          </a:p>
          <a:p>
            <a:pPr lvl="6"/>
            <a:r>
              <a:rPr lang="fr-FR" dirty="0"/>
              <a:t> cependant le plus souvent, “livrer sa vie” ce n’est pas dans le cadre d’un “sacrifice sanglant” mais c’est, tout au long de sa vie, pour Dieu : prier, recevoir les sacrements, chercher à l’aimer pour Lui-même, aimer son prochain, et pour le prochain (en premier lieu sa famille) : donner beaucoup d’amour, donner beaucoup de temps, être très patient, etc.</a:t>
            </a:r>
          </a:p>
          <a:p>
            <a:pPr lvl="5"/>
            <a:endParaRPr lang="fr-FR" dirty="0"/>
          </a:p>
          <a:p>
            <a:pPr lvl="2"/>
            <a:endParaRPr lang="fr-FR" dirty="0"/>
          </a:p>
          <a:p>
            <a:pPr lvl="4"/>
            <a:endParaRPr lang="fr-FR" dirty="0"/>
          </a:p>
          <a:p>
            <a:pPr lvl="4"/>
            <a:endParaRPr lang="fr-FR" dirty="0"/>
          </a:p>
          <a:p>
            <a:pPr lvl="2"/>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AA95E11-4643-4B12-A9B8-B7A72A61F3A5}"/>
              </a:ext>
            </a:extLst>
          </p:cNvPr>
          <p:cNvSpPr>
            <a:spLocks noGrp="1"/>
          </p:cNvSpPr>
          <p:nvPr>
            <p:ph type="title"/>
          </p:nvPr>
        </p:nvSpPr>
        <p:spPr>
          <a:xfrm>
            <a:off x="119063" y="49213"/>
            <a:ext cx="11953875" cy="725338"/>
          </a:xfrm>
        </p:spPr>
        <p:txBody>
          <a:bodyPr>
            <a:normAutofit/>
          </a:bodyPr>
          <a:lstStyle/>
          <a:p>
            <a:r>
              <a:rPr lang="fr-FR" dirty="0"/>
              <a:t>amour		</a:t>
            </a:r>
            <a:r>
              <a:rPr lang="fr-FR" dirty="0">
                <a:solidFill>
                  <a:schemeClr val="tx1"/>
                </a:solidFill>
              </a:rPr>
              <a:t> </a:t>
            </a:r>
            <a:r>
              <a:rPr lang="fr-FR" sz="3200" dirty="0">
                <a:solidFill>
                  <a:schemeClr val="tx1"/>
                </a:solidFill>
              </a:rPr>
              <a:t>Suite</a:t>
            </a:r>
            <a:endParaRPr lang="fr-FR" sz="3200" dirty="0"/>
          </a:p>
        </p:txBody>
      </p:sp>
    </p:spTree>
    <p:extLst>
      <p:ext uri="{BB962C8B-B14F-4D97-AF65-F5344CB8AC3E}">
        <p14:creationId xmlns:p14="http://schemas.microsoft.com/office/powerpoint/2010/main" val="2419344901"/>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66221"/>
            <a:ext cx="12192000" cy="5481796"/>
          </a:xfrm>
        </p:spPr>
        <p:txBody>
          <a:bodyPr>
            <a:normAutofit fontScale="77500" lnSpcReduction="20000"/>
          </a:bodyPr>
          <a:lstStyle/>
          <a:p>
            <a:r>
              <a:rPr lang="fr-FR" sz="3600" dirty="0"/>
              <a:t>Pour le sujet de ce chapitre ma compétence n’est pas suffisante pour donner une solution </a:t>
            </a:r>
          </a:p>
          <a:p>
            <a:pPr lvl="2"/>
            <a:endParaRPr lang="fr-FR" sz="1000" dirty="0"/>
          </a:p>
          <a:p>
            <a:pPr lvl="2"/>
            <a:r>
              <a:rPr lang="fr-FR" sz="3600" dirty="0"/>
              <a:t>[ D’autant que ce sujet peut toucher, ou touche (au moins dans certains cas), ce que l’on appelle “la nuit des sens” (que je ne développe pas dans ce document). Remarque : cette “nuit des sens” peut peut-être être vécue, au moins par certains, par périodes/phases séparées et des intensités différentes dans leur vie, et non en une seule —et plus ou moins longue— période en temps contigu ]</a:t>
            </a:r>
          </a:p>
          <a:p>
            <a:pPr lvl="2"/>
            <a:endParaRPr lang="fr-FR" sz="1300" dirty="0"/>
          </a:p>
          <a:p>
            <a:r>
              <a:rPr lang="fr-FR" sz="3600" dirty="0"/>
              <a:t>Quelques pistes dans les vues qui suivent sur ce sujet. Mais c’est en particulier </a:t>
            </a:r>
          </a:p>
          <a:p>
            <a:endParaRPr lang="fr-FR" sz="1000" dirty="0"/>
          </a:p>
          <a:p>
            <a:pPr lvl="3"/>
            <a:r>
              <a:rPr lang="fr-FR" sz="3600" dirty="0"/>
              <a:t>par l’étude des enseignements et de la vie de saints (dont de saints mystiques) catholiques, </a:t>
            </a:r>
          </a:p>
          <a:p>
            <a:pPr lvl="3"/>
            <a:r>
              <a:rPr lang="fr-FR" sz="3600" dirty="0"/>
              <a:t>et si nous nous efforçons, avec la grâce de Dieu, de toujours mieux accorder notre vie avec notre foi, </a:t>
            </a:r>
          </a:p>
          <a:p>
            <a:pPr lvl="3"/>
            <a:endParaRPr lang="fr-FR" sz="1000" dirty="0"/>
          </a:p>
          <a:p>
            <a:pPr lvl="2"/>
            <a:r>
              <a:rPr lang="fr-FR" sz="3600" dirty="0"/>
              <a:t>que nous pourrons avancer dans ce mystère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aridité/sécheresse/je ne sens rien/je ne ressens rien</a:t>
            </a:r>
            <a:endParaRPr lang="fr-FR" sz="3600" dirty="0">
              <a:solidFill>
                <a:schemeClr val="tx1"/>
              </a:solidFill>
            </a:endParaRPr>
          </a:p>
        </p:txBody>
      </p:sp>
    </p:spTree>
    <p:extLst>
      <p:ext uri="{BB962C8B-B14F-4D97-AF65-F5344CB8AC3E}">
        <p14:creationId xmlns:p14="http://schemas.microsoft.com/office/powerpoint/2010/main" val="1876587862"/>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24405"/>
            <a:ext cx="12192000" cy="5223611"/>
          </a:xfrm>
        </p:spPr>
        <p:txBody>
          <a:bodyPr>
            <a:normAutofit fontScale="77500" lnSpcReduction="20000"/>
          </a:bodyPr>
          <a:lstStyle/>
          <a:p>
            <a:pPr lvl="1"/>
            <a:r>
              <a:rPr lang="fr-FR" sz="3600" dirty="0"/>
              <a:t> On parle toujours d’amour de Dieu, mais moi je ne ressens rien !</a:t>
            </a:r>
          </a:p>
          <a:p>
            <a:pPr lvl="2"/>
            <a:endParaRPr lang="fr-FR" sz="2300" dirty="0"/>
          </a:p>
          <a:p>
            <a:pPr lvl="2"/>
            <a:r>
              <a:rPr lang="fr-FR" sz="3600" dirty="0"/>
              <a:t>c’est souvent le cas</a:t>
            </a:r>
          </a:p>
          <a:p>
            <a:pPr lvl="3"/>
            <a:r>
              <a:rPr lang="fr-FR" sz="3600" dirty="0"/>
              <a:t>très souvent l’on ne ressent rien. Très souvent (habituellement ?)</a:t>
            </a:r>
          </a:p>
          <a:p>
            <a:pPr lvl="5"/>
            <a:r>
              <a:rPr lang="fr-FR" sz="3600" dirty="0"/>
              <a:t>on ne ressent pas l’amour que Dieu a pour nous</a:t>
            </a:r>
          </a:p>
          <a:p>
            <a:pPr lvl="5"/>
            <a:r>
              <a:rPr lang="fr-FR" sz="3600" dirty="0"/>
              <a:t>et l’on ne ressent pas non plus l’amour que l’on a pour Dieu</a:t>
            </a:r>
          </a:p>
          <a:p>
            <a:pPr lvl="4"/>
            <a:r>
              <a:rPr lang="fr-FR" sz="3600" dirty="0"/>
              <a:t>cela ne sera pas du tout pareil au ciel</a:t>
            </a:r>
          </a:p>
          <a:p>
            <a:pPr lvl="2"/>
            <a:endParaRPr lang="fr-FR" sz="1800" dirty="0"/>
          </a:p>
          <a:p>
            <a:pPr lvl="2"/>
            <a:r>
              <a:rPr lang="fr-FR" sz="3600" dirty="0"/>
              <a:t>l’amour de Dieu pour nous, et l’amour de nous pour Dieu</a:t>
            </a:r>
          </a:p>
          <a:p>
            <a:pPr lvl="3"/>
            <a:r>
              <a:rPr lang="fr-FR" sz="3600" dirty="0"/>
              <a:t>est un “amour spirituel”</a:t>
            </a:r>
          </a:p>
          <a:p>
            <a:pPr lvl="4"/>
            <a:r>
              <a:rPr lang="fr-FR" sz="3600" dirty="0"/>
              <a:t>l’amour spirituel n’est pas ressenti</a:t>
            </a:r>
          </a:p>
          <a:p>
            <a:pPr lvl="5"/>
            <a:r>
              <a:rPr lang="fr-FR" sz="3600" dirty="0"/>
              <a:t>en tout cas il n’est pas ressenti de la façon dont nous avons l’habitude de ressentir les autres choses au plan “humano-humain”</a:t>
            </a:r>
          </a:p>
          <a:p>
            <a:pPr lvl="3"/>
            <a:r>
              <a:rPr lang="fr-FR" sz="3600" dirty="0"/>
              <a:t>n’est pas un amour de l’ordre du vécu, du ressenti, du sentiment, de la sentimentalité, de l’émotion</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45A036D-AE78-4808-9165-F3BD0769BA75}"/>
              </a:ext>
            </a:extLst>
          </p:cNvPr>
          <p:cNvSpPr>
            <a:spLocks noGrp="1"/>
          </p:cNvSpPr>
          <p:nvPr>
            <p:ph type="title"/>
          </p:nvPr>
        </p:nvSpPr>
        <p:spPr>
          <a:xfrm>
            <a:off x="119063" y="49213"/>
            <a:ext cx="11953875" cy="789883"/>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659588289"/>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73797"/>
            <a:ext cx="12192000" cy="5374219"/>
          </a:xfrm>
        </p:spPr>
        <p:txBody>
          <a:bodyPr>
            <a:normAutofit/>
          </a:bodyPr>
          <a:lstStyle/>
          <a:p>
            <a:pPr lvl="3"/>
            <a:r>
              <a:rPr lang="fr-FR" dirty="0"/>
              <a:t>mais il peut arriver, pour certains (en particulier pour les “commençants”), ou dans certains cas (par exemple lors de conversions), et si c’est pour le vrai bien de la personne concernée, que Dieu lui fasse ressentir quelque chose dans sa sensibilité, etc., mais, le reste du temps, c’est a priori assez rare et exceptionnel</a:t>
            </a:r>
          </a:p>
          <a:p>
            <a:pPr lvl="4"/>
            <a:endParaRPr lang="fr-FR" sz="1100" dirty="0"/>
          </a:p>
          <a:p>
            <a:pPr lvl="4"/>
            <a:r>
              <a:rPr lang="fr-FR" dirty="0"/>
              <a:t>Saint François de Sales (Docteur de l’Église) dit que les consolations sont pour les “commençants” et les “finissants”. Cela dit, il peut y avoir des consolations entre ces deux moments extrêmes de notre vie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068160096"/>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30767"/>
            <a:ext cx="12192000" cy="5417250"/>
          </a:xfrm>
        </p:spPr>
        <p:txBody>
          <a:bodyPr>
            <a:normAutofit fontScale="70000" lnSpcReduction="20000"/>
          </a:bodyPr>
          <a:lstStyle/>
          <a:p>
            <a:pPr lvl="2"/>
            <a:r>
              <a:rPr lang="fr-FR" dirty="0"/>
              <a:t>l’amour de Dieu pour nous : « </a:t>
            </a:r>
            <a:r>
              <a:rPr lang="fr-FR" baseline="30000" dirty="0"/>
              <a:t>1 Jn 4, 16</a:t>
            </a:r>
            <a:r>
              <a:rPr lang="fr-FR" dirty="0"/>
              <a:t> Et nous, nous avons connu l’amour que Dieu a pour nous, et nous y avons cru »</a:t>
            </a:r>
          </a:p>
          <a:p>
            <a:pPr lvl="2"/>
            <a:endParaRPr lang="fr-FR" sz="1100" dirty="0"/>
          </a:p>
          <a:p>
            <a:pPr lvl="3"/>
            <a:r>
              <a:rPr lang="fr-FR" dirty="0"/>
              <a:t>« et nous y avons cru » : croire en l’amour, ce n’est pas le ressentir ! </a:t>
            </a:r>
          </a:p>
          <a:p>
            <a:pPr lvl="3"/>
            <a:endParaRPr lang="fr-FR" sz="1100" dirty="0"/>
          </a:p>
          <a:p>
            <a:pPr lvl="3"/>
            <a:r>
              <a:rPr lang="fr-FR" dirty="0"/>
              <a:t>voici un commentaire que j’ai entendu du Père Marie-Dominique PHILIPPE (fondateur de la Communauté Saint-Jean) sur ce passage de la Première Épître de saint Jean : </a:t>
            </a:r>
          </a:p>
          <a:p>
            <a:pPr lvl="3"/>
            <a:endParaRPr lang="fr-FR" sz="1100" dirty="0"/>
          </a:p>
          <a:p>
            <a:pPr lvl="4"/>
            <a:r>
              <a:rPr lang="fr-FR" dirty="0"/>
              <a:t>« Croire en l'amour, il n'y a que Dieu qui peut demander cela : croire en l'amour. C'est la plus grande épreuve de la foi. Le Démon le sait et il attaque toujours sur cela. Croire en l'amour. Parce que normalement on expérimente l'amour. Humainement parlant on ne dit pas à quelqu'un : "croyez que je vous aime". […]. L'amour, la connaissance que nous avons de l'amour de quelqu'un pour nous cela fait partie de notre connaissance expérimentale, ce n'est pas une connaissance théorique, c'est une connaissance affective, expérimentale. […]. L'amour réclame une expérience. Il n'y a que Dieu qui peut nous demander de croire en Son amour. Et c'est là où la foi connaît la plus terrible aridité. C'est là où la foi est pleinement elle-même comme épreuve : croire en l'amour. Parce que justement l'amour demande de s'expérimenter, or Dieu demande d'y croire —au-delà de l'expérience—. On ne s'arrête pas à ce que nous ressentons de l'amour de Dieu. S'y arrêter ce serait diminuer l'amour. On adhère divinement à l'amour : croire en l'amour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37765621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00461"/>
            <a:ext cx="12192000" cy="5847556"/>
          </a:xfrm>
        </p:spPr>
        <p:txBody>
          <a:bodyPr>
            <a:normAutofit fontScale="85000" lnSpcReduction="20000"/>
          </a:bodyPr>
          <a:lstStyle/>
          <a:p>
            <a:pPr lvl="2"/>
            <a:r>
              <a:rPr lang="fr-FR" dirty="0"/>
              <a:t>en ce qui concerne notre amour pour Dieu </a:t>
            </a:r>
          </a:p>
          <a:p>
            <a:pPr lvl="3"/>
            <a:r>
              <a:rPr lang="fr-FR" dirty="0"/>
              <a:t>comme le dit sainte Thérèse de Lisieux : </a:t>
            </a:r>
          </a:p>
          <a:p>
            <a:pPr lvl="4"/>
            <a:r>
              <a:rPr lang="fr-FR" dirty="0"/>
              <a:t>« “vouloir aimer” c’est “aimer” »</a:t>
            </a:r>
          </a:p>
          <a:p>
            <a:pPr lvl="6"/>
            <a:r>
              <a:rPr lang="fr-FR" dirty="0"/>
              <a:t>(voir dans ce document les vues sur la "volonté")</a:t>
            </a:r>
          </a:p>
          <a:p>
            <a:pPr lvl="2"/>
            <a:endParaRPr lang="fr-FR" sz="900" dirty="0"/>
          </a:p>
          <a:p>
            <a:pPr lvl="2"/>
            <a:r>
              <a:rPr lang="fr-FR" dirty="0"/>
              <a:t>dans notre vie avec Dieu, </a:t>
            </a:r>
          </a:p>
          <a:p>
            <a:pPr lvl="3"/>
            <a:r>
              <a:rPr lang="fr-FR" dirty="0"/>
              <a:t>il est difficile pour nous de connaître un “vécu”, un “ressenti”</a:t>
            </a:r>
          </a:p>
          <a:p>
            <a:pPr lvl="4"/>
            <a:r>
              <a:rPr lang="fr-FR" dirty="0"/>
              <a:t>il ne faut d’ailleurs pas le rechercher ce “vécu”, ce “ressenti” </a:t>
            </a:r>
          </a:p>
          <a:p>
            <a:pPr lvl="5"/>
            <a:r>
              <a:rPr lang="fr-FR" dirty="0"/>
              <a:t>mais peut-on penser que l’on puisse vivre sans aucun “support” ? D’ailleurs, même en supposant que certains puissent réellement arriver à vivre sans aucun support, ce serait alors être stoïcien mais non être chrétien, car ce n’est pas cela le christianisme </a:t>
            </a:r>
          </a:p>
          <a:p>
            <a:pPr lvl="6"/>
            <a:r>
              <a:rPr lang="fr-FR" dirty="0"/>
              <a:t>(voir dans ce document le poème : “pas sur le sable”)</a:t>
            </a:r>
          </a:p>
          <a:p>
            <a:pPr lvl="6"/>
            <a:r>
              <a:rPr lang="fr-FR" dirty="0"/>
              <a:t>ce support (surnaturel) peut prendre par exemple à certaines occasions la forme d’une paix intérieure ou d’une expérience/perception d’allégresse intérieure, qui semblent pouvoir être au-dessus de tout, alors que l’on est en même temps dans de grandes épreuves/souffrances</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40963731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04855"/>
            <a:ext cx="12192000" cy="5643161"/>
          </a:xfrm>
        </p:spPr>
        <p:txBody>
          <a:bodyPr>
            <a:normAutofit/>
          </a:bodyPr>
          <a:lstStyle/>
          <a:p>
            <a:pPr lvl="2"/>
            <a:r>
              <a:rPr lang="fr-FR" dirty="0"/>
              <a:t>par ailleurs Dieu ne fait probablement pas abstraction de ce que nous sommes au plan sensible, des sentiments, affectif, psychologique</a:t>
            </a:r>
          </a:p>
          <a:p>
            <a:pPr lvl="3"/>
            <a:r>
              <a:rPr lang="fr-FR" dirty="0"/>
              <a:t>mais, dans ce que chacun de nous vit, à un moment donné, au plan sensible, affectif, etc., </a:t>
            </a:r>
          </a:p>
          <a:p>
            <a:pPr lvl="4"/>
            <a:r>
              <a:rPr lang="fr-FR" dirty="0"/>
              <a:t>quelle est la part de la grâce de Dieu et quelle est la part du péché ou des tentations provenant des démons ?</a:t>
            </a:r>
          </a:p>
          <a:p>
            <a:pPr lvl="3"/>
            <a:r>
              <a:rPr lang="fr-FR" dirty="0"/>
              <a:t>il ne s’agit pas pour autant de sombrer dans le scrupule et de vivre dans l’angoisse ou dans l’introspection permanente, </a:t>
            </a:r>
          </a:p>
          <a:p>
            <a:pPr lvl="4"/>
            <a:r>
              <a:rPr lang="fr-FR" dirty="0"/>
              <a:t>car Dieu nous aime et nous pouvons avoir toute confiance en Jésus </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860947224"/>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21224"/>
            <a:ext cx="12192000" cy="5126792"/>
          </a:xfrm>
        </p:spPr>
        <p:txBody>
          <a:bodyPr>
            <a:normAutofit/>
          </a:bodyPr>
          <a:lstStyle/>
          <a:p>
            <a:pPr lvl="1"/>
            <a:r>
              <a:rPr lang="fr-FR" dirty="0"/>
              <a:t>Quand je prie ou quand je participe à la messe je ne ressens rien. Quand je communie je ne ressens rien.</a:t>
            </a:r>
          </a:p>
          <a:p>
            <a:pPr lvl="2"/>
            <a:endParaRPr lang="fr-FR" sz="800" dirty="0"/>
          </a:p>
          <a:p>
            <a:pPr lvl="2"/>
            <a:r>
              <a:rPr lang="fr-FR" dirty="0"/>
              <a:t>réponses et explications analogues à celles ci-dessus pour “On parle toujours d’amour de Dieu, mais moi je ne ressens rien !”</a:t>
            </a:r>
          </a:p>
          <a:p>
            <a:pPr lvl="2"/>
            <a:endParaRPr lang="fr-FR" sz="800" dirty="0"/>
          </a:p>
          <a:p>
            <a:pPr lvl="2"/>
            <a:r>
              <a:rPr lang="fr-FR" dirty="0"/>
              <a:t>voir aussi les vues sur “Pourquoi prier" et sur "Les prières”</a:t>
            </a:r>
          </a:p>
          <a:p>
            <a:pPr lvl="2"/>
            <a:endParaRPr lang="fr-FR" sz="800" dirty="0"/>
          </a:p>
          <a:p>
            <a:pPr lvl="2"/>
            <a:r>
              <a:rPr lang="fr-FR" dirty="0"/>
              <a:t>sainte Thérèse d’Avila (Docteur de l’Église en ce qui concerne la prière), pendant plus de dix ans, a connu une sècheresse totale pendant ses heures quotidiennes d’oraison, et elle a persévéré </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281120513"/>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21224"/>
            <a:ext cx="12192000" cy="5126792"/>
          </a:xfrm>
        </p:spPr>
        <p:txBody>
          <a:bodyPr>
            <a:normAutofit lnSpcReduction="10000"/>
          </a:bodyPr>
          <a:lstStyle/>
          <a:p>
            <a:r>
              <a:rPr lang="fr-FR" dirty="0"/>
              <a:t>Il est difficile de savoir par soi-même où l’on en est au plan vie avec Dieu, et l’on risque de penser être dans une situation “normale” alors que ce n’est pas le cas</a:t>
            </a:r>
          </a:p>
          <a:p>
            <a:pPr lvl="2"/>
            <a:r>
              <a:rPr lang="fr-FR" dirty="0"/>
              <a:t>par exemple ce sont, a priori, des personnes qui sont déjà très proches de Dieu qui passent par “la nuit des sens”</a:t>
            </a:r>
          </a:p>
          <a:p>
            <a:pPr lvl="3"/>
            <a:r>
              <a:rPr lang="fr-FR" dirty="0"/>
              <a:t>nous pouvons, nous, en être encore très loin et nous tromper en pensant que nous passons par la nuit des sens alors que notre état est en fait dû, par exemple, à un obstacle que nous mettons ou conservons dans notre vie vis-à-vis de Dieu </a:t>
            </a:r>
          </a:p>
          <a:p>
            <a:pPr lvl="2"/>
            <a:r>
              <a:rPr lang="fr-FR" dirty="0"/>
              <a:t>voir les vues sur “Comment savoir où l’on en est dans sa vie avec Dieu, dans sa vie spirituelle ?” </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329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90"/>
            <a:ext cx="11952515" cy="768392"/>
          </a:xfrm>
        </p:spPr>
        <p:txBody>
          <a:bodyPr>
            <a:normAutofit/>
          </a:bodyPr>
          <a:lstStyle/>
          <a:p>
            <a:r>
              <a:rPr lang="fr-FR" sz="3600" dirty="0"/>
              <a:t>aridité/sécheresse/je ne sens rien/je ne ressens rien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59535183"/>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a:bodyPr>
          <a:lstStyle/>
          <a:p>
            <a:r>
              <a:rPr lang="fr-FR" sz="3600" dirty="0"/>
              <a:t>Ne pas confondre autorité et pouvoir</a:t>
            </a:r>
          </a:p>
          <a:p>
            <a:pPr lvl="2"/>
            <a:r>
              <a:rPr lang="fr-FR" sz="3600" dirty="0"/>
              <a:t>ceux qui critiquent l’autorité le plus souvent</a:t>
            </a:r>
          </a:p>
          <a:p>
            <a:pPr lvl="4"/>
            <a:r>
              <a:rPr lang="fr-FR" sz="3600" dirty="0"/>
              <a:t>se trompent sur ce qu’est l’autorité</a:t>
            </a:r>
          </a:p>
          <a:p>
            <a:pPr lvl="4"/>
            <a:r>
              <a:rPr lang="fr-FR" sz="3600" dirty="0"/>
              <a:t>et c’est le pouvoir qu’ils veulent en fait critiquer</a:t>
            </a:r>
          </a:p>
          <a:p>
            <a:pPr lvl="3"/>
            <a:r>
              <a:rPr lang="fr-FR" sz="3600" dirty="0"/>
              <a:t>et cette confusion est entretenue par nos "élites" </a:t>
            </a:r>
          </a:p>
          <a:p>
            <a:pPr lvl="4"/>
            <a:r>
              <a:rPr lang="fr-FR" sz="3600" dirty="0"/>
              <a:t>pour certaines d’entre-elles par ignorance</a:t>
            </a:r>
          </a:p>
          <a:p>
            <a:pPr lvl="4"/>
            <a:r>
              <a:rPr lang="fr-FR" sz="3600" dirty="0"/>
              <a:t>mais pour les autres, probablement, d’une façon plus ou moins inconsciente, par leur refus que quelque chose puisse s’imposer à l’homme d’une façon naturelle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Autorité - Pouvoir</a:t>
            </a:r>
            <a:endParaRPr lang="fr-FR" sz="3600" dirty="0">
              <a:solidFill>
                <a:schemeClr val="tx1"/>
              </a:solidFill>
            </a:endParaRPr>
          </a:p>
        </p:txBody>
      </p:sp>
    </p:spTree>
    <p:extLst>
      <p:ext uri="{BB962C8B-B14F-4D97-AF65-F5344CB8AC3E}">
        <p14:creationId xmlns:p14="http://schemas.microsoft.com/office/powerpoint/2010/main" val="182157971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92500" lnSpcReduction="10000"/>
          </a:bodyPr>
          <a:lstStyle/>
          <a:p>
            <a:pPr lvl="2"/>
            <a:r>
              <a:rPr lang="fr-FR" sz="3600" dirty="0"/>
              <a:t>l’autorité est une chose bonne</a:t>
            </a:r>
          </a:p>
          <a:p>
            <a:pPr lvl="3"/>
            <a:r>
              <a:rPr lang="fr-FR" sz="3600" dirty="0"/>
              <a:t>elle n’a pas besoin d’être imposée</a:t>
            </a:r>
          </a:p>
          <a:p>
            <a:pPr lvl="4"/>
            <a:r>
              <a:rPr lang="fr-FR" sz="3600" dirty="0"/>
              <a:t>elle est simplement acceptée par ceux qui la reconnaissent</a:t>
            </a:r>
          </a:p>
          <a:p>
            <a:pPr lvl="5"/>
            <a:r>
              <a:rPr lang="fr-FR" sz="3600" dirty="0"/>
              <a:t>par exemple on peut entendre dire : "ce savant fait autorité dans son domaine"</a:t>
            </a:r>
          </a:p>
          <a:p>
            <a:pPr lvl="6"/>
            <a:r>
              <a:rPr lang="fr-FR" sz="3600" dirty="0"/>
              <a:t>ce qui signifie que les autres savants dans ce même domaine, etc., le reconnaissent comme le/un référent</a:t>
            </a:r>
          </a:p>
          <a:p>
            <a:pPr lvl="5"/>
            <a:r>
              <a:rPr lang="fr-FR" sz="3600" dirty="0"/>
              <a:t>autre exemple : le Pape, quand il en engage sa responsabilité de successeur de saint Pierre, est le référent pour l’Église dans le domaine de la foi et des moeurs</a:t>
            </a:r>
          </a:p>
          <a:p>
            <a:pPr lvl="6"/>
            <a:r>
              <a:rPr lang="fr-FR" sz="3600" dirty="0"/>
              <a:t>parce que c’est Jésus qui l’a voulu et nous l’a donné ainsi</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Autorité - Pouvoir</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31912330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92500" lnSpcReduction="10000"/>
          </a:bodyPr>
          <a:lstStyle/>
          <a:p>
            <a:pPr lvl="2"/>
            <a:r>
              <a:rPr lang="fr-FR" sz="3600" dirty="0"/>
              <a:t>le pouvoir, lui, utilise la force pour s’imposer</a:t>
            </a:r>
          </a:p>
          <a:p>
            <a:pPr lvl="4"/>
            <a:r>
              <a:rPr lang="fr-FR" sz="3600" dirty="0"/>
              <a:t>il peut être bon </a:t>
            </a:r>
          </a:p>
          <a:p>
            <a:pPr lvl="4"/>
            <a:r>
              <a:rPr lang="fr-FR" sz="3600" dirty="0"/>
              <a:t>mais il est souvent mauvais</a:t>
            </a:r>
          </a:p>
          <a:p>
            <a:pPr lvl="3"/>
            <a:r>
              <a:rPr lang="fr-FR" sz="3600" dirty="0"/>
              <a:t>la force en question par lequel il s’impose ce peut être</a:t>
            </a:r>
          </a:p>
          <a:p>
            <a:pPr lvl="5"/>
            <a:r>
              <a:rPr lang="fr-FR" sz="3600" dirty="0"/>
              <a:t>la force physique</a:t>
            </a:r>
          </a:p>
          <a:p>
            <a:pPr lvl="5"/>
            <a:r>
              <a:rPr lang="fr-FR" sz="3600" dirty="0"/>
              <a:t>ou simplement la force de l’argent</a:t>
            </a:r>
          </a:p>
          <a:p>
            <a:pPr lvl="5"/>
            <a:r>
              <a:rPr lang="fr-FR" sz="3600" dirty="0"/>
              <a:t>etc.</a:t>
            </a:r>
          </a:p>
          <a:p>
            <a:pPr lvl="4"/>
            <a:r>
              <a:rPr lang="fr-FR" sz="3600" dirty="0"/>
              <a:t>qui lui donnent par exemple une situation de monopole</a:t>
            </a:r>
          </a:p>
          <a:p>
            <a:pPr lvl="2"/>
            <a:r>
              <a:rPr lang="fr-FR" sz="3600" dirty="0"/>
              <a:t>ainsi par exemple </a:t>
            </a:r>
          </a:p>
          <a:p>
            <a:pPr lvl="3"/>
            <a:r>
              <a:rPr lang="fr-FR" dirty="0"/>
              <a:t>le Pape a beaucoup d’autorité et très peu de pouvoir</a:t>
            </a:r>
          </a:p>
          <a:p>
            <a:pPr lvl="3"/>
            <a:r>
              <a:rPr lang="fr-FR" dirty="0"/>
              <a:t>et, au contraire, le Diable a énormément de pourvoir mais aucune autorité</a:t>
            </a:r>
            <a:endParaRPr lang="fr-FR" sz="3600" dirty="0"/>
          </a:p>
          <a:p>
            <a:pPr lvl="6"/>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Autorité – Pouvoir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411313623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85000" lnSpcReduction="20000"/>
          </a:bodyPr>
          <a:lstStyle/>
          <a:p>
            <a:pPr lvl="2"/>
            <a:r>
              <a:rPr lang="fr-FR" sz="3800" dirty="0"/>
              <a:t>remarque : pour un catholique, le Pape est la personne qui a la plus grande autorité sur terre</a:t>
            </a:r>
          </a:p>
          <a:p>
            <a:pPr lvl="3"/>
            <a:r>
              <a:rPr lang="fr-FR" sz="3800" dirty="0"/>
              <a:t>ce qui n’empêche pas que chacun de nous appartient, par exemple, à une communauté nationale</a:t>
            </a:r>
          </a:p>
          <a:p>
            <a:pPr lvl="4"/>
            <a:r>
              <a:rPr lang="fr-FR" sz="3800" dirty="0"/>
              <a:t>et que nous avons, au plan temporel, à obéir à ceux qui nous gouvernent (sauf —ce qui devrait être normalement très exceptionnel— lorsque c’est contraire à notre conscience profonde et à notre salut)</a:t>
            </a:r>
          </a:p>
          <a:p>
            <a:pPr lvl="5"/>
            <a:r>
              <a:rPr lang="fr-FR" sz="3800" dirty="0"/>
              <a:t>c’est la religion catholique et le pape qui eux-mêmes nous l’enseignent</a:t>
            </a:r>
          </a:p>
          <a:p>
            <a:pPr lvl="2"/>
            <a:endParaRPr lang="fr-FR" sz="900" dirty="0"/>
          </a:p>
          <a:p>
            <a:pPr lvl="2"/>
            <a:r>
              <a:rPr lang="fr-FR" sz="3800" dirty="0"/>
              <a:t>nos hommes politiques, nos responsables des grands médias, nos chefs (de grandes) d’entreprises ou de la plupart des syndicats, etc., le plus souvent, malheureusement, ont peu (voire très peu) d’autorité, mais un grand pouvoir </a:t>
            </a:r>
          </a:p>
          <a:p>
            <a:pPr lvl="2"/>
            <a:endParaRPr lang="fr-FR" sz="3600" dirty="0"/>
          </a:p>
          <a:p>
            <a:pPr lvl="6"/>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Autorité – Pouvoir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532608636"/>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lnSpcReduction="10000"/>
          </a:bodyPr>
          <a:lstStyle/>
          <a:p>
            <a:pPr lvl="3" eaLnBrk="0"/>
            <a:r>
              <a:rPr lang="fr-FR" dirty="0"/>
              <a:t>Nos hommes politiques, nos responsables des grands médias, nos chefs (de grandes) d’entreprises ou de la plupart des syndicats, etc., le plus souvent, malheureusement, ont peu (voire très peu) d’autorité, mais un grand pouvoir </a:t>
            </a:r>
          </a:p>
          <a:p>
            <a:pPr lvl="2"/>
            <a:r>
              <a:rPr lang="fr-FR" dirty="0"/>
              <a:t>Ceux qui critiquent l’ "autorité" </a:t>
            </a:r>
          </a:p>
          <a:p>
            <a:pPr lvl="4"/>
            <a:r>
              <a:rPr lang="fr-FR" dirty="0"/>
              <a:t>le plus souvent se trompent sur ce qu’est l’autorité</a:t>
            </a:r>
          </a:p>
          <a:p>
            <a:pPr lvl="5"/>
            <a:r>
              <a:rPr lang="fr-FR" dirty="0"/>
              <a:t>et c’est le "pouvoir" qu’ils veulent en fait critiquer</a:t>
            </a:r>
          </a:p>
          <a:p>
            <a:pPr lvl="3"/>
            <a:r>
              <a:rPr lang="fr-FR" dirty="0"/>
              <a:t>et cette confusion est entretenue par nos "élites" </a:t>
            </a:r>
          </a:p>
          <a:p>
            <a:pPr lvl="4"/>
            <a:r>
              <a:rPr lang="fr-FR" dirty="0"/>
              <a:t>pour certaines d’entre-elles, par ignorance</a:t>
            </a:r>
          </a:p>
          <a:p>
            <a:pPr lvl="4"/>
            <a:r>
              <a:rPr lang="fr-FR" dirty="0"/>
              <a:t>mais pour les autres, probablement, d’une façon plus ou moins inconsciente, par leur refus que quelque chose puisse s’imposer à l’homme d’une façon naturelle</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Autorité - Pouvoir</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690673848"/>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907467"/>
            <a:ext cx="12192000" cy="5901344"/>
          </a:xfrm>
        </p:spPr>
        <p:txBody>
          <a:bodyPr>
            <a:normAutofit fontScale="77500" lnSpcReduction="20000"/>
          </a:bodyPr>
          <a:lstStyle/>
          <a:p>
            <a:pPr lvl="0"/>
            <a:r>
              <a:rPr lang="fr-FR" sz="3600" dirty="0"/>
              <a:t>La Bible en son entier</a:t>
            </a:r>
          </a:p>
          <a:p>
            <a:pPr lvl="4"/>
            <a:r>
              <a:rPr lang="fr-FR" sz="3600" dirty="0"/>
              <a:t>(ce que l’on appelle aussi : l’Écriture, l’Écriture Sainte, la Sainte Écriture)</a:t>
            </a:r>
          </a:p>
          <a:p>
            <a:pPr lvl="3"/>
            <a:r>
              <a:rPr lang="fr-FR" sz="3600" dirty="0"/>
              <a:t>est constituée de deux grandes parties</a:t>
            </a:r>
          </a:p>
          <a:p>
            <a:pPr lvl="4"/>
            <a:r>
              <a:rPr lang="fr-FR" sz="3600" dirty="0"/>
              <a:t>l’ “Ancien Testament”</a:t>
            </a:r>
          </a:p>
          <a:p>
            <a:pPr lvl="4"/>
            <a:r>
              <a:rPr lang="fr-FR" sz="3600" dirty="0"/>
              <a:t>et le “Nouveau Testament”)</a:t>
            </a:r>
          </a:p>
          <a:p>
            <a:pPr lvl="2"/>
            <a:r>
              <a:rPr lang="fr-FR" sz="3600" dirty="0"/>
              <a:t>l’Ancien Testament a été écrit au fil des siècles avant la naissance de Jésus</a:t>
            </a:r>
          </a:p>
          <a:p>
            <a:pPr lvl="2"/>
            <a:r>
              <a:rPr lang="fr-FR" sz="3600" dirty="0"/>
              <a:t>le Nouveau Testament a été écrit peu de temps après la montée de Jésus au ciel (l’Ascension)</a:t>
            </a:r>
          </a:p>
          <a:p>
            <a:pPr lvl="0"/>
            <a:r>
              <a:rPr lang="fr-FR" sz="3600" dirty="0"/>
              <a:t>Le contenu de l’Ancien Testament est commun avec une grande partie de la Bible judaïque</a:t>
            </a:r>
          </a:p>
          <a:p>
            <a:pPr lvl="0"/>
            <a:r>
              <a:rPr lang="fr-FR" sz="3600" dirty="0"/>
              <a:t>Le contenu du Nouveau Testament est commun, ou en grande partie commun, à tous les chrétiens</a:t>
            </a:r>
          </a:p>
          <a:p>
            <a:pPr lvl="0"/>
            <a:r>
              <a:rPr lang="fr-FR" sz="3600" dirty="0"/>
              <a:t>Ces textes ont été produits par plusieurs auteurs</a:t>
            </a:r>
          </a:p>
          <a:p>
            <a:pPr lvl="2"/>
            <a:r>
              <a:rPr lang="fr-FR" sz="3600" dirty="0"/>
              <a:t>mais pour un catholique </a:t>
            </a:r>
            <a:r>
              <a:rPr lang="fr-FR" sz="3600" dirty="0">
                <a:highlight>
                  <a:srgbClr val="FFFF00"/>
                </a:highlight>
              </a:rPr>
              <a:t>“l’auteur principal”</a:t>
            </a:r>
            <a:r>
              <a:rPr lang="fr-FR" sz="3600" dirty="0"/>
              <a:t> de l’Écriture c’est </a:t>
            </a:r>
            <a:r>
              <a:rPr lang="fr-FR" sz="3600" dirty="0">
                <a:highlight>
                  <a:srgbClr val="FFFF00"/>
                </a:highlight>
              </a:rPr>
              <a:t>l’Esprit Saint</a:t>
            </a:r>
            <a:r>
              <a:rPr lang="fr-FR" sz="3600" dirty="0"/>
              <a:t>, qui a inspiré ces auteurs</a:t>
            </a:r>
          </a:p>
          <a:p>
            <a:pPr lvl="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62011"/>
          </a:xfrm>
        </p:spPr>
        <p:txBody>
          <a:bodyPr>
            <a:normAutofit/>
          </a:bodyPr>
          <a:lstStyle/>
          <a:p>
            <a:r>
              <a:rPr lang="fr-FR" sz="3600" dirty="0"/>
              <a:t>La Bible</a:t>
            </a:r>
            <a:endParaRPr lang="fr-FR" sz="2400" dirty="0">
              <a:solidFill>
                <a:schemeClr val="tx1"/>
              </a:solidFill>
            </a:endParaRPr>
          </a:p>
        </p:txBody>
      </p:sp>
    </p:spTree>
    <p:extLst>
      <p:ext uri="{BB962C8B-B14F-4D97-AF65-F5344CB8AC3E}">
        <p14:creationId xmlns:p14="http://schemas.microsoft.com/office/powerpoint/2010/main" val="197776694"/>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978947"/>
            <a:ext cx="12192000" cy="5829864"/>
          </a:xfrm>
        </p:spPr>
        <p:txBody>
          <a:bodyPr>
            <a:normAutofit lnSpcReduction="10000"/>
          </a:bodyPr>
          <a:lstStyle/>
          <a:p>
            <a:pPr lvl="0"/>
            <a:r>
              <a:rPr lang="fr-FR" dirty="0"/>
              <a:t>Le contenu de l’Ancien Testament est commun avec une grande partie de la Bible judaïque</a:t>
            </a:r>
          </a:p>
          <a:p>
            <a:pPr lvl="0"/>
            <a:endParaRPr lang="fr-FR" sz="1600" dirty="0"/>
          </a:p>
          <a:p>
            <a:pPr lvl="0"/>
            <a:r>
              <a:rPr lang="fr-FR" dirty="0"/>
              <a:t>Le contenu du Nouveau Testament est commun, ou en grande partie commun, à tous les chrétiens</a:t>
            </a:r>
          </a:p>
          <a:p>
            <a:pPr lvl="0"/>
            <a:endParaRPr lang="fr-FR" sz="1000" dirty="0"/>
          </a:p>
          <a:p>
            <a:pPr lvl="2"/>
            <a:r>
              <a:rPr lang="fr-FR" dirty="0"/>
              <a:t>il correspond à la vie de Jésus et aux débuts de l’Église Catholique ; et il comporte aussi le livre de l’Apocalypse écrit par saint Jean</a:t>
            </a:r>
          </a:p>
          <a:p>
            <a:pPr lvl="2"/>
            <a:endParaRPr lang="fr-FR" sz="900" dirty="0"/>
          </a:p>
          <a:p>
            <a:pPr lvl="2"/>
            <a:r>
              <a:rPr lang="fr-FR" dirty="0"/>
              <a:t>il contient en particulier les 4 Évangiles</a:t>
            </a:r>
          </a:p>
          <a:p>
            <a:pPr lvl="2"/>
            <a:endParaRPr lang="fr-FR" sz="1600" dirty="0"/>
          </a:p>
          <a:p>
            <a:pPr lvl="0"/>
            <a:r>
              <a:rPr lang="fr-FR" dirty="0"/>
              <a:t>Ces textes ont été produits par plusieurs auteurs</a:t>
            </a:r>
          </a:p>
          <a:p>
            <a:pPr lvl="0"/>
            <a:endParaRPr lang="fr-FR" sz="900" dirty="0"/>
          </a:p>
          <a:p>
            <a:pPr lvl="2"/>
            <a:r>
              <a:rPr lang="fr-FR" dirty="0"/>
              <a:t>mais pour un catholique </a:t>
            </a:r>
            <a:r>
              <a:rPr lang="fr-FR" dirty="0">
                <a:highlight>
                  <a:srgbClr val="FFFF00"/>
                </a:highlight>
              </a:rPr>
              <a:t>“l’auteur principal”</a:t>
            </a:r>
            <a:r>
              <a:rPr lang="fr-FR" dirty="0"/>
              <a:t> de l’Écriture c’est </a:t>
            </a:r>
            <a:r>
              <a:rPr lang="fr-FR" dirty="0">
                <a:highlight>
                  <a:srgbClr val="FFFF00"/>
                </a:highlight>
              </a:rPr>
              <a:t>l’Esprit Saint</a:t>
            </a:r>
            <a:r>
              <a:rPr lang="fr-FR" dirty="0"/>
              <a:t>, qui a inspiré ces auteurs</a:t>
            </a:r>
          </a:p>
          <a:p>
            <a:pPr lvl="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A049EE58-826D-487A-9E26-7903CEB60068}"/>
              </a:ext>
            </a:extLst>
          </p:cNvPr>
          <p:cNvSpPr>
            <a:spLocks noGrp="1"/>
          </p:cNvSpPr>
          <p:nvPr>
            <p:ph type="title"/>
          </p:nvPr>
        </p:nvSpPr>
        <p:spPr>
          <a:xfrm>
            <a:off x="119063" y="49213"/>
            <a:ext cx="11953875" cy="650034"/>
          </a:xfrm>
        </p:spPr>
        <p:txBody>
          <a:bodyPr>
            <a:normAutofit/>
          </a:bodyPr>
          <a:lstStyle/>
          <a:p>
            <a:r>
              <a:rPr lang="fr-FR" sz="3600" dirty="0"/>
              <a:t>La Bible</a:t>
            </a:r>
            <a:r>
              <a:rPr lang="fr-FR" sz="3200" dirty="0"/>
              <a:t>				</a:t>
            </a:r>
            <a:r>
              <a:rPr lang="fr-FR" sz="2400" dirty="0">
                <a:solidFill>
                  <a:schemeClr val="tx1"/>
                </a:solidFill>
              </a:rPr>
              <a:t>Suite</a:t>
            </a:r>
          </a:p>
        </p:txBody>
      </p:sp>
    </p:spTree>
    <p:extLst>
      <p:ext uri="{BB962C8B-B14F-4D97-AF65-F5344CB8AC3E}">
        <p14:creationId xmlns:p14="http://schemas.microsoft.com/office/powerpoint/2010/main" val="42128800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129554"/>
            <a:ext cx="12192000" cy="5679258"/>
          </a:xfrm>
        </p:spPr>
        <p:txBody>
          <a:bodyPr>
            <a:normAutofit fontScale="92500" lnSpcReduction="20000"/>
          </a:bodyPr>
          <a:lstStyle/>
          <a:p>
            <a:pPr lvl="0"/>
            <a:r>
              <a:rPr lang="fr-FR" sz="3500" dirty="0"/>
              <a:t>“Positionnement” de l’Ancien Testament par rapport au Nouveau Testament</a:t>
            </a:r>
          </a:p>
          <a:p>
            <a:pPr lvl="2"/>
            <a:r>
              <a:rPr lang="fr-FR" sz="3500" dirty="0"/>
              <a:t>La Révélation divine</a:t>
            </a:r>
          </a:p>
          <a:p>
            <a:pPr lvl="3"/>
            <a:r>
              <a:rPr lang="fr-FR" sz="3500" dirty="0"/>
              <a:t>a été partielle et progressive dans l'Ancien Testament</a:t>
            </a:r>
          </a:p>
          <a:p>
            <a:pPr lvl="3"/>
            <a:r>
              <a:rPr lang="fr-FR" sz="3500" dirty="0"/>
              <a:t>elle est complète et définitive en Jésus-Christ</a:t>
            </a:r>
          </a:p>
          <a:p>
            <a:pPr lvl="4"/>
            <a:r>
              <a:rPr lang="fr-FR" sz="3500" dirty="0"/>
              <a:t>Jésus-Christ, le Verbe de Dieu, qui est Lui-même la Vérité Divine toute entière donnée à l’Humanité </a:t>
            </a:r>
          </a:p>
          <a:p>
            <a:pPr lvl="5"/>
            <a:r>
              <a:rPr lang="fr-FR" sz="3500" dirty="0"/>
              <a:t>« </a:t>
            </a:r>
            <a:r>
              <a:rPr lang="fr-FR" sz="3500" baseline="30000" dirty="0"/>
              <a:t>Jn 14, 6</a:t>
            </a:r>
            <a:r>
              <a:rPr lang="fr-FR" sz="3500" dirty="0"/>
              <a:t> Jésus lui dit : “Moi, je suis le Chemin, et la Vérité, et la Vie ! »</a:t>
            </a:r>
          </a:p>
          <a:p>
            <a:pPr lvl="5"/>
            <a:endParaRPr lang="fr-FR" sz="1700" dirty="0"/>
          </a:p>
          <a:p>
            <a:pPr lvl="0"/>
            <a:r>
              <a:rPr lang="fr-FR" sz="3500" dirty="0"/>
              <a:t>Contrairement à ce qui s’est beaucoup fait au 20</a:t>
            </a:r>
            <a:r>
              <a:rPr lang="fr-FR" sz="3500" baseline="30000" dirty="0"/>
              <a:t>e</a:t>
            </a:r>
            <a:r>
              <a:rPr lang="fr-FR" sz="3500" dirty="0"/>
              <a:t> siècle, et encore récemment, il est très important de bien avoir conscience que</a:t>
            </a:r>
          </a:p>
          <a:p>
            <a:pPr lvl="0"/>
            <a:endParaRPr lang="fr-FR" sz="900" dirty="0"/>
          </a:p>
          <a:p>
            <a:pPr lvl="2"/>
            <a:r>
              <a:rPr lang="fr-FR" sz="3500" dirty="0">
                <a:highlight>
                  <a:srgbClr val="FFFF00"/>
                </a:highlight>
              </a:rPr>
              <a:t>c’est le Nouveau Testament qui éclaire l’Ancien Testament, et non pas l’inverse</a:t>
            </a:r>
            <a:r>
              <a:rPr lang="fr-FR" sz="3500" dirty="0"/>
              <a:t> </a:t>
            </a:r>
          </a:p>
          <a:p>
            <a:pPr lvl="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62011"/>
          </a:xfrm>
        </p:spPr>
        <p:txBody>
          <a:bodyPr>
            <a:normAutofit/>
          </a:bodyPr>
          <a:lstStyle/>
          <a:p>
            <a:r>
              <a:rPr lang="fr-FR" sz="3600" dirty="0"/>
              <a:t>La Bible</a:t>
            </a:r>
            <a:r>
              <a:rPr lang="fr-FR" sz="3200" dirty="0"/>
              <a:t>				</a:t>
            </a:r>
            <a:r>
              <a:rPr lang="fr-FR" sz="2400" dirty="0">
                <a:solidFill>
                  <a:schemeClr val="tx1"/>
                </a:solidFill>
              </a:rPr>
              <a:t>Suite</a:t>
            </a:r>
          </a:p>
        </p:txBody>
      </p:sp>
    </p:spTree>
    <p:extLst>
      <p:ext uri="{BB962C8B-B14F-4D97-AF65-F5344CB8AC3E}">
        <p14:creationId xmlns:p14="http://schemas.microsoft.com/office/powerpoint/2010/main" val="3735971191"/>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086521"/>
            <a:ext cx="12192000" cy="5722289"/>
          </a:xfrm>
        </p:spPr>
        <p:txBody>
          <a:bodyPr>
            <a:normAutofit fontScale="77500" lnSpcReduction="20000"/>
          </a:bodyPr>
          <a:lstStyle/>
          <a:p>
            <a:pPr lvl="3"/>
            <a:r>
              <a:rPr lang="fr-FR" sz="3600" dirty="0"/>
              <a:t>ce qui ne veut pas dire du tout que l’Ancien Testament ne soit pas très important</a:t>
            </a:r>
          </a:p>
          <a:p>
            <a:pPr lvl="4"/>
            <a:r>
              <a:rPr lang="fr-FR" sz="3600" dirty="0"/>
              <a:t>Jésus lui-même fait référence à l’Ancien Testament, et par exemple il dit</a:t>
            </a:r>
          </a:p>
          <a:p>
            <a:pPr lvl="5"/>
            <a:r>
              <a:rPr lang="fr-FR" sz="3600" dirty="0"/>
              <a:t>« </a:t>
            </a:r>
            <a:r>
              <a:rPr lang="fr-FR" sz="3600" baseline="30000" dirty="0"/>
              <a:t>Mt 5, 17</a:t>
            </a:r>
            <a:r>
              <a:rPr lang="fr-FR" sz="3600" dirty="0"/>
              <a:t> Ne croyez pas que je sois venu renverser la Loi ou les Prophètes ; je ne suis pas venu renverser, mais compléter. </a:t>
            </a:r>
            <a:r>
              <a:rPr lang="fr-FR" sz="3600" baseline="30000" dirty="0"/>
              <a:t>Mt 5, 18</a:t>
            </a:r>
            <a:r>
              <a:rPr lang="fr-FR" sz="3600" dirty="0"/>
              <a:t> Car, en vérité, je vous le dis, avant que ne passent le ciel et la terre, pas un iota ou un seul menu trait ne passera de la Loi que tout ne soit arrivé »</a:t>
            </a:r>
          </a:p>
          <a:p>
            <a:pPr lvl="6"/>
            <a:r>
              <a:rPr lang="fr-FR" sz="3600" dirty="0"/>
              <a:t>ce qui présuppose notamment que nous connaissions la Loi, que nous connaissions l’Ancien Testament </a:t>
            </a:r>
          </a:p>
          <a:p>
            <a:pPr lvl="4"/>
            <a:r>
              <a:rPr lang="fr-FR" sz="3600" dirty="0"/>
              <a:t>et souvent aussi, l’Ancien Testament nous permet de mieux saisir certains passages du Nouveau Testaments en nous donnant des éléments qui nous aident à mieux saisir certaines facettes de passages du Nouveau Testament que nous aurions eu du mal à voir dans toute leur profondeur sans ces précieux apports.</a:t>
            </a:r>
          </a:p>
          <a:p>
            <a:pPr lvl="2"/>
            <a:endParaRPr lang="fr-FR" sz="3600" dirty="0"/>
          </a:p>
          <a:p>
            <a:pPr lvl="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62011"/>
          </a:xfrm>
        </p:spPr>
        <p:txBody>
          <a:bodyPr>
            <a:normAutofit/>
          </a:bodyPr>
          <a:lstStyle/>
          <a:p>
            <a:r>
              <a:rPr lang="fr-FR" sz="3600" dirty="0"/>
              <a:t>La Bible</a:t>
            </a:r>
            <a:r>
              <a:rPr lang="fr-FR" sz="3200" dirty="0"/>
              <a:t>				</a:t>
            </a:r>
            <a:r>
              <a:rPr lang="fr-FR" sz="2400" dirty="0">
                <a:solidFill>
                  <a:schemeClr val="tx1"/>
                </a:solidFill>
              </a:rPr>
              <a:t>Suite</a:t>
            </a:r>
          </a:p>
        </p:txBody>
      </p:sp>
    </p:spTree>
    <p:extLst>
      <p:ext uri="{BB962C8B-B14F-4D97-AF65-F5344CB8AC3E}">
        <p14:creationId xmlns:p14="http://schemas.microsoft.com/office/powerpoint/2010/main" val="247275490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8796"/>
            <a:ext cx="12192000" cy="5729220"/>
          </a:xfrm>
        </p:spPr>
        <p:txBody>
          <a:bodyPr>
            <a:normAutofit fontScale="85000" lnSpcReduction="20000"/>
          </a:bodyPr>
          <a:lstStyle/>
          <a:p>
            <a:pPr eaLnBrk="0" hangingPunct="0"/>
            <a:r>
              <a:rPr lang="fr-FR" dirty="0"/>
              <a:t>Les charismes viennent de Dieu et n’ont rien à voir avec l’occultisme / l’ésotérisme </a:t>
            </a:r>
          </a:p>
          <a:p>
            <a:pPr lvl="3" eaLnBrk="0" hangingPunct="0"/>
            <a:r>
              <a:rPr lang="fr-FR" dirty="0"/>
              <a:t>certains peuvent avoir par exemple des charismes de guérison</a:t>
            </a:r>
          </a:p>
          <a:p>
            <a:pPr lvl="4" eaLnBrk="0" hangingPunct="0"/>
            <a:r>
              <a:rPr lang="fr-FR" dirty="0"/>
              <a:t>ainsi par exemple Dieu a fait un grand nombre de guérisons par l’intermédiaire du père Emiliano TARDIF, dans le cadre précis de grandes réunions de prières publiques, notamment à Paray-le-Monial</a:t>
            </a:r>
          </a:p>
          <a:p>
            <a:pPr lvl="2" eaLnBrk="0" hangingPunct="0"/>
            <a:r>
              <a:rPr lang="fr-FR" dirty="0"/>
              <a:t>seule l’Église peut discerner si un don que l’on a est un charisme, un don qui vient bien de Dieu</a:t>
            </a:r>
          </a:p>
          <a:p>
            <a:pPr lvl="3" eaLnBrk="0" hangingPunct="0"/>
            <a:r>
              <a:rPr lang="fr-FR" dirty="0"/>
              <a:t>pour celui qui aurait un/des don(s) </a:t>
            </a:r>
          </a:p>
          <a:p>
            <a:pPr lvl="4" eaLnBrk="0" hangingPunct="0"/>
            <a:r>
              <a:rPr lang="fr-FR" dirty="0"/>
              <a:t>avant de faire quoi que ce soit il est très important (pour lui et pour autrui)</a:t>
            </a:r>
          </a:p>
          <a:p>
            <a:pPr lvl="5" eaLnBrk="0" hangingPunct="0"/>
            <a:r>
              <a:rPr lang="fr-FR" dirty="0"/>
              <a:t>d’entrer en contact avec un prêtre instruit dans ces domaines, qui l’orientera vers les autorités religieuses qui ont autorité sur la question pour discerner </a:t>
            </a:r>
          </a:p>
          <a:p>
            <a:pPr lvl="6" eaLnBrk="0" hangingPunct="0"/>
            <a:r>
              <a:rPr lang="fr-FR" dirty="0"/>
              <a:t>et, s’il a le feu vert de l’Église, il est très important qu’il soit par la suite en contact régulier avec elle en particulier dans le domaine de l’exercice de ce charisme</a:t>
            </a:r>
          </a:p>
          <a:p>
            <a:pPr eaLnBrk="0" hangingPunct="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339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59B1CED1-0AA3-47F6-BA85-44203F6EF85F}"/>
              </a:ext>
            </a:extLst>
          </p:cNvPr>
          <p:cNvSpPr>
            <a:spLocks noGrp="1"/>
          </p:cNvSpPr>
          <p:nvPr>
            <p:ph type="title"/>
          </p:nvPr>
        </p:nvSpPr>
        <p:spPr>
          <a:xfrm>
            <a:off x="119063" y="49213"/>
            <a:ext cx="11953875" cy="832914"/>
          </a:xfrm>
        </p:spPr>
        <p:txBody>
          <a:bodyPr>
            <a:normAutofit/>
          </a:bodyPr>
          <a:lstStyle/>
          <a:p>
            <a:r>
              <a:rPr lang="fr-FR" sz="3600" dirty="0"/>
              <a:t>charismes</a:t>
            </a:r>
            <a:endParaRPr lang="fr-FR" sz="2700" dirty="0">
              <a:solidFill>
                <a:schemeClr val="tx1"/>
              </a:solidFill>
            </a:endParaRPr>
          </a:p>
        </p:txBody>
      </p:sp>
    </p:spTree>
    <p:extLst>
      <p:ext uri="{BB962C8B-B14F-4D97-AF65-F5344CB8AC3E}">
        <p14:creationId xmlns:p14="http://schemas.microsoft.com/office/powerpoint/2010/main" val="2483848571"/>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92500" lnSpcReduction="20000"/>
          </a:bodyPr>
          <a:lstStyle/>
          <a:p>
            <a:pPr lvl="0"/>
            <a:r>
              <a:rPr lang="fr-FR" dirty="0"/>
              <a:t>Dans la religion catholique, quand on parle du coeur, il s’agit le plus souvent</a:t>
            </a:r>
          </a:p>
          <a:p>
            <a:pPr lvl="4"/>
            <a:r>
              <a:rPr lang="fr-FR" dirty="0"/>
              <a:t>de notre “coeur profond”</a:t>
            </a:r>
          </a:p>
          <a:p>
            <a:pPr lvl="4"/>
            <a:r>
              <a:rPr lang="fr-FR" dirty="0"/>
              <a:t>du plus profond de ce que l’on est</a:t>
            </a:r>
          </a:p>
          <a:p>
            <a:pPr lvl="4"/>
            <a:r>
              <a:rPr lang="fr-FR" dirty="0"/>
              <a:t>de nos “entrailles”</a:t>
            </a:r>
          </a:p>
          <a:p>
            <a:pPr lvl="4"/>
            <a:r>
              <a:rPr lang="fr-FR" dirty="0"/>
              <a:t>etc.</a:t>
            </a:r>
          </a:p>
          <a:p>
            <a:pPr lvl="2"/>
            <a:r>
              <a:rPr lang="fr-FR" dirty="0"/>
              <a:t>ce n’est que depuis le tristement célèbre Jean-Jacques Rousseau et des auteurs “romantiques” comme Chateaubriand</a:t>
            </a:r>
          </a:p>
          <a:p>
            <a:pPr lvl="6"/>
            <a:r>
              <a:rPr lang="fr-FR" dirty="0"/>
              <a:t>(auteurs “romantiques” : le “romantisme” est un courant littéraire apparu en France au début du 19</a:t>
            </a:r>
            <a:r>
              <a:rPr lang="fr-FR" baseline="30000" dirty="0"/>
              <a:t>e</a:t>
            </a:r>
            <a:r>
              <a:rPr lang="fr-FR" dirty="0"/>
              <a:t> siècle) </a:t>
            </a:r>
          </a:p>
          <a:p>
            <a:pPr lvl="3"/>
            <a:r>
              <a:rPr lang="fr-FR" dirty="0"/>
              <a:t>que “coeur” a pris le sens qui est le sens courant actuel </a:t>
            </a:r>
          </a:p>
          <a:p>
            <a:pPr lvl="4"/>
            <a:r>
              <a:rPr lang="fr-FR" dirty="0"/>
              <a:t>où il n’y a plus que l’aspect sentimental, émotionnel</a:t>
            </a:r>
          </a:p>
          <a:p>
            <a:pPr lvl="3"/>
            <a:r>
              <a:rPr lang="fr-FR" dirty="0"/>
              <a:t>mais il s’agit là d’un rapt de leur part et d’un détournement de sens par rapport au sens plénier du mot “coeur”</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Coeur</a:t>
            </a:r>
            <a:endParaRPr lang="fr-FR" sz="2400" dirty="0">
              <a:solidFill>
                <a:schemeClr val="tx1"/>
              </a:solidFill>
            </a:endParaRPr>
          </a:p>
        </p:txBody>
      </p:sp>
    </p:spTree>
    <p:extLst>
      <p:ext uri="{BB962C8B-B14F-4D97-AF65-F5344CB8AC3E}">
        <p14:creationId xmlns:p14="http://schemas.microsoft.com/office/powerpoint/2010/main" val="1551593321"/>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lnSpcReduction="10000"/>
          </a:bodyPr>
          <a:lstStyle/>
          <a:p>
            <a:pPr lvl="2"/>
            <a:r>
              <a:rPr lang="fr-FR" dirty="0"/>
              <a:t>il ne s’agit pas de mépriser les sentiments ou les émotions </a:t>
            </a:r>
          </a:p>
          <a:p>
            <a:pPr lvl="4"/>
            <a:r>
              <a:rPr lang="fr-FR" dirty="0"/>
              <a:t>car ils font partie de notre nature humaine</a:t>
            </a:r>
          </a:p>
          <a:p>
            <a:pPr lvl="4"/>
            <a:r>
              <a:rPr lang="fr-FR" dirty="0"/>
              <a:t>mais il est important que nous n’en soyons/devenions pas esclaves</a:t>
            </a:r>
          </a:p>
          <a:p>
            <a:pPr lvl="5"/>
            <a:r>
              <a:rPr lang="fr-FR" dirty="0"/>
              <a:t>or nos sentiments, nos émotions, ont tendance à être envahissants, à tout prendre, à prendre le dessus sur notre intelligence et notre volonté</a:t>
            </a:r>
          </a:p>
          <a:p>
            <a:pPr lvl="2" eaLnBrk="0"/>
            <a:r>
              <a:rPr lang="fr-FR" dirty="0"/>
              <a:t>typiquement, à notre époque, à la télévision, beaucoup de reportages journalistiques, émissions, documentaires, etc., </a:t>
            </a:r>
          </a:p>
          <a:p>
            <a:pPr lvl="3" eaLnBrk="0"/>
            <a:r>
              <a:rPr lang="fr-FR" dirty="0"/>
              <a:t>“jouent” presque uniquement sur les émotions</a:t>
            </a:r>
          </a:p>
          <a:p>
            <a:pPr lvl="4" eaLnBrk="0"/>
            <a:r>
              <a:rPr lang="fr-FR" dirty="0"/>
              <a:t>ce qui nous détourne des vraies questions, empêche les débats/échanges profonds, etc. </a:t>
            </a:r>
          </a:p>
          <a:p>
            <a:pPr lvl="3"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Coeur</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08909324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4450"/>
            <a:ext cx="12192000" cy="5533567"/>
          </a:xfrm>
        </p:spPr>
        <p:txBody>
          <a:bodyPr>
            <a:normAutofit fontScale="77500" lnSpcReduction="20000"/>
          </a:bodyPr>
          <a:lstStyle/>
          <a:p>
            <a:pPr lvl="0"/>
            <a:r>
              <a:rPr lang="fr-FR" dirty="0"/>
              <a:t>Dans la Bible </a:t>
            </a:r>
          </a:p>
          <a:p>
            <a:pPr lvl="3" eaLnBrk="0"/>
            <a:r>
              <a:rPr lang="fr-FR" dirty="0"/>
              <a:t>la “crainte de Dieu”, peut vouloir dire, en particulier dans l’Ancien Testament, une certaine peur vis-à-vis de Dieu</a:t>
            </a:r>
          </a:p>
          <a:p>
            <a:pPr lvl="4" eaLnBrk="0"/>
            <a:r>
              <a:rPr lang="fr-FR" dirty="0"/>
              <a:t>et ce n’est déjà pas si mal comme approche de Dieu si cela commence un peu, de notre part, par la peur et que cela continue et finit par l’amour </a:t>
            </a:r>
          </a:p>
          <a:p>
            <a:pPr lvl="5" eaLnBrk="0"/>
            <a:r>
              <a:rPr lang="fr-FR" dirty="0"/>
              <a:t>si cela reste jusqu’à la fin de la peur, ce n’est pas bon</a:t>
            </a:r>
          </a:p>
          <a:p>
            <a:pPr lvl="2" eaLnBrk="0"/>
            <a:r>
              <a:rPr lang="fr-FR" dirty="0"/>
              <a:t>dans le Nouveau Testament </a:t>
            </a:r>
          </a:p>
          <a:p>
            <a:pPr lvl="3" eaLnBrk="0"/>
            <a:r>
              <a:rPr lang="fr-FR" dirty="0"/>
              <a:t>en général, la “crainte de Dieu” ce n’est pas du tout la peur vis-à-vis de Dieu </a:t>
            </a:r>
          </a:p>
          <a:p>
            <a:pPr lvl="4" eaLnBrk="0"/>
            <a:r>
              <a:rPr lang="fr-FR" dirty="0"/>
              <a:t>mais c’est la “crainte filiale”</a:t>
            </a:r>
          </a:p>
          <a:p>
            <a:pPr lvl="5" eaLnBrk="0"/>
            <a:r>
              <a:rPr lang="fr-FR" dirty="0"/>
              <a:t>c’est-à-dire c’est de craindre de “faire de la peine” à Dieu qui lui nous aime infiniment</a:t>
            </a:r>
          </a:p>
          <a:p>
            <a:pPr lvl="6" eaLnBrk="0"/>
            <a:r>
              <a:rPr lang="fr-FR" dirty="0"/>
              <a:t>c’est analogue à la crainte d’un fils / d’une fille qui craint de faire de la peine à son père / sa mère</a:t>
            </a:r>
          </a:p>
          <a:p>
            <a:pPr lvl="6"/>
            <a:r>
              <a:rPr lang="fr-FR" dirty="0"/>
              <a:t>ou, bien mieux encore : c’est la crainte de ne pas arriver à donner à Dieu tout l’amour qu’Il attend de nous (et qu’il “mérite” tant !) ; c’est analogue à la crainte d’un fils / d’une fille qui craint de ne pas arriver à donner à son père / sa mère tout l’amour qu’il / elle attend de lui / d’elle</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62011"/>
          </a:xfrm>
        </p:spPr>
        <p:txBody>
          <a:bodyPr>
            <a:normAutofit/>
          </a:bodyPr>
          <a:lstStyle/>
          <a:p>
            <a:r>
              <a:rPr lang="fr-FR" sz="3600" dirty="0"/>
              <a:t>"Crainte" de Dieu</a:t>
            </a:r>
            <a:endParaRPr lang="fr-FR" sz="2400" dirty="0">
              <a:solidFill>
                <a:schemeClr val="tx1"/>
              </a:solidFill>
            </a:endParaRPr>
          </a:p>
        </p:txBody>
      </p:sp>
    </p:spTree>
    <p:extLst>
      <p:ext uri="{BB962C8B-B14F-4D97-AF65-F5344CB8AC3E}">
        <p14:creationId xmlns:p14="http://schemas.microsoft.com/office/powerpoint/2010/main" val="1494046043"/>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06824"/>
            <a:ext cx="12192000" cy="6041193"/>
          </a:xfrm>
        </p:spPr>
        <p:txBody>
          <a:bodyPr>
            <a:normAutofit fontScale="92500" lnSpcReduction="20000"/>
          </a:bodyPr>
          <a:lstStyle/>
          <a:p>
            <a:pPr lvl="0"/>
            <a:r>
              <a:rPr lang="fr-FR" dirty="0"/>
              <a:t>Pape Benoît XVI (Angélus, 22 juin 2008) :</a:t>
            </a:r>
          </a:p>
          <a:p>
            <a:pPr lvl="2"/>
            <a:r>
              <a:rPr lang="fr-FR" dirty="0"/>
              <a:t>« Face à l’éventail large et diversifié des peurs humaines, la parole de Dieu est claire : qui “craint” Dieu “n’a pas peur”. La crainte de Dieu, que les Écritures définissent comme “le principe de la vraie sagesse”, coïncide avec la foi en Lui, avec le respect sacré de son autorité sur la vie et sur le monde. “Ne pas craindre Dieu” équivaut à se mettre à sa place, à se sentir maître du bien et du mal, de la vie et de la mort. Qui craint Dieu éprouve en revanche la sécurité de l’enfant dans les bras de sa mère (Ps 130, 2) : qui craint Dieu est tranquille même au cœur de la tempête, car Dieu, comme Jésus nous l’a révélé, est un Père plein de miséricorde et de bonté. […]. Le croyant ne s’effraie donc devant rien, car il sait qu’il est dans les mains de Dieu, il sait que le mal et l’irrationnel n’ont pas le dernier mot, mais que le seul Seigneur du monde et de la vie, c’est le Christ, le Verbe de Dieu incarné, qui nous a aimés jusqu’à se sacrifier lui-même, en mourant sur la croix pour notre salut »</a:t>
            </a:r>
          </a:p>
          <a:p>
            <a:pPr lvl="6"/>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62011"/>
          </a:xfrm>
        </p:spPr>
        <p:txBody>
          <a:bodyPr>
            <a:normAutofit/>
          </a:bodyPr>
          <a:lstStyle/>
          <a:p>
            <a:r>
              <a:rPr lang="fr-FR" sz="3600" dirty="0"/>
              <a:t>"Crainte" de Dieu		</a:t>
            </a:r>
            <a:r>
              <a:rPr lang="fr-FR" sz="2400" dirty="0">
                <a:solidFill>
                  <a:schemeClr val="tx1"/>
                </a:solidFill>
              </a:rPr>
              <a:t>Suite</a:t>
            </a:r>
          </a:p>
        </p:txBody>
      </p:sp>
    </p:spTree>
    <p:extLst>
      <p:ext uri="{BB962C8B-B14F-4D97-AF65-F5344CB8AC3E}">
        <p14:creationId xmlns:p14="http://schemas.microsoft.com/office/powerpoint/2010/main" val="2267022095"/>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5158"/>
            <a:ext cx="12192000" cy="5922859"/>
          </a:xfrm>
        </p:spPr>
        <p:txBody>
          <a:bodyPr>
            <a:normAutofit fontScale="77500" lnSpcReduction="20000"/>
          </a:bodyPr>
          <a:lstStyle/>
          <a:p>
            <a:pPr lvl="0"/>
            <a:r>
              <a:rPr lang="fr-FR" dirty="0"/>
              <a:t>La Création concerne l’univers</a:t>
            </a:r>
          </a:p>
          <a:p>
            <a:pPr lvl="2"/>
            <a:r>
              <a:rPr lang="fr-FR" dirty="0"/>
              <a:t>l’univers visible, </a:t>
            </a:r>
          </a:p>
          <a:p>
            <a:pPr lvl="3"/>
            <a:r>
              <a:rPr lang="fr-FR" dirty="0"/>
              <a:t>que l’on appelle aussi univers matériel / univers physique</a:t>
            </a:r>
          </a:p>
          <a:p>
            <a:pPr lvl="4"/>
            <a:r>
              <a:rPr lang="fr-FR" dirty="0"/>
              <a:t>(ou “univers” tout court, pour ceux qui sont dans l’idéologie du “matérialisme”), </a:t>
            </a:r>
          </a:p>
          <a:p>
            <a:pPr lvl="4"/>
            <a:r>
              <a:rPr lang="fr-FR" dirty="0"/>
              <a:t>c’est celui dont nous avons l’expérience, et dont les sciences peuvent en dire quelque chose</a:t>
            </a:r>
          </a:p>
          <a:p>
            <a:pPr lvl="2" eaLnBrk="0"/>
            <a:r>
              <a:rPr lang="fr-FR" dirty="0"/>
              <a:t>l’univers invisible</a:t>
            </a:r>
          </a:p>
          <a:p>
            <a:pPr lvl="3" eaLnBrk="0"/>
            <a:r>
              <a:rPr lang="fr-FR" dirty="0"/>
              <a:t>dont les anges</a:t>
            </a:r>
          </a:p>
          <a:p>
            <a:pPr lvl="3" eaLnBrk="0"/>
            <a:r>
              <a:rPr lang="fr-FR" dirty="0"/>
              <a:t>c’est la foi qui nous apprend son existence</a:t>
            </a:r>
          </a:p>
          <a:p>
            <a:pPr lvl="4" eaLnBrk="0"/>
            <a:r>
              <a:rPr lang="fr-FR" dirty="0"/>
              <a:t>ni les sciences ni la philosophie ne peuvent pas dire s’il existe ou s’il n’existe pas </a:t>
            </a:r>
          </a:p>
          <a:p>
            <a:pPr lvl="5"/>
            <a:r>
              <a:rPr lang="fr-FR" dirty="0"/>
              <a:t>mais, si la philosophie première prend en compte ce qu’enseigne la foi sur ces questions </a:t>
            </a:r>
          </a:p>
          <a:p>
            <a:pPr lvl="6"/>
            <a:r>
              <a:rPr lang="fr-FR" dirty="0"/>
              <a:t>si donc elle prend pour hypothèse que l’existence des anges est réelle, alors elle peut en dire quelque chose au plan philosophique</a:t>
            </a:r>
          </a:p>
          <a:p>
            <a:pPr lvl="6"/>
            <a:r>
              <a:rPr lang="fr-FR" dirty="0"/>
              <a:t>et cela contribue aux enseignements théologiques</a:t>
            </a:r>
          </a:p>
          <a:p>
            <a:pPr lvl="5"/>
            <a:r>
              <a:rPr lang="fr-FR" dirty="0"/>
              <a:t>en revanche les sciences, elles, ne peuvent rien en dire du tout, même si elles prenaient pour hypothèse que les “esprits purs” existent</a:t>
            </a:r>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753451"/>
          </a:xfrm>
        </p:spPr>
        <p:txBody>
          <a:bodyPr>
            <a:normAutofit/>
          </a:bodyPr>
          <a:lstStyle/>
          <a:p>
            <a:r>
              <a:rPr lang="fr-FR" sz="3600" dirty="0"/>
              <a:t>la Création</a:t>
            </a:r>
            <a:endParaRPr lang="fr-FR" sz="2400" dirty="0">
              <a:solidFill>
                <a:schemeClr val="tx1"/>
              </a:solidFill>
            </a:endParaRPr>
          </a:p>
        </p:txBody>
      </p:sp>
    </p:spTree>
    <p:extLst>
      <p:ext uri="{BB962C8B-B14F-4D97-AF65-F5344CB8AC3E}">
        <p14:creationId xmlns:p14="http://schemas.microsoft.com/office/powerpoint/2010/main" val="1108683050"/>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58644"/>
            <a:ext cx="12192000" cy="5589373"/>
          </a:xfrm>
        </p:spPr>
        <p:txBody>
          <a:bodyPr>
            <a:normAutofit fontScale="77500" lnSpcReduction="20000"/>
          </a:bodyPr>
          <a:lstStyle/>
          <a:p>
            <a:pPr lvl="0"/>
            <a:r>
              <a:rPr lang="fr-FR" dirty="0"/>
              <a:t>La foi nous apprend, et la science a semblé dire, (mais des théories actuelles le nient), qu’il y a eu un commencement à notre univers physique </a:t>
            </a:r>
          </a:p>
          <a:p>
            <a:pPr lvl="2" eaLnBrk="0"/>
            <a:r>
              <a:rPr lang="fr-FR" dirty="0"/>
              <a:t>à noter que pour la question essentielle, c’est-à-dire la question de l’existence d’un “Être premier” ( = Dieu, le Créateur), la philosophie première est capable de découvrir son existence —l’existence de l’Être premier— indépendamment du fait que l’univers ait eu un commencement ou pas</a:t>
            </a:r>
          </a:p>
          <a:p>
            <a:pPr lvl="3" eaLnBrk="0"/>
            <a:r>
              <a:rPr lang="fr-FR" dirty="0"/>
              <a:t>ce qui importe c’est que cet univers existe actuellement —au moment où l’on mène la réflexion—</a:t>
            </a:r>
          </a:p>
          <a:p>
            <a:pPr lvl="4" eaLnBrk="0"/>
            <a:r>
              <a:rPr lang="fr-FR" dirty="0"/>
              <a:t>en effet, dans son sens plénier, la Création, c’est en permanence qu’elle a lieu, c’est à chaque instant qu’elle a lieu, c’est à chaque instant que l’Être premier </a:t>
            </a:r>
          </a:p>
          <a:p>
            <a:pPr lvl="5" eaLnBrk="0"/>
            <a:r>
              <a:rPr lang="fr-FR" dirty="0"/>
              <a:t>fait exister chaque chose qui existe</a:t>
            </a:r>
          </a:p>
          <a:p>
            <a:pPr lvl="6" eaLnBrk="0"/>
            <a:r>
              <a:rPr lang="fr-FR" dirty="0"/>
              <a:t>dont chacun de nous</a:t>
            </a:r>
          </a:p>
          <a:p>
            <a:pPr lvl="6" eaLnBrk="0"/>
            <a:r>
              <a:rPr lang="fr-FR" dirty="0"/>
              <a:t>et chaque infime partie de chacun de nous</a:t>
            </a:r>
          </a:p>
          <a:p>
            <a:pPr lvl="6" eaLnBrk="0"/>
            <a:r>
              <a:rPr lang="fr-FR" dirty="0"/>
              <a:t>etc.</a:t>
            </a:r>
          </a:p>
          <a:p>
            <a:pPr lvl="5" eaLnBrk="0"/>
            <a:r>
              <a:rPr lang="fr-FR" dirty="0"/>
              <a:t>donne “l’être” à chaque chose qui “est”</a:t>
            </a:r>
          </a:p>
          <a:p>
            <a:pPr lvl="6" eaLnBrk="0"/>
            <a:r>
              <a:rPr lang="fr-FR" dirty="0"/>
              <a:t>y compris à ce que l’on appelle les “causes secondes”</a:t>
            </a:r>
          </a:p>
          <a:p>
            <a:pPr lvl="3" eaLnBrk="0"/>
            <a:r>
              <a:rPr lang="fr-FR" dirty="0"/>
              <a:t>c’est cela la Création</a:t>
            </a:r>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366393429"/>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7120"/>
            <a:ext cx="12192000" cy="5760897"/>
          </a:xfrm>
        </p:spPr>
        <p:txBody>
          <a:bodyPr>
            <a:normAutofit fontScale="85000" lnSpcReduction="20000"/>
          </a:bodyPr>
          <a:lstStyle/>
          <a:p>
            <a:pPr lvl="0"/>
            <a:r>
              <a:rPr lang="fr-FR" dirty="0"/>
              <a:t>Le livre de la Genèse</a:t>
            </a:r>
          </a:p>
          <a:p>
            <a:pPr lvl="2"/>
            <a:r>
              <a:rPr lang="fr-FR" dirty="0"/>
              <a:t>contient deux récits de la Création</a:t>
            </a:r>
          </a:p>
          <a:p>
            <a:pPr lvl="3"/>
            <a:r>
              <a:rPr lang="fr-FR" dirty="0"/>
              <a:t>qui nous montrent la création de l’univers visible</a:t>
            </a:r>
          </a:p>
          <a:p>
            <a:pPr lvl="4"/>
            <a:r>
              <a:rPr lang="fr-FR" dirty="0"/>
              <a:t>dont en particulier la création de l’homme et de la femme ( = la création d’Adam et Ève)</a:t>
            </a:r>
          </a:p>
          <a:p>
            <a:pPr lvl="3"/>
            <a:r>
              <a:rPr lang="fr-FR" dirty="0"/>
              <a:t>comme indiqué/rappelé il y a déjà plus d’un siècle par la Commission Biblique Pontificale, le langage utilisé dans les onze premiers chapitres du livre de la Genèse</a:t>
            </a:r>
          </a:p>
          <a:p>
            <a:pPr lvl="5"/>
            <a:r>
              <a:rPr lang="fr-FR" dirty="0"/>
              <a:t>est un langage de type symbolique et mythique</a:t>
            </a:r>
          </a:p>
          <a:p>
            <a:pPr lvl="5"/>
            <a:r>
              <a:rPr lang="fr-FR" dirty="0"/>
              <a:t>mais ce sont des symbolismes et des mythes divins, c'est-à-dire qu'ils regardent des faits réels et non pas des symboles ou des mythes. </a:t>
            </a:r>
          </a:p>
          <a:p>
            <a:pPr lvl="6"/>
            <a:r>
              <a:rPr lang="fr-FR" dirty="0"/>
              <a:t>c’est le langage qui est de type / de forme symbolique ou mythique, mais en revanche ce qui nous est révélé ce sont des faits réels</a:t>
            </a:r>
          </a:p>
          <a:p>
            <a:pPr lvl="3"/>
            <a:r>
              <a:rPr lang="fr-FR" dirty="0"/>
              <a:t>c’est un langage pré-historique</a:t>
            </a:r>
          </a:p>
          <a:p>
            <a:pPr lvl="4"/>
            <a:r>
              <a:rPr lang="fr-FR" dirty="0"/>
              <a:t>dans le sens où les faits mentionnés ne sont pas accessibles par une méthode historique</a:t>
            </a:r>
          </a:p>
          <a:p>
            <a:pPr lvl="4"/>
            <a:r>
              <a:rPr lang="fr-FR" dirty="0"/>
              <a:t>mais ce langage relate des faits qui ont existé</a:t>
            </a:r>
            <a:endParaRPr lang="fr-FR" sz="279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971605972"/>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7120"/>
            <a:ext cx="12192000" cy="5760897"/>
          </a:xfrm>
        </p:spPr>
        <p:txBody>
          <a:bodyPr>
            <a:normAutofit fontScale="92500" lnSpcReduction="20000"/>
          </a:bodyPr>
          <a:lstStyle/>
          <a:p>
            <a:pPr lvl="0"/>
            <a:r>
              <a:rPr lang="fr-FR" dirty="0"/>
              <a:t>Le langage utilisé dans ces onze premiers chapitres de la Genèse n’est pas de type / de forme scientifique ou historique</a:t>
            </a:r>
          </a:p>
          <a:p>
            <a:pPr lvl="2"/>
            <a:r>
              <a:rPr lang="fr-FR" dirty="0"/>
              <a:t>il ne nous est pas révélé </a:t>
            </a:r>
          </a:p>
          <a:p>
            <a:pPr lvl="3"/>
            <a:r>
              <a:rPr lang="fr-FR" dirty="0"/>
              <a:t>le “comment” des choses</a:t>
            </a:r>
          </a:p>
          <a:p>
            <a:pPr lvl="3"/>
            <a:r>
              <a:rPr lang="fr-FR" dirty="0"/>
              <a:t>ni le quand</a:t>
            </a:r>
          </a:p>
          <a:p>
            <a:pPr lvl="3"/>
            <a:r>
              <a:rPr lang="fr-FR" dirty="0"/>
              <a:t>ni la durée</a:t>
            </a:r>
          </a:p>
          <a:p>
            <a:pPr lvl="3"/>
            <a:r>
              <a:rPr lang="fr-FR" dirty="0"/>
              <a:t>ni le où</a:t>
            </a:r>
          </a:p>
          <a:p>
            <a:pPr lvl="3"/>
            <a:r>
              <a:rPr lang="fr-FR" dirty="0"/>
              <a:t>etc.</a:t>
            </a:r>
          </a:p>
          <a:p>
            <a:pPr lvl="2"/>
            <a:r>
              <a:rPr lang="fr-FR" dirty="0"/>
              <a:t>la réalité qui nous y est révélée / montrée </a:t>
            </a:r>
          </a:p>
          <a:p>
            <a:pPr lvl="3"/>
            <a:r>
              <a:rPr lang="fr-FR" dirty="0"/>
              <a:t>c’est l’amour de Dieu pour l’homme et la femme </a:t>
            </a:r>
          </a:p>
          <a:p>
            <a:pPr lvl="4"/>
            <a:r>
              <a:rPr lang="fr-FR" dirty="0"/>
              <a:t>cette création de l’homme et de la femme a été faite par Dieu dans un geste d’amour</a:t>
            </a:r>
          </a:p>
          <a:p>
            <a:pPr lvl="4"/>
            <a:r>
              <a:rPr lang="fr-FR" dirty="0"/>
              <a:t>l’homme et la femme sont faits l’un pour l’autre</a:t>
            </a:r>
          </a:p>
          <a:p>
            <a:pPr lvl="4"/>
            <a:r>
              <a:rPr lang="fr-FR" dirty="0"/>
              <a:t>pour Dieu l’homme et la femme sont le sommet de la création</a:t>
            </a:r>
          </a:p>
          <a:p>
            <a:pPr lvl="5"/>
            <a:r>
              <a:rPr lang="fr-FR" dirty="0"/>
              <a:t>et l’univers physique a été créé pour l’homme et la femme</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06640339"/>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6000"/>
            <a:ext cx="12192000" cy="5832017"/>
          </a:xfrm>
        </p:spPr>
        <p:txBody>
          <a:bodyPr>
            <a:normAutofit fontScale="85000" lnSpcReduction="20000"/>
          </a:bodyPr>
          <a:lstStyle/>
          <a:p>
            <a:pPr lvl="2" eaLnBrk="0"/>
            <a:r>
              <a:rPr lang="fr-FR" dirty="0"/>
              <a:t>le 1er récit de la Création </a:t>
            </a:r>
          </a:p>
          <a:p>
            <a:pPr lvl="3" eaLnBrk="0"/>
            <a:r>
              <a:rPr lang="fr-FR" dirty="0"/>
              <a:t>s’adresse plutôt à notre intelligence</a:t>
            </a:r>
          </a:p>
          <a:p>
            <a:pPr lvl="5" eaLnBrk="0"/>
            <a:r>
              <a:rPr lang="fr-FR" dirty="0"/>
              <a:t>il nous montre en particulier que </a:t>
            </a:r>
          </a:p>
          <a:p>
            <a:pPr lvl="6" eaLnBrk="0"/>
            <a:r>
              <a:rPr lang="fr-FR" dirty="0"/>
              <a:t>l’univers physique a été créé</a:t>
            </a:r>
          </a:p>
          <a:p>
            <a:pPr lvl="6" eaLnBrk="0"/>
            <a:r>
              <a:rPr lang="fr-FR" dirty="0"/>
              <a:t>il a eu un début</a:t>
            </a:r>
          </a:p>
          <a:p>
            <a:pPr lvl="6" eaLnBrk="0"/>
            <a:r>
              <a:rPr lang="fr-FR" dirty="0"/>
              <a:t>tout ce qui avait été initialement créé était bon</a:t>
            </a:r>
          </a:p>
          <a:p>
            <a:pPr lvl="6" eaLnBrk="0"/>
            <a:r>
              <a:rPr lang="fr-FR" dirty="0"/>
              <a:t>tout a été créé pour l’homme et la femme</a:t>
            </a:r>
          </a:p>
          <a:p>
            <a:pPr lvl="6" eaLnBrk="0"/>
            <a:r>
              <a:rPr lang="fr-FR" dirty="0"/>
              <a:t>l’Humanité a eu un début </a:t>
            </a:r>
          </a:p>
          <a:p>
            <a:pPr lvl="4"/>
            <a:r>
              <a:rPr lang="fr-FR" dirty="0"/>
              <a:t>par exemple le but de ce 1</a:t>
            </a:r>
            <a:r>
              <a:rPr lang="fr-FR" baseline="30000" dirty="0"/>
              <a:t>er</a:t>
            </a:r>
            <a:r>
              <a:rPr lang="fr-FR" dirty="0"/>
              <a:t> récit n’est pas de dire que l’univers physique a été créé en sept jours, mais qu’il a été créé de façon “ordrée” : le premier jour il y a eu ça, le deuxième jour …, etc., et le sommet de la création c’est la création de l’homme et de la femme </a:t>
            </a:r>
          </a:p>
          <a:p>
            <a:pPr lvl="2"/>
            <a:r>
              <a:rPr lang="fr-FR" dirty="0"/>
              <a:t>le 2</a:t>
            </a:r>
            <a:r>
              <a:rPr lang="fr-FR" baseline="30000" dirty="0"/>
              <a:t>e</a:t>
            </a:r>
            <a:r>
              <a:rPr lang="fr-FR" dirty="0"/>
              <a:t> récit de la création</a:t>
            </a:r>
          </a:p>
          <a:p>
            <a:pPr lvl="3"/>
            <a:r>
              <a:rPr lang="fr-FR" dirty="0"/>
              <a:t>s’adresse plutôt à notre coeur</a:t>
            </a:r>
          </a:p>
          <a:p>
            <a:pPr lvl="4"/>
            <a:r>
              <a:rPr lang="fr-FR" dirty="0"/>
              <a:t>il nous montre en particulier que l’homme et la femme ont été créés </a:t>
            </a:r>
          </a:p>
          <a:p>
            <a:pPr lvl="5"/>
            <a:r>
              <a:rPr lang="fr-FR" dirty="0"/>
              <a:t>avec amour par Dieu</a:t>
            </a:r>
          </a:p>
          <a:p>
            <a:pPr lvl="5"/>
            <a:r>
              <a:rPr lang="fr-FR" dirty="0"/>
              <a:t>et pour leur amour réciproque</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349213209"/>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6000"/>
            <a:ext cx="12192000" cy="5832017"/>
          </a:xfrm>
        </p:spPr>
        <p:txBody>
          <a:bodyPr>
            <a:normAutofit fontScale="85000" lnSpcReduction="20000"/>
          </a:bodyPr>
          <a:lstStyle/>
          <a:p>
            <a:pPr lvl="1"/>
            <a:r>
              <a:rPr lang="fr-FR" dirty="0"/>
              <a:t>Pourquoi la création de l’homme ?</a:t>
            </a:r>
          </a:p>
          <a:p>
            <a:pPr lvl="2" eaLnBrk="0"/>
            <a:r>
              <a:rPr lang="fr-FR" dirty="0"/>
              <a:t>parce que Dieu est Amour et Tout-Puissant</a:t>
            </a:r>
          </a:p>
          <a:p>
            <a:pPr lvl="3" eaLnBrk="0"/>
            <a:r>
              <a:rPr lang="fr-FR" dirty="0"/>
              <a:t>et l’Amour veut partager, donner et se donner </a:t>
            </a:r>
          </a:p>
          <a:p>
            <a:pPr lvl="4" eaLnBrk="0"/>
            <a:r>
              <a:rPr lang="fr-FR" dirty="0"/>
              <a:t>l’Amour crée des créatures et désire leur donner la joie plénière et le bonheur plénier qu’Il est Lui-même</a:t>
            </a:r>
          </a:p>
          <a:p>
            <a:pPr lvl="5" eaLnBrk="0"/>
            <a:r>
              <a:rPr lang="fr-FR" dirty="0"/>
              <a:t>Dieu veut pour chacun de nous, </a:t>
            </a:r>
          </a:p>
          <a:p>
            <a:pPr lvl="6" eaLnBrk="0"/>
            <a:r>
              <a:rPr lang="fr-FR" dirty="0"/>
              <a:t>non seulement que nous soyons sa créature</a:t>
            </a:r>
          </a:p>
          <a:p>
            <a:pPr lvl="6" eaLnBrk="0"/>
            <a:r>
              <a:rPr lang="fr-FR" dirty="0"/>
              <a:t> mais que nous devenions son enfant. Dieu est Père</a:t>
            </a:r>
          </a:p>
          <a:p>
            <a:pPr lvl="4" eaLnBrk="0"/>
            <a:r>
              <a:rPr lang="fr-FR" dirty="0"/>
              <a:t>c’est un choix libre et un don gratuit de sa part </a:t>
            </a:r>
          </a:p>
          <a:p>
            <a:pPr lvl="5" eaLnBrk="0"/>
            <a:r>
              <a:rPr lang="fr-FR" dirty="0"/>
              <a:t>Dieu n’a aucun besoin de la Création pour être Joie plénière et Bonheur Infini, et il n’a aucunement besoin de nous</a:t>
            </a:r>
          </a:p>
          <a:p>
            <a:pPr lvl="6" eaLnBrk="0"/>
            <a:r>
              <a:rPr lang="fr-FR" dirty="0"/>
              <a:t>en revanche il sait, puisque c’est lui qui nous a faits, que c’est le fait de le connaître et de l’aimer, de vivre de sa vie, qui nous apportent bonheur plénier et joie plénière. Lui désire se donner à nous, nous les donner ; c’est à nous, avec le secours de sa grâce, de les accepter</a:t>
            </a:r>
          </a:p>
          <a:p>
            <a:pPr lvl="2" eaLnBrk="0"/>
            <a:r>
              <a:rPr lang="fr-FR" dirty="0"/>
              <a:t>Dieu Créateur = Amour qui donne</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349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57998204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6000"/>
            <a:ext cx="12192000" cy="5832017"/>
          </a:xfrm>
        </p:spPr>
        <p:txBody>
          <a:bodyPr>
            <a:normAutofit fontScale="85000" lnSpcReduction="10000"/>
          </a:bodyPr>
          <a:lstStyle/>
          <a:p>
            <a:r>
              <a:rPr lang="fr-FR" dirty="0"/>
              <a:t>si l’on apprécie beaucoup telle créature, et le Créateur alors ?</a:t>
            </a:r>
          </a:p>
          <a:p>
            <a:pPr lvl="2"/>
            <a:r>
              <a:rPr lang="fr-FR" dirty="0"/>
              <a:t>quand on apprécie beaucoup une “créature” </a:t>
            </a:r>
          </a:p>
          <a:p>
            <a:pPr lvl="5"/>
            <a:r>
              <a:rPr lang="fr-FR" dirty="0"/>
              <a:t>en premier lieu une personne</a:t>
            </a:r>
          </a:p>
          <a:p>
            <a:pPr lvl="5"/>
            <a:r>
              <a:rPr lang="fr-FR" dirty="0"/>
              <a:t>mais aussi l’univers physique</a:t>
            </a:r>
          </a:p>
          <a:p>
            <a:pPr lvl="6"/>
            <a:r>
              <a:rPr lang="fr-FR" dirty="0"/>
              <a:t>la montagne</a:t>
            </a:r>
          </a:p>
          <a:p>
            <a:pPr lvl="6"/>
            <a:r>
              <a:rPr lang="fr-FR" dirty="0"/>
              <a:t>la mer</a:t>
            </a:r>
          </a:p>
          <a:p>
            <a:pPr lvl="6"/>
            <a:r>
              <a:rPr lang="fr-FR" dirty="0"/>
              <a:t>ce que nous fait découvrir la science</a:t>
            </a:r>
          </a:p>
          <a:p>
            <a:pPr lvl="6"/>
            <a:r>
              <a:rPr lang="fr-FR" dirty="0"/>
              <a:t>l’art</a:t>
            </a:r>
          </a:p>
          <a:p>
            <a:pPr lvl="6"/>
            <a:r>
              <a:rPr lang="fr-FR" dirty="0"/>
              <a:t>etc.</a:t>
            </a:r>
          </a:p>
          <a:p>
            <a:pPr lvl="2"/>
            <a:r>
              <a:rPr lang="fr-FR" dirty="0"/>
              <a:t>ce serait faire preuve d’une grande sottise</a:t>
            </a:r>
          </a:p>
          <a:p>
            <a:pPr lvl="3"/>
            <a:r>
              <a:rPr lang="fr-FR" dirty="0"/>
              <a:t>que de ne pas s’intéresser encore bien plus au Créateur</a:t>
            </a:r>
          </a:p>
          <a:p>
            <a:pPr lvl="4"/>
            <a:r>
              <a:rPr lang="fr-FR" dirty="0"/>
              <a:t>qui est forcément incomparablement encore bien mieux que sa créature</a:t>
            </a:r>
          </a:p>
          <a:p>
            <a:pPr lvl="5" eaLnBrk="0"/>
            <a:r>
              <a:rPr lang="fr-FR" dirty="0"/>
              <a:t>« </a:t>
            </a:r>
            <a:r>
              <a:rPr lang="fr-FR" baseline="30000" dirty="0"/>
              <a:t>Sg 13, 5</a:t>
            </a:r>
            <a:r>
              <a:rPr lang="fr-FR" dirty="0"/>
              <a:t> car la grandeur et la beauté des créatures font, par analogie, contempler leur Auteur »</a:t>
            </a:r>
          </a:p>
          <a:p>
            <a:pPr lvl="5" eaLnBrk="0"/>
            <a:r>
              <a:rPr lang="fr-FR" dirty="0"/>
              <a:t>« </a:t>
            </a:r>
            <a:r>
              <a:rPr lang="fr-FR" baseline="30000" dirty="0"/>
              <a:t>Ro 1, 25</a:t>
            </a:r>
            <a:r>
              <a:rPr lang="fr-FR" dirty="0"/>
              <a:t> […] et qui ont adoré et servi la créature au lieu du Créateur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4064323906"/>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04240"/>
            <a:ext cx="12192000" cy="5943777"/>
          </a:xfrm>
        </p:spPr>
        <p:txBody>
          <a:bodyPr>
            <a:normAutofit fontScale="85000" lnSpcReduction="20000"/>
          </a:bodyPr>
          <a:lstStyle/>
          <a:p>
            <a:r>
              <a:rPr lang="fr-FR" dirty="0"/>
              <a:t>créature :</a:t>
            </a:r>
          </a:p>
          <a:p>
            <a:pPr lvl="2"/>
            <a:r>
              <a:rPr lang="fr-FR" dirty="0"/>
              <a:t>la philosophie première montre </a:t>
            </a:r>
          </a:p>
          <a:p>
            <a:pPr lvl="3"/>
            <a:r>
              <a:rPr lang="fr-FR" dirty="0"/>
              <a:t>que rien ne peut exister dans l’univers </a:t>
            </a:r>
          </a:p>
          <a:p>
            <a:pPr lvl="4"/>
            <a:r>
              <a:rPr lang="fr-FR" dirty="0"/>
              <a:t>sans recevoir son existence de l’Être premier</a:t>
            </a:r>
          </a:p>
          <a:p>
            <a:pPr lvl="5"/>
            <a:r>
              <a:rPr lang="fr-FR" dirty="0"/>
              <a:t>et ceci à chaque instant</a:t>
            </a:r>
          </a:p>
          <a:p>
            <a:pPr lvl="2"/>
            <a:r>
              <a:rPr lang="fr-FR" dirty="0"/>
              <a:t>ainsi c’est à chaque instant que le monde reçoit son existence du Créateur</a:t>
            </a:r>
          </a:p>
          <a:p>
            <a:pPr lvl="4"/>
            <a:r>
              <a:rPr lang="fr-FR" dirty="0"/>
              <a:t>le Créateur donne à chaque chose l’existence elle-même, le fait à chaque instant d’exister. Ceci est vrai pour toute “créature” </a:t>
            </a:r>
          </a:p>
          <a:p>
            <a:pPr lvl="5"/>
            <a:r>
              <a:rPr lang="fr-FR" dirty="0"/>
              <a:t>ainsi même l’action exercée par une “créature” de Dieu est une “créature” de Dieu, etc. </a:t>
            </a:r>
          </a:p>
          <a:p>
            <a:pPr lvl="6"/>
            <a:r>
              <a:rPr lang="fr-FR" dirty="0"/>
              <a:t>ainsi par exemple la peinture, la musique, etc.</a:t>
            </a:r>
          </a:p>
          <a:p>
            <a:pPr lvl="6" eaLnBrk="0"/>
            <a:r>
              <a:rPr lang="fr-FR" dirty="0"/>
              <a:t>autre exemple : notre liberté elle-même est une “créature” de Dieu</a:t>
            </a:r>
          </a:p>
          <a:p>
            <a:pPr lvl="7"/>
            <a:endParaRPr lang="fr-FR" sz="2100" dirty="0"/>
          </a:p>
          <a:p>
            <a:pPr lvl="7"/>
            <a:r>
              <a:rPr lang="fr-FR" dirty="0"/>
              <a:t>seul le Créateur crée</a:t>
            </a:r>
          </a:p>
          <a:p>
            <a:pPr lvl="2"/>
            <a:r>
              <a:rPr lang="fr-FR" dirty="0"/>
              <a:t>par exemple, il est faux de dire qu’un artiste est un créateur (au sens profond/fort du terme “créateur”) </a:t>
            </a:r>
          </a:p>
          <a:p>
            <a:pPr lvl="3"/>
            <a:r>
              <a:rPr lang="fr-FR" dirty="0"/>
              <a:t>l’artiste ne crée pas (au sens profond/fort du terme création/créer)</a:t>
            </a:r>
          </a:p>
          <a:p>
            <a:pPr lvl="4"/>
            <a:r>
              <a:rPr lang="fr-FR" dirty="0"/>
              <a:t>il transforme, il ordonne/ordonnance/etc. des choses qui existent</a:t>
            </a:r>
            <a:endParaRPr lang="fr-FR" sz="236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66974346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7129"/>
            <a:ext cx="12192000" cy="5610888"/>
          </a:xfrm>
        </p:spPr>
        <p:txBody>
          <a:bodyPr>
            <a:normAutofit/>
          </a:bodyPr>
          <a:lstStyle/>
          <a:p>
            <a:pPr lvl="1"/>
            <a:r>
              <a:rPr lang="fr-FR" dirty="0"/>
              <a:t>Mais alors “l’action” d’une “créature” est-elle “l’action” de cette “créature” ? et si notre “liberté” est une “créature” sommes-nous vraiment “libres” ?</a:t>
            </a:r>
          </a:p>
          <a:p>
            <a:pPr lvl="1"/>
            <a:endParaRPr lang="fr-FR" sz="1600" dirty="0"/>
          </a:p>
          <a:p>
            <a:pPr lvl="2" eaLnBrk="0"/>
            <a:r>
              <a:rPr lang="fr-FR" dirty="0"/>
              <a:t>la philosophie répond à ces questions, mais ce sont là aussi des sujets très difficiles. Pas possible de les traiter dans un petit document</a:t>
            </a:r>
          </a:p>
          <a:p>
            <a:pPr lvl="2" eaLnBrk="0"/>
            <a:endParaRPr lang="fr-FR" sz="1000" dirty="0"/>
          </a:p>
          <a:p>
            <a:pPr lvl="2" eaLnBrk="0"/>
            <a:r>
              <a:rPr lang="fr-FR" dirty="0"/>
              <a:t>comme toute chose qui existe dans l’univers ne peut exister que par Dieu, cela est forcément vrai aussi pour chacune de nos pensées, de nos actions, ou de notre liberté, etc. </a:t>
            </a:r>
            <a:endParaRPr lang="fr-FR" sz="236200" strike="sngStrike"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72407255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00461"/>
            <a:ext cx="12192000" cy="5847556"/>
          </a:xfrm>
        </p:spPr>
        <p:txBody>
          <a:bodyPr>
            <a:normAutofit fontScale="92500" lnSpcReduction="10000"/>
          </a:bodyPr>
          <a:lstStyle/>
          <a:p>
            <a:pPr lvl="3"/>
            <a:r>
              <a:rPr lang="fr-FR" dirty="0"/>
              <a:t>par exemple, en ce qui concerne les actions de Pierre. Certes c’est bien Pierre qui agit. Mais l’action de Pierre est elle-même une créature car </a:t>
            </a:r>
          </a:p>
          <a:p>
            <a:pPr marL="1764000" lvl="5" indent="0" eaLnBrk="0" hangingPunct="0">
              <a:buNone/>
            </a:pPr>
            <a:r>
              <a:rPr lang="fr-FR" dirty="0"/>
              <a:t>1). l’action n’a pas par elle-même l’existence </a:t>
            </a:r>
          </a:p>
          <a:p>
            <a:pPr marL="1764000" lvl="5" indent="0" eaLnBrk="0" hangingPunct="0">
              <a:buNone/>
            </a:pPr>
            <a:r>
              <a:rPr lang="fr-FR" dirty="0"/>
              <a:t>2). et ce n’est pas Pierre qui peut donner à son action d’exister en tant qu’action c’est-à-dire quelque chose qui est réellement et véritablement agissant</a:t>
            </a:r>
          </a:p>
          <a:p>
            <a:pPr marL="1764000" lvl="5" indent="0" eaLnBrk="0" hangingPunct="0">
              <a:buNone/>
            </a:pPr>
            <a:endParaRPr lang="fr-FR" sz="1700" dirty="0"/>
          </a:p>
          <a:p>
            <a:pPr lvl="2"/>
            <a:r>
              <a:rPr lang="fr-FR" dirty="0"/>
              <a:t>oui, Pierre est libre ! </a:t>
            </a:r>
          </a:p>
          <a:p>
            <a:pPr lvl="4"/>
            <a:r>
              <a:rPr lang="fr-FR" dirty="0"/>
              <a:t>(chacun de nous est libre !) </a:t>
            </a:r>
          </a:p>
          <a:p>
            <a:pPr lvl="3"/>
            <a:r>
              <a:rPr lang="fr-FR" dirty="0"/>
              <a:t>contrairement à ce que l’on pourrait penser, non seulement Dieu ne fait pas obstacle à la liberté de Pierre </a:t>
            </a:r>
          </a:p>
          <a:p>
            <a:pPr lvl="4"/>
            <a:r>
              <a:rPr lang="fr-FR" dirty="0"/>
              <a:t>mais c’est Dieu qui fait exister la liberté de Pierre en tant que liberté, et en tant que liberté de Pierre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Création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640998597"/>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51840"/>
            <a:ext cx="12192000" cy="6096176"/>
          </a:xfrm>
        </p:spPr>
        <p:txBody>
          <a:bodyPr>
            <a:normAutofit fontScale="92500" lnSpcReduction="10000"/>
          </a:bodyPr>
          <a:lstStyle/>
          <a:p>
            <a:pPr lvl="0"/>
            <a:r>
              <a:rPr lang="fr-FR" dirty="0"/>
              <a:t>On constate une forte déchristianisation depuis longtemps</a:t>
            </a:r>
          </a:p>
          <a:p>
            <a:pPr lvl="2"/>
            <a:r>
              <a:rPr lang="fr-FR" dirty="0"/>
              <a:t>en particulier en France</a:t>
            </a:r>
          </a:p>
          <a:p>
            <a:pPr lvl="3"/>
            <a:r>
              <a:rPr lang="fr-FR" dirty="0"/>
              <a:t>non pas que nous, Français, aurions vécu dans notre histoire nationale des périodes où nous aurions été parfaitement chrétiens, loin de là, </a:t>
            </a:r>
          </a:p>
          <a:p>
            <a:pPr lvl="4"/>
            <a:r>
              <a:rPr lang="fr-FR" dirty="0"/>
              <a:t>mais la déchristianisation est extrêmement grave</a:t>
            </a:r>
          </a:p>
          <a:p>
            <a:pPr lvl="5"/>
            <a:r>
              <a:rPr lang="fr-FR" dirty="0"/>
              <a:t>et elle s’est accélérée ces dernières dizaines d’années </a:t>
            </a:r>
          </a:p>
          <a:p>
            <a:r>
              <a:rPr lang="fr-FR" dirty="0"/>
              <a:t>Le fait d’apostasier</a:t>
            </a:r>
          </a:p>
          <a:p>
            <a:pPr lvl="4"/>
            <a:r>
              <a:rPr lang="fr-FR" dirty="0"/>
              <a:t>de renier Jésus et le christianisme</a:t>
            </a:r>
          </a:p>
          <a:p>
            <a:pPr lvl="3"/>
            <a:r>
              <a:rPr lang="fr-FR" dirty="0"/>
              <a:t>alors que l’on a reçu l’annonce de la Bonne Nouvelle de l’Évangile et que l’on a commencé à la vivre (en particulier dans les siècles passés)</a:t>
            </a:r>
          </a:p>
          <a:p>
            <a:pPr lvl="2"/>
            <a:r>
              <a:rPr lang="fr-FR" dirty="0"/>
              <a:t>est une situation encore bien plus grave vis-à-vis de Dieu qu’était celle de notre pays avant d’être christianisé</a:t>
            </a:r>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a:bodyPr>
          <a:lstStyle/>
          <a:p>
            <a:r>
              <a:rPr lang="fr-FR" sz="3300" dirty="0"/>
              <a:t>Déchristianisation et Renouveau</a:t>
            </a:r>
            <a:endParaRPr lang="fr-FR" sz="3100" dirty="0"/>
          </a:p>
        </p:txBody>
      </p:sp>
    </p:spTree>
    <p:extLst>
      <p:ext uri="{BB962C8B-B14F-4D97-AF65-F5344CB8AC3E}">
        <p14:creationId xmlns:p14="http://schemas.microsoft.com/office/powerpoint/2010/main" val="1379451314"/>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82126"/>
            <a:ext cx="12192000" cy="5965889"/>
          </a:xfrm>
        </p:spPr>
        <p:txBody>
          <a:bodyPr>
            <a:normAutofit lnSpcReduction="10000"/>
          </a:bodyPr>
          <a:lstStyle/>
          <a:p>
            <a:pPr lvl="3"/>
            <a:r>
              <a:rPr lang="fr-FR" dirty="0"/>
              <a:t>or quand on connaît la véritable histoire —pour ce que l’on puisse en connaître— des pays avant d’être christianisés</a:t>
            </a:r>
          </a:p>
          <a:p>
            <a:pPr lvl="4"/>
            <a:r>
              <a:rPr lang="fr-FR" dirty="0"/>
              <a:t>la vie dans ces pays était tout sauf idyllique</a:t>
            </a:r>
          </a:p>
          <a:p>
            <a:pPr lvl="5"/>
            <a:r>
              <a:rPr lang="fr-FR" dirty="0"/>
              <a:t>était loin de ce que l’on nous présente souvent</a:t>
            </a:r>
          </a:p>
          <a:p>
            <a:pPr lvl="6"/>
            <a:r>
              <a:rPr lang="fr-FR" dirty="0"/>
              <a:t>par exemple dans l’Empire Romain</a:t>
            </a:r>
          </a:p>
          <a:p>
            <a:pPr lvl="6"/>
            <a:r>
              <a:rPr lang="fr-FR" dirty="0"/>
              <a:t>ou en Amérique les civilisations Mayas, Incas et Aztèques, </a:t>
            </a:r>
          </a:p>
          <a:p>
            <a:pPr lvl="6"/>
            <a:r>
              <a:rPr lang="fr-FR" dirty="0"/>
              <a:t>etc.</a:t>
            </a:r>
          </a:p>
          <a:p>
            <a:pPr lvl="6"/>
            <a:r>
              <a:rPr lang="fr-FR" dirty="0"/>
              <a:t>avec en particulier des sacrifices humains</a:t>
            </a:r>
          </a:p>
          <a:p>
            <a:pPr lvl="3"/>
            <a:r>
              <a:rPr lang="fr-FR" dirty="0"/>
              <a:t>alors si la situation est encore plus grave maintenant</a:t>
            </a:r>
          </a:p>
          <a:p>
            <a:pPr lvl="4"/>
            <a:r>
              <a:rPr lang="fr-FR" dirty="0"/>
              <a:t>il y a et il y aura probablement des temps particulièrement difficiles sur cette terre</a:t>
            </a:r>
          </a:p>
          <a:p>
            <a:pPr lvl="5"/>
            <a:r>
              <a:rPr lang="fr-FR" dirty="0"/>
              <a:t>pour que nous nous convertissions</a:t>
            </a:r>
          </a:p>
          <a:p>
            <a:pPr lvl="6"/>
            <a:r>
              <a:rPr lang="fr-FR" dirty="0"/>
              <a:t>en vue de notre vrai bien et de la véritable joie</a:t>
            </a:r>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a:bodyPr>
          <a:lstStyle/>
          <a:p>
            <a:r>
              <a:rPr lang="fr-FR" sz="3300" dirty="0"/>
              <a:t>Déchristianisation et Renouveau</a:t>
            </a:r>
            <a:r>
              <a:rPr lang="fr-FR" sz="3200"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4116901187"/>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51840"/>
            <a:ext cx="12192000" cy="6096176"/>
          </a:xfrm>
        </p:spPr>
        <p:txBody>
          <a:bodyPr>
            <a:normAutofit/>
          </a:bodyPr>
          <a:lstStyle/>
          <a:p>
            <a:pPr lvl="0"/>
            <a:r>
              <a:rPr lang="fr-FR" dirty="0"/>
              <a:t>Du fait de cette déchristianisation en France</a:t>
            </a:r>
          </a:p>
          <a:p>
            <a:pPr lvl="2"/>
            <a:r>
              <a:rPr lang="fr-FR" dirty="0"/>
              <a:t>pas étonnant qu’augmentent considérablement / se généralisent considérablement</a:t>
            </a:r>
          </a:p>
          <a:p>
            <a:pPr lvl="4"/>
            <a:r>
              <a:rPr lang="fr-FR" dirty="0"/>
              <a:t>au niveau personnel</a:t>
            </a:r>
          </a:p>
          <a:p>
            <a:pPr lvl="4"/>
            <a:r>
              <a:rPr lang="fr-FR" dirty="0"/>
              <a:t>et au niveau collectif</a:t>
            </a:r>
          </a:p>
          <a:p>
            <a:pPr lvl="3"/>
            <a:r>
              <a:rPr lang="fr-FR" dirty="0"/>
              <a:t>des mal-être et mal-vivre de toutes sortes</a:t>
            </a:r>
          </a:p>
          <a:p>
            <a:pPr lvl="4"/>
            <a:r>
              <a:rPr lang="fr-FR" dirty="0"/>
              <a:t>angoisse, anxiété, peurs, stress, déprimes, tristesse, fatigues, “pas de raison de vivre”, “no future”, “pas envie de vivre et de donner la vie”, incompréhensions/hostilités/haines entre personnes ou entre entités de la société, absurdités dans la vie personnelle ou dans la vie sociale/politique, injustices, etc. </a:t>
            </a:r>
          </a:p>
          <a:p>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Déchristianisation et Renouveau</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313052214"/>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51840"/>
            <a:ext cx="12192000" cy="6096176"/>
          </a:xfrm>
        </p:spPr>
        <p:txBody>
          <a:bodyPr>
            <a:normAutofit fontScale="92500" lnSpcReduction="10000"/>
          </a:bodyPr>
          <a:lstStyle/>
          <a:p>
            <a:pPr lvl="2" eaLnBrk="0"/>
            <a:r>
              <a:rPr lang="fr-FR" dirty="0"/>
              <a:t>et l’on cherche souvent à oublier/compenser ces terribles mal-être et mal-vivre </a:t>
            </a:r>
          </a:p>
          <a:p>
            <a:pPr lvl="3" eaLnBrk="0"/>
            <a:r>
              <a:rPr lang="fr-FR" dirty="0"/>
              <a:t>par divers moyens de distractions </a:t>
            </a:r>
          </a:p>
          <a:p>
            <a:pPr lvl="4" eaLnBrk="0"/>
            <a:r>
              <a:rPr lang="fr-FR" dirty="0"/>
              <a:t>qui ne sont souvent en définitive que des moyens de “tuer le temps” </a:t>
            </a:r>
          </a:p>
          <a:p>
            <a:pPr lvl="6" eaLnBrk="0"/>
            <a:r>
              <a:rPr lang="fr-FR" dirty="0"/>
              <a:t>télévision, jeux vidéo, internet/iPad/etc.—qui sont aussi utiles, mais attention aux addictions—, etc.</a:t>
            </a:r>
          </a:p>
          <a:p>
            <a:pPr lvl="5" eaLnBrk="0"/>
            <a:r>
              <a:rPr lang="fr-FR" dirty="0"/>
              <a:t>ces distractions sont souvent agréables (et de toute façon il est bon de se distraire de temps en temps). Mais s’il n’y a que ça ou presque </a:t>
            </a:r>
          </a:p>
          <a:p>
            <a:pPr lvl="6" eaLnBrk="0"/>
            <a:r>
              <a:rPr lang="fr-FR" dirty="0"/>
              <a:t>est-ce que cela nous rend heureux ?</a:t>
            </a:r>
          </a:p>
          <a:p>
            <a:pPr lvl="6" eaLnBrk="0"/>
            <a:r>
              <a:rPr lang="fr-FR" dirty="0"/>
              <a:t>quand nous “réatterrissons sur terre”, que nous “réatterrissons dans le réel”, que se passe-t-il ? comment nous sentons-nous ?</a:t>
            </a:r>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Déchristianisation et Renouveau</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41231894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21976"/>
            <a:ext cx="12192000" cy="5826040"/>
          </a:xfrm>
        </p:spPr>
        <p:txBody>
          <a:bodyPr>
            <a:normAutofit fontScale="92500" lnSpcReduction="20000"/>
          </a:bodyPr>
          <a:lstStyle/>
          <a:p>
            <a:pPr lvl="3"/>
            <a:r>
              <a:rPr lang="fr-FR" dirty="0"/>
              <a:t>et les Français sont semble-t-il “les champions du monde” de la consommation de médicaments psychotropes</a:t>
            </a:r>
          </a:p>
          <a:p>
            <a:pPr lvl="3"/>
            <a:endParaRPr lang="fr-FR" sz="900" dirty="0"/>
          </a:p>
          <a:p>
            <a:pPr lvl="2"/>
            <a:r>
              <a:rPr lang="fr-FR" dirty="0"/>
              <a:t>n’y aurait-il pas un lien de cause à effet entre la situation de </a:t>
            </a:r>
            <a:r>
              <a:rPr lang="fr-FR" dirty="0">
                <a:solidFill>
                  <a:schemeClr val="bg1"/>
                </a:solidFill>
                <a:highlight>
                  <a:srgbClr val="009900"/>
                </a:highlight>
              </a:rPr>
              <a:t>très grand mal-être</a:t>
            </a:r>
            <a:r>
              <a:rPr lang="fr-FR" dirty="0"/>
              <a:t> des Français et de la France (dont notamment cette consommation hors normes de psychotropes) et </a:t>
            </a:r>
            <a:r>
              <a:rPr lang="fr-FR" dirty="0">
                <a:solidFill>
                  <a:schemeClr val="bg1"/>
                </a:solidFill>
                <a:highlight>
                  <a:srgbClr val="009900"/>
                </a:highlight>
              </a:rPr>
              <a:t>la déchristianisation</a:t>
            </a:r>
            <a:r>
              <a:rPr lang="fr-FR" dirty="0"/>
              <a:t> ?</a:t>
            </a:r>
          </a:p>
          <a:p>
            <a:pPr lvl="2"/>
            <a:endParaRPr lang="fr-FR" sz="900" dirty="0"/>
          </a:p>
          <a:p>
            <a:pPr lvl="3"/>
            <a:r>
              <a:rPr lang="fr-FR" dirty="0"/>
              <a:t>car la France est sensée être la “Fille aînée de l’Église”</a:t>
            </a:r>
          </a:p>
          <a:p>
            <a:pPr lvl="5"/>
            <a:r>
              <a:rPr lang="fr-FR" dirty="0"/>
              <a:t>le pape saint Jean-Paul II, le 1</a:t>
            </a:r>
            <a:r>
              <a:rPr lang="fr-FR" baseline="30000" dirty="0"/>
              <a:t>er</a:t>
            </a:r>
            <a:r>
              <a:rPr lang="fr-FR" dirty="0"/>
              <a:t> juin 1980, lançait cette interrogation à notre pays</a:t>
            </a:r>
          </a:p>
          <a:p>
            <a:pPr lvl="6"/>
            <a:r>
              <a:rPr lang="fr-FR" dirty="0"/>
              <a:t>« France, Fille aînée de l’Église, es-tu fidèle aux promesses de ton baptême ? » </a:t>
            </a:r>
          </a:p>
          <a:p>
            <a:pPr lvl="4"/>
            <a:r>
              <a:rPr lang="fr-FR" dirty="0"/>
              <a:t>or “La corruption de ce qu'il y a de meilleur n’est-elle pas la pire ?”</a:t>
            </a:r>
          </a:p>
          <a:p>
            <a:pPr lvl="5"/>
            <a:r>
              <a:rPr lang="fr-FR" dirty="0"/>
              <a:t>une situation d’apostasie du christianisme est encore bien pire qu’une situation de  paganisme</a:t>
            </a:r>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Déchristianisation et Renouveau</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252539600"/>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34720"/>
            <a:ext cx="12192000" cy="5913296"/>
          </a:xfrm>
        </p:spPr>
        <p:txBody>
          <a:bodyPr>
            <a:normAutofit fontScale="85000" lnSpcReduction="20000"/>
          </a:bodyPr>
          <a:lstStyle/>
          <a:p>
            <a:pPr lvl="0"/>
            <a:r>
              <a:rPr lang="fr-FR" dirty="0"/>
              <a:t>Ce n’est pas parce qu’on le renie </a:t>
            </a:r>
          </a:p>
          <a:p>
            <a:pPr lvl="2"/>
            <a:r>
              <a:rPr lang="fr-FR" dirty="0"/>
              <a:t>que Dieu pour autant se venge</a:t>
            </a:r>
          </a:p>
          <a:p>
            <a:pPr lvl="3"/>
            <a:r>
              <a:rPr lang="fr-FR" dirty="0"/>
              <a:t>Dieu ne se venge jamais et Il aime chacun de nous inconditionnellement</a:t>
            </a:r>
          </a:p>
          <a:p>
            <a:pPr lvl="4"/>
            <a:r>
              <a:rPr lang="fr-FR" dirty="0"/>
              <a:t>les malheurs (mal-être, mal-vivre, la “société pourrie”, etc.) qui nous arrivent </a:t>
            </a:r>
          </a:p>
          <a:p>
            <a:pPr lvl="5"/>
            <a:r>
              <a:rPr lang="fr-FR" dirty="0"/>
              <a:t>sont le résultat / la conséquence “naturel(le)” de nos (mauvais) choix —Dieu respecte notre liberté—</a:t>
            </a:r>
          </a:p>
          <a:p>
            <a:pPr lvl="6"/>
            <a:r>
              <a:rPr lang="fr-FR" dirty="0"/>
              <a:t>d’une part nos mauvais choix individuels et d’autres part les mauvais choix collectifs </a:t>
            </a:r>
          </a:p>
          <a:p>
            <a:pPr lvl="0"/>
            <a:r>
              <a:rPr lang="fr-FR" dirty="0"/>
              <a:t>Mais </a:t>
            </a:r>
          </a:p>
          <a:p>
            <a:pPr lvl="2"/>
            <a:r>
              <a:rPr lang="fr-FR" dirty="0"/>
              <a:t>s’il semble bien que la majorité de la France continue à s’enfoncer dans l’apostasie et la déchristianisation</a:t>
            </a:r>
          </a:p>
          <a:p>
            <a:pPr lvl="2"/>
            <a:r>
              <a:rPr lang="fr-FR" dirty="0">
                <a:highlight>
                  <a:srgbClr val="FFFF00"/>
                </a:highlight>
              </a:rPr>
              <a:t>il semble bien aussi qu’il y ait, déjà depuis quelques années, un début de Renouveau de l’Église, notamment en France, et ceci est porteur d’une grande espérance</a:t>
            </a:r>
          </a:p>
          <a:p>
            <a:pPr lvl="4" eaLnBrk="0"/>
            <a:r>
              <a:rPr lang="fr-FR" dirty="0"/>
              <a:t>(“Renouveau” dans le sens que les chrétiens deviennent plus fervents, qu’il y a de nombreuses conversions/reconversions, etc.)</a:t>
            </a:r>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359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Déchristianisation et Renouveau</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46060966"/>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4248"/>
            <a:ext cx="12192000" cy="5793767"/>
          </a:xfrm>
        </p:spPr>
        <p:txBody>
          <a:bodyPr>
            <a:normAutofit lnSpcReduction="10000"/>
          </a:bodyPr>
          <a:lstStyle/>
          <a:p>
            <a:pPr eaLnBrk="0"/>
            <a:r>
              <a:rPr lang="fr-FR" dirty="0"/>
              <a:t>La désespérance, le désespoir, le découragement </a:t>
            </a:r>
          </a:p>
          <a:p>
            <a:pPr eaLnBrk="0"/>
            <a:endParaRPr lang="fr-FR" sz="1400" dirty="0"/>
          </a:p>
          <a:p>
            <a:pPr lvl="2" eaLnBrk="0"/>
            <a:r>
              <a:rPr lang="fr-FR" dirty="0"/>
              <a:t>font partie des pièges préférés du Diable contre nous</a:t>
            </a:r>
          </a:p>
          <a:p>
            <a:pPr eaLnBrk="0"/>
            <a:endParaRPr lang="fr-FR" sz="1600" dirty="0"/>
          </a:p>
          <a:p>
            <a:pPr eaLnBrk="0"/>
            <a:r>
              <a:rPr lang="fr-FR" dirty="0"/>
              <a:t>Notre espérance repose en particulier sur le fait que</a:t>
            </a:r>
            <a:endParaRPr lang="fr-FR" dirty="0">
              <a:highlight>
                <a:srgbClr val="FFFF00"/>
              </a:highlight>
            </a:endParaRPr>
          </a:p>
          <a:p>
            <a:pPr lvl="4"/>
            <a:endParaRPr lang="fr-FR" sz="1400" dirty="0">
              <a:highlight>
                <a:srgbClr val="FFFF00"/>
              </a:highlight>
            </a:endParaRPr>
          </a:p>
          <a:p>
            <a:pPr lvl="4"/>
            <a:r>
              <a:rPr lang="fr-FR" dirty="0">
                <a:highlight>
                  <a:srgbClr val="FFFF00"/>
                </a:highlight>
              </a:rPr>
              <a:t>Dieu nous aime inconditionnellement</a:t>
            </a:r>
          </a:p>
          <a:p>
            <a:pPr lvl="4"/>
            <a:endParaRPr lang="fr-FR" sz="1400" dirty="0">
              <a:highlight>
                <a:srgbClr val="FFFF00"/>
              </a:highlight>
            </a:endParaRPr>
          </a:p>
          <a:p>
            <a:pPr lvl="5"/>
            <a:r>
              <a:rPr lang="fr-FR" dirty="0">
                <a:highlight>
                  <a:srgbClr val="FFFF00"/>
                </a:highlight>
              </a:rPr>
              <a:t>et Dieu seul est Tout-Puissant</a:t>
            </a:r>
          </a:p>
          <a:p>
            <a:pPr lvl="5"/>
            <a:endParaRPr lang="fr-FR" sz="1900" dirty="0">
              <a:highlight>
                <a:srgbClr val="FFFF00"/>
              </a:highlight>
            </a:endParaRPr>
          </a:p>
          <a:p>
            <a:r>
              <a:rPr lang="fr-FR" dirty="0"/>
              <a:t>Notre force est avec la grâce de Dieu, dont </a:t>
            </a:r>
          </a:p>
          <a:p>
            <a:endParaRPr lang="fr-FR" sz="1200" dirty="0"/>
          </a:p>
          <a:p>
            <a:pPr lvl="2"/>
            <a:r>
              <a:rPr lang="fr-FR" dirty="0"/>
              <a:t>la prière</a:t>
            </a:r>
          </a:p>
          <a:p>
            <a:pPr lvl="2"/>
            <a:endParaRPr lang="fr-FR" sz="1200" dirty="0"/>
          </a:p>
          <a:p>
            <a:pPr lvl="2"/>
            <a:r>
              <a:rPr lang="fr-FR" dirty="0"/>
              <a:t>les sacrements</a:t>
            </a:r>
          </a:p>
          <a:p>
            <a:pPr lvl="2"/>
            <a:endParaRPr lang="fr-FR" sz="1200" dirty="0"/>
          </a:p>
          <a:p>
            <a:pPr lvl="2"/>
            <a:r>
              <a:rPr lang="fr-FR" dirty="0"/>
              <a:t>notre union à Dieu</a:t>
            </a:r>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Déchristianisation et Renouveau</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871048919"/>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98880"/>
            <a:ext cx="12192000" cy="5649137"/>
          </a:xfrm>
        </p:spPr>
        <p:txBody>
          <a:bodyPr>
            <a:normAutofit fontScale="85000" lnSpcReduction="20000"/>
          </a:bodyPr>
          <a:lstStyle/>
          <a:p>
            <a:pPr lvl="0"/>
            <a:r>
              <a:rPr lang="fr-FR" dirty="0"/>
              <a:t>Exemples :</a:t>
            </a:r>
          </a:p>
          <a:p>
            <a:pPr lvl="2" eaLnBrk="0"/>
            <a:r>
              <a:rPr lang="fr-FR" dirty="0"/>
              <a:t>le devoir d’état d’un père de famille, c’est </a:t>
            </a:r>
          </a:p>
          <a:p>
            <a:pPr lvl="3" eaLnBrk="0"/>
            <a:r>
              <a:rPr lang="fr-FR" dirty="0"/>
              <a:t>quand il le peut et qu’il trouve du travail</a:t>
            </a:r>
          </a:p>
          <a:p>
            <a:pPr lvl="4" eaLnBrk="0"/>
            <a:r>
              <a:rPr lang="fr-FR" dirty="0"/>
              <a:t>de travailler pour faire vivre sa famille </a:t>
            </a:r>
          </a:p>
          <a:p>
            <a:pPr lvl="5" eaLnBrk="0"/>
            <a:r>
              <a:rPr lang="fr-FR" dirty="0"/>
              <a:t>en revanche son devoir d’état ce n’est pas de travailler douze heures par jour, trois-cent soixante-cinq jours par an, sauf dans le cas très exceptionnel où il serait obligé de travailler autant</a:t>
            </a:r>
          </a:p>
          <a:p>
            <a:pPr lvl="2" eaLnBrk="0"/>
            <a:r>
              <a:rPr lang="fr-FR" dirty="0"/>
              <a:t>le devoir d’état d’une femme</a:t>
            </a:r>
          </a:p>
          <a:p>
            <a:pPr lvl="3" eaLnBrk="0"/>
            <a:r>
              <a:rPr lang="fr-FR" dirty="0"/>
              <a:t>qui peut rester chez elle pour s’occuper de sa famille, c’est en particulier </a:t>
            </a:r>
          </a:p>
          <a:p>
            <a:pPr lvl="4" eaLnBrk="0"/>
            <a:r>
              <a:rPr lang="fr-FR" dirty="0"/>
              <a:t>de s’occuper de ses enfants</a:t>
            </a:r>
          </a:p>
          <a:p>
            <a:pPr lvl="6" eaLnBrk="0"/>
            <a:r>
              <a:rPr lang="fr-FR" dirty="0"/>
              <a:t>(bien entendu les pères aussi ont à s’occuper de leurs enfants) </a:t>
            </a:r>
          </a:p>
          <a:p>
            <a:pPr lvl="5" eaLnBrk="0"/>
            <a:r>
              <a:rPr lang="fr-FR" dirty="0"/>
              <a:t>là-aussi son devoir d’état ne suppose pas qu’elle s’en occupe “trop”</a:t>
            </a:r>
          </a:p>
          <a:p>
            <a:pPr lvl="6" eaLnBrk="0"/>
            <a:r>
              <a:rPr lang="fr-FR" dirty="0"/>
              <a:t>en pensant par exemple que multiplier leurs occupations ou leurs loisirs c’est plus important que d’aller à la messe</a:t>
            </a:r>
          </a:p>
          <a:p>
            <a:pPr lvl="2" eaLnBrk="0"/>
            <a:r>
              <a:rPr lang="fr-FR" dirty="0"/>
              <a:t>ce ne sont que des exemples. Les rôles de père et de mère, ce n’est ni uniquement cela ni d’abord cela</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16011"/>
          </a:xfrm>
        </p:spPr>
        <p:txBody>
          <a:bodyPr>
            <a:normAutofit/>
          </a:bodyPr>
          <a:lstStyle/>
          <a:p>
            <a:r>
              <a:rPr lang="fr-FR" sz="3600" dirty="0"/>
              <a:t>Le "devoir d’état"</a:t>
            </a:r>
            <a:endParaRPr lang="fr-FR" sz="2400" dirty="0">
              <a:solidFill>
                <a:schemeClr val="tx1"/>
              </a:solidFill>
            </a:endParaRPr>
          </a:p>
        </p:txBody>
      </p:sp>
    </p:spTree>
    <p:extLst>
      <p:ext uri="{BB962C8B-B14F-4D97-AF65-F5344CB8AC3E}">
        <p14:creationId xmlns:p14="http://schemas.microsoft.com/office/powerpoint/2010/main" val="1160556724"/>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95120"/>
            <a:ext cx="12192000" cy="5252897"/>
          </a:xfrm>
        </p:spPr>
        <p:txBody>
          <a:bodyPr>
            <a:normAutofit/>
          </a:bodyPr>
          <a:lstStyle/>
          <a:p>
            <a:r>
              <a:rPr lang="fr-FR" dirty="0"/>
              <a:t>Autrement dit, le devoir d’état d’un père ou d’une mère de famille n’est pas en premier lieu </a:t>
            </a:r>
          </a:p>
          <a:p>
            <a:pPr lvl="2"/>
            <a:r>
              <a:rPr lang="fr-FR" dirty="0"/>
              <a:t>par exemple, d’avoir autant de temps de prière qu’un moine ou une moniale, si c’est aux dépends des besoins "normaux" de son mari / son épouse et de ses enfants</a:t>
            </a:r>
          </a:p>
          <a:p>
            <a:pPr lvl="4"/>
            <a:r>
              <a:rPr lang="fr-FR" dirty="0"/>
              <a:t>ce qui ne veut pas dire qu’il ne faille pas, avec la grâce de Dieu, prier et recevoir les sacrements autant qu’on le peut</a:t>
            </a:r>
          </a:p>
          <a:p>
            <a:pPr lvl="5"/>
            <a:r>
              <a:rPr lang="fr-FR" dirty="0"/>
              <a:t>ce qui est extrêmement important</a:t>
            </a:r>
          </a:p>
          <a:p>
            <a:pPr lvl="6"/>
            <a:r>
              <a:rPr lang="fr-FR" dirty="0"/>
              <a:t>non seulement pour soi</a:t>
            </a:r>
          </a:p>
          <a:p>
            <a:pPr lvl="6"/>
            <a:r>
              <a:rPr lang="fr-FR" dirty="0"/>
              <a:t>mais aussi pour son conjoint et ses enfants</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16011"/>
          </a:xfrm>
        </p:spPr>
        <p:txBody>
          <a:bodyPr>
            <a:normAutofit/>
          </a:bodyPr>
          <a:lstStyle/>
          <a:p>
            <a:r>
              <a:rPr lang="fr-FR" sz="3600" dirty="0"/>
              <a:t>Le "devoir d’état"</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819186614"/>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2584"/>
            <a:ext cx="12192000" cy="5675433"/>
          </a:xfrm>
        </p:spPr>
        <p:txBody>
          <a:bodyPr>
            <a:normAutofit fontScale="92500" lnSpcReduction="10000"/>
          </a:bodyPr>
          <a:lstStyle/>
          <a:p>
            <a:pPr lvl="1"/>
            <a:r>
              <a:rPr lang="fr-FR" dirty="0"/>
              <a:t>Cela peut agacer de s’entendre répondre : « Parce que Dieu le veut », « Parce que Jésus le veut », etc.</a:t>
            </a:r>
          </a:p>
          <a:p>
            <a:pPr lvl="1"/>
            <a:endParaRPr lang="fr-FR" sz="900" dirty="0"/>
          </a:p>
          <a:p>
            <a:pPr lvl="2"/>
            <a:r>
              <a:rPr lang="fr-FR" dirty="0"/>
              <a:t>“ce qu’Il veut” c’est ce qu’Il sait qu’il nous faut pour que nous parvenions, chacun de nous, à notre bonheur plénier et notre joie plénière</a:t>
            </a:r>
          </a:p>
          <a:p>
            <a:pPr lvl="4"/>
            <a:r>
              <a:rPr lang="fr-FR" dirty="0"/>
              <a:t>c’est Dieu qui nous a créé, c’est Dieu qui nous a faits, qui a créé l’univers</a:t>
            </a:r>
          </a:p>
          <a:p>
            <a:pPr lvl="5"/>
            <a:r>
              <a:rPr lang="fr-FR" dirty="0"/>
              <a:t>Lui seul sait ce qu’il nous faut pour que nous parvenions à notre bonheur plénier et notre joie plénière</a:t>
            </a:r>
          </a:p>
          <a:p>
            <a:pPr lvl="5"/>
            <a:r>
              <a:rPr lang="fr-FR" dirty="0"/>
              <a:t>Lui seul connaît “notre mode d’emploi” pour que nous soyons pleinement heureux et pleinement dans la joie</a:t>
            </a:r>
          </a:p>
          <a:p>
            <a:pPr lvl="4"/>
            <a:r>
              <a:rPr lang="fr-FR" dirty="0"/>
              <a:t>et c’est ce bonheur plénier et cette joie plénière qu’il veut/désire nous donner</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C7CCDD9-0ECB-4B84-A1F9-197351A0C50A}"/>
              </a:ext>
            </a:extLst>
          </p:cNvPr>
          <p:cNvSpPr>
            <a:spLocks noGrp="1"/>
          </p:cNvSpPr>
          <p:nvPr>
            <p:ph type="title"/>
          </p:nvPr>
        </p:nvSpPr>
        <p:spPr>
          <a:xfrm>
            <a:off x="119063" y="49213"/>
            <a:ext cx="11953875" cy="725338"/>
          </a:xfrm>
        </p:spPr>
        <p:txBody>
          <a:bodyPr>
            <a:normAutofit/>
          </a:bodyPr>
          <a:lstStyle/>
          <a:p>
            <a:r>
              <a:rPr lang="fr-FR" sz="3600" dirty="0"/>
              <a:t>Dieu le veut — Jésus le veut</a:t>
            </a:r>
            <a:endParaRPr lang="fr-FR" sz="2400" dirty="0">
              <a:solidFill>
                <a:schemeClr val="tx1"/>
              </a:solidFill>
            </a:endParaRPr>
          </a:p>
        </p:txBody>
      </p:sp>
    </p:spTree>
    <p:extLst>
      <p:ext uri="{BB962C8B-B14F-4D97-AF65-F5344CB8AC3E}">
        <p14:creationId xmlns:p14="http://schemas.microsoft.com/office/powerpoint/2010/main" val="3139333547"/>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2433"/>
            <a:ext cx="12192000" cy="5535584"/>
          </a:xfrm>
        </p:spPr>
        <p:txBody>
          <a:bodyPr>
            <a:normAutofit lnSpcReduction="10000"/>
          </a:bodyPr>
          <a:lstStyle/>
          <a:p>
            <a:pPr lvl="2"/>
            <a:r>
              <a:rPr lang="fr-FR" dirty="0"/>
              <a:t>Lui n’a pas besoin de nous, ni de l’univers</a:t>
            </a:r>
          </a:p>
          <a:p>
            <a:pPr lvl="3"/>
            <a:r>
              <a:rPr lang="fr-FR" dirty="0"/>
              <a:t>il nous a créé par amour, parce qu’il veut donner bonheur et joie</a:t>
            </a:r>
          </a:p>
          <a:p>
            <a:pPr lvl="4"/>
            <a:r>
              <a:rPr lang="fr-FR" dirty="0"/>
              <a:t>un bonheur et une joie tellement grands que nous ne pouvons même pas les imaginer</a:t>
            </a:r>
          </a:p>
          <a:p>
            <a:pPr lvl="2"/>
            <a:r>
              <a:rPr lang="fr-FR" dirty="0"/>
              <a:t>Dieu n’est pas un dictateur</a:t>
            </a:r>
          </a:p>
          <a:p>
            <a:pPr lvl="4"/>
            <a:r>
              <a:rPr lang="fr-FR" dirty="0"/>
              <a:t>Il nous laisse totalement libre d’accepter ou pas. </a:t>
            </a:r>
          </a:p>
          <a:p>
            <a:pPr lvl="2"/>
            <a:r>
              <a:rPr lang="fr-FR" dirty="0"/>
              <a:t>Dieu est notre Père</a:t>
            </a:r>
          </a:p>
          <a:p>
            <a:pPr lvl="4"/>
            <a:r>
              <a:rPr lang="fr-FR" dirty="0"/>
              <a:t>quand Dieu veut, désire, quelque chose pour nous, c’est toujours par amour pour nous, c’est parce qu’il nous aime, c’est parce que c’est pour notre vrai bien, notre vrai bonheur, notre vraie joie</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C7CCDD9-0ECB-4B84-A1F9-197351A0C50A}"/>
              </a:ext>
            </a:extLst>
          </p:cNvPr>
          <p:cNvSpPr>
            <a:spLocks noGrp="1"/>
          </p:cNvSpPr>
          <p:nvPr>
            <p:ph type="title"/>
          </p:nvPr>
        </p:nvSpPr>
        <p:spPr>
          <a:xfrm>
            <a:off x="119063" y="49213"/>
            <a:ext cx="11953875" cy="918976"/>
          </a:xfrm>
        </p:spPr>
        <p:txBody>
          <a:bodyPr>
            <a:normAutofit/>
          </a:bodyPr>
          <a:lstStyle/>
          <a:p>
            <a:r>
              <a:rPr lang="fr-FR" sz="3600" dirty="0"/>
              <a:t>Dieu le veut — Jésus le veut</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624736523"/>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76979"/>
            <a:ext cx="12192000" cy="5471038"/>
          </a:xfrm>
        </p:spPr>
        <p:txBody>
          <a:bodyPr>
            <a:normAutofit lnSpcReduction="10000"/>
          </a:bodyPr>
          <a:lstStyle/>
          <a:p>
            <a:pPr lvl="1"/>
            <a:r>
              <a:rPr lang="fr-FR" dirty="0"/>
              <a:t> Comment sait-on que c’est Dieu qui le veut, que c’est Jésus qui l’a voulu ?</a:t>
            </a:r>
          </a:p>
          <a:p>
            <a:pPr lvl="2"/>
            <a:r>
              <a:rPr lang="fr-FR" dirty="0"/>
              <a:t>nous le savons par plusieurs sources complémentaires : les textes Nouveau Testament, la Tradition, et l’histoire de l’église catholique </a:t>
            </a:r>
          </a:p>
          <a:p>
            <a:pPr lvl="3"/>
            <a:r>
              <a:rPr lang="fr-FR" dirty="0"/>
              <a:t>à propos de l’église catholique</a:t>
            </a:r>
          </a:p>
          <a:p>
            <a:pPr lvl="4"/>
            <a:r>
              <a:rPr lang="fr-FR" dirty="0"/>
              <a:t>pendant longtemps il n’était pas vraiment utile de préciser : église “catholique”, car </a:t>
            </a:r>
          </a:p>
          <a:p>
            <a:pPr lvl="5"/>
            <a:r>
              <a:rPr lang="fr-FR" dirty="0"/>
              <a:t>les orthodoxes ce sont des chrétiens qui sont séparés de l’église à partir du 11</a:t>
            </a:r>
            <a:r>
              <a:rPr lang="fr-FR" baseline="30000" dirty="0"/>
              <a:t>e</a:t>
            </a:r>
            <a:r>
              <a:rPr lang="fr-FR" dirty="0"/>
              <a:t> siècle</a:t>
            </a:r>
          </a:p>
          <a:p>
            <a:pPr lvl="5"/>
            <a:r>
              <a:rPr lang="fr-FR" dirty="0"/>
              <a:t>et les protestants et les anglicans ce sont des chrétiens qui sont séparés de l’église au 16</a:t>
            </a:r>
            <a:r>
              <a:rPr lang="fr-FR" baseline="30000" dirty="0"/>
              <a:t>e</a:t>
            </a:r>
            <a:r>
              <a:rPr lang="fr-FR" dirty="0"/>
              <a:t> siècle</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C7CCDD9-0ECB-4B84-A1F9-197351A0C50A}"/>
              </a:ext>
            </a:extLst>
          </p:cNvPr>
          <p:cNvSpPr>
            <a:spLocks noGrp="1"/>
          </p:cNvSpPr>
          <p:nvPr>
            <p:ph type="title"/>
          </p:nvPr>
        </p:nvSpPr>
        <p:spPr>
          <a:xfrm>
            <a:off x="119063" y="49213"/>
            <a:ext cx="11953875" cy="918976"/>
          </a:xfrm>
        </p:spPr>
        <p:txBody>
          <a:bodyPr>
            <a:normAutofit/>
          </a:bodyPr>
          <a:lstStyle/>
          <a:p>
            <a:r>
              <a:rPr lang="fr-FR" sz="3600" dirty="0"/>
              <a:t>Dieu le veut — Jésus le veut</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371980263"/>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03680"/>
            <a:ext cx="12192000" cy="5344337"/>
          </a:xfrm>
        </p:spPr>
        <p:txBody>
          <a:bodyPr>
            <a:normAutofit fontScale="92500" lnSpcReduction="20000"/>
          </a:bodyPr>
          <a:lstStyle/>
          <a:p>
            <a:pPr lvl="0"/>
            <a:r>
              <a:rPr lang="fr-FR" dirty="0"/>
              <a:t>Il y a à ce jour 37 docteurs de l’Église. Parmi eux, par exemple : </a:t>
            </a:r>
          </a:p>
          <a:p>
            <a:pPr lvl="2"/>
            <a:r>
              <a:rPr lang="fr-FR" dirty="0"/>
              <a:t>saint Augustin, saint François d’Assise, saint Dominique, sainte Thérèse d’Avila, saint Alphonse de Liguori, sainte Thérèse de Lisieux</a:t>
            </a:r>
          </a:p>
          <a:p>
            <a:pPr lvl="0"/>
            <a:r>
              <a:rPr lang="fr-FR" dirty="0"/>
              <a:t>Un docteur de l’Église est un saint </a:t>
            </a:r>
          </a:p>
          <a:p>
            <a:pPr lvl="3"/>
            <a:r>
              <a:rPr lang="fr-FR" dirty="0"/>
              <a:t>pour lequel l’Église catholique reconnaît que dans un domaine son enseignement est totalement conforme à l’enseignement de l’Église catholique</a:t>
            </a:r>
          </a:p>
          <a:p>
            <a:pPr lvl="4"/>
            <a:r>
              <a:rPr lang="fr-FR" dirty="0"/>
              <a:t> voire que l’Église a fait sienne la doctrine de ce saint dans le domaine concerné. Par exemple :</a:t>
            </a:r>
          </a:p>
          <a:p>
            <a:pPr lvl="5" eaLnBrk="0"/>
            <a:r>
              <a:rPr lang="fr-FR" dirty="0"/>
              <a:t>saint Thomas d’Aquin dans le domaine des études, de la doctrine et de l’enseignement</a:t>
            </a:r>
          </a:p>
          <a:p>
            <a:pPr lvl="6"/>
            <a:r>
              <a:rPr lang="fr-FR" dirty="0"/>
              <a:t>« Il est le Docteur des docteurs, le docteur commun » (Pape Léon XIII).</a:t>
            </a:r>
          </a:p>
          <a:p>
            <a:pPr lvl="5"/>
            <a:r>
              <a:rPr lang="fr-FR" dirty="0"/>
              <a:t>saint Jean de la Croix dans le domaine de la vie mystique</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16011"/>
          </a:xfrm>
        </p:spPr>
        <p:txBody>
          <a:bodyPr>
            <a:normAutofit/>
          </a:bodyPr>
          <a:lstStyle/>
          <a:p>
            <a:r>
              <a:rPr lang="fr-FR" sz="3600" dirty="0"/>
              <a:t>docteurs de l’Église</a:t>
            </a:r>
            <a:endParaRPr lang="fr-FR" sz="2400" dirty="0">
              <a:solidFill>
                <a:schemeClr val="tx1"/>
              </a:solidFill>
            </a:endParaRPr>
          </a:p>
        </p:txBody>
      </p:sp>
    </p:spTree>
    <p:extLst>
      <p:ext uri="{BB962C8B-B14F-4D97-AF65-F5344CB8AC3E}">
        <p14:creationId xmlns:p14="http://schemas.microsoft.com/office/powerpoint/2010/main" val="1678957608"/>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21977"/>
            <a:ext cx="12192000" cy="5826034"/>
          </a:xfrm>
        </p:spPr>
        <p:txBody>
          <a:bodyPr>
            <a:normAutofit fontScale="92500" lnSpcReduction="10000"/>
          </a:bodyPr>
          <a:lstStyle/>
          <a:p>
            <a:r>
              <a:rPr lang="fr-FR" dirty="0"/>
              <a:t>Doctrine</a:t>
            </a:r>
          </a:p>
          <a:p>
            <a:endParaRPr lang="fr-FR" sz="1000" dirty="0"/>
          </a:p>
          <a:p>
            <a:pPr lvl="2"/>
            <a:r>
              <a:rPr lang="fr-FR" dirty="0"/>
              <a:t>doctrine = contenu au plan de l’enseignement, de la formation</a:t>
            </a:r>
          </a:p>
          <a:p>
            <a:pPr lvl="3"/>
            <a:r>
              <a:rPr lang="fr-FR" dirty="0"/>
              <a:t>Exemple : doctrine catholique = contenu de la foi catholique</a:t>
            </a:r>
          </a:p>
          <a:p>
            <a:pPr lvl="2"/>
            <a:endParaRPr lang="fr-FR" sz="1000" dirty="0"/>
          </a:p>
          <a:p>
            <a:pPr lvl="2"/>
            <a:r>
              <a:rPr lang="fr-FR" dirty="0"/>
              <a:t>ce sont le plus souvent les anti-catholiques qui, après-coup, ont donné à ce mot des sens négatifs/péjoratifs</a:t>
            </a:r>
          </a:p>
          <a:p>
            <a:pPr lvl="3"/>
            <a:r>
              <a:rPr lang="fr-FR" dirty="0"/>
              <a:t>ils confondent (volontairement ? ) ce mot avec</a:t>
            </a:r>
          </a:p>
          <a:p>
            <a:pPr lvl="4"/>
            <a:r>
              <a:rPr lang="fr-FR" dirty="0"/>
              <a:t>“idéologie”, “système philosophique”, “intolérance”, “croyance ou thèse naïve, anti-rationnelle, voire idiote”, etc. </a:t>
            </a:r>
          </a:p>
          <a:p>
            <a:pPr lvl="3"/>
            <a:r>
              <a:rPr lang="fr-FR" dirty="0"/>
              <a:t>et l’on peut noter aussi que de ce fait il est donné souvent aux adjectifs comme “doctrinal”, “doctrinaire” un sens très négatif, si bien que ces adjectifs sont souvent utilisés par des personnes pour diffamer, discréditer, marginaliser, exclure ceux qui ne pensent pas comme eux, et éviter ainsi tout véritable débat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9A32B7B8-3F7B-46FB-9AC6-9F5BF42C4935}"/>
              </a:ext>
            </a:extLst>
          </p:cNvPr>
          <p:cNvSpPr>
            <a:spLocks noGrp="1"/>
          </p:cNvSpPr>
          <p:nvPr>
            <p:ph type="title"/>
          </p:nvPr>
        </p:nvSpPr>
        <p:spPr>
          <a:xfrm>
            <a:off x="119063" y="49213"/>
            <a:ext cx="11953875" cy="757611"/>
          </a:xfrm>
        </p:spPr>
        <p:txBody>
          <a:bodyPr>
            <a:normAutofit/>
          </a:bodyPr>
          <a:lstStyle/>
          <a:p>
            <a:r>
              <a:rPr lang="fr-FR" dirty="0"/>
              <a:t>Doctrine</a:t>
            </a:r>
            <a:r>
              <a:rPr lang="fr-FR" sz="4000" dirty="0"/>
              <a:t>	</a:t>
            </a:r>
            <a:endParaRPr lang="fr-FR" sz="2400" dirty="0"/>
          </a:p>
        </p:txBody>
      </p:sp>
    </p:spTree>
    <p:extLst>
      <p:ext uri="{BB962C8B-B14F-4D97-AF65-F5344CB8AC3E}">
        <p14:creationId xmlns:p14="http://schemas.microsoft.com/office/powerpoint/2010/main" val="1624189"/>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21977"/>
            <a:ext cx="12192000" cy="5826034"/>
          </a:xfrm>
        </p:spPr>
        <p:txBody>
          <a:bodyPr>
            <a:normAutofit fontScale="85000" lnSpcReduction="10000"/>
          </a:bodyPr>
          <a:lstStyle/>
          <a:p>
            <a:r>
              <a:rPr lang="fr-FR" dirty="0"/>
              <a:t>"esprit pur” est une appellation philosophique. En religion on dit : les anges</a:t>
            </a:r>
          </a:p>
          <a:p>
            <a:r>
              <a:rPr lang="fr-FR" dirty="0"/>
              <a:t>Quand on utilise l’expression “esprit pur”</a:t>
            </a:r>
          </a:p>
          <a:p>
            <a:pPr lvl="2"/>
            <a:r>
              <a:rPr lang="fr-FR" dirty="0"/>
              <a:t>le terme “pur” ne signifie pas que l’esprit en question est “sans péché” dans le domaine de la pureté</a:t>
            </a:r>
          </a:p>
          <a:p>
            <a:pPr lvl="3"/>
            <a:r>
              <a:rPr lang="fr-FR" dirty="0"/>
              <a:t>mais le terme “pur” signifie que cet esprit n’est qu’esprit, qu’il est totalement spirituel, qu’il est immatériel</a:t>
            </a:r>
          </a:p>
          <a:p>
            <a:r>
              <a:rPr lang="fr-FR" dirty="0">
                <a:solidFill>
                  <a:schemeClr val="bg1"/>
                </a:solidFill>
                <a:highlight>
                  <a:srgbClr val="0000CC"/>
                </a:highlight>
              </a:rPr>
              <a:t>L’existence</a:t>
            </a:r>
            <a:r>
              <a:rPr lang="fr-FR" dirty="0"/>
              <a:t> des esprits purs ne peut pas se démontrer, leur </a:t>
            </a:r>
            <a:r>
              <a:rPr lang="fr-FR" dirty="0">
                <a:solidFill>
                  <a:schemeClr val="bg1"/>
                </a:solidFill>
                <a:highlight>
                  <a:srgbClr val="0000CC"/>
                </a:highlight>
              </a:rPr>
              <a:t>non-existence</a:t>
            </a:r>
            <a:r>
              <a:rPr lang="fr-FR" dirty="0"/>
              <a:t> non plus</a:t>
            </a:r>
          </a:p>
          <a:p>
            <a:pPr lvl="2"/>
            <a:r>
              <a:rPr lang="fr-FR" dirty="0"/>
              <a:t>on ne peut que croire, ou pas, en leur existence</a:t>
            </a:r>
          </a:p>
          <a:p>
            <a:pPr lvl="3"/>
            <a:r>
              <a:rPr lang="fr-FR" dirty="0"/>
              <a:t>pour un catholique croire en leur existence est de foi</a:t>
            </a:r>
          </a:p>
          <a:p>
            <a:pPr lvl="4"/>
            <a:r>
              <a:rPr lang="fr-FR" dirty="0"/>
              <a:t>la Bible en parle en plusieurs endroits</a:t>
            </a:r>
          </a:p>
          <a:p>
            <a:pPr lvl="2"/>
            <a:r>
              <a:rPr lang="fr-FR" dirty="0"/>
              <a:t>la “philosophie première” </a:t>
            </a:r>
          </a:p>
          <a:p>
            <a:pPr lvl="3"/>
            <a:r>
              <a:rPr lang="fr-FR" dirty="0"/>
              <a:t>est capable d’atteindre </a:t>
            </a:r>
            <a:r>
              <a:rPr lang="fr-FR" dirty="0">
                <a:solidFill>
                  <a:schemeClr val="bg1"/>
                </a:solidFill>
                <a:highlight>
                  <a:srgbClr val="000000"/>
                </a:highlight>
              </a:rPr>
              <a:t>l’existence</a:t>
            </a:r>
            <a:r>
              <a:rPr lang="fr-FR" dirty="0"/>
              <a:t> d’un “Être premier” (Dieu), qui est un “esprit pur”</a:t>
            </a:r>
          </a:p>
          <a:p>
            <a:pPr lvl="3"/>
            <a:r>
              <a:rPr lang="fr-FR" dirty="0"/>
              <a:t>mais elle n’est pas capable de montrer qu’il </a:t>
            </a:r>
            <a:r>
              <a:rPr lang="fr-FR" dirty="0">
                <a:solidFill>
                  <a:schemeClr val="bg1"/>
                </a:solidFill>
                <a:highlight>
                  <a:srgbClr val="000000"/>
                </a:highlight>
              </a:rPr>
              <a:t>existe</a:t>
            </a:r>
            <a:r>
              <a:rPr lang="fr-FR" dirty="0"/>
              <a:t> d’autres “esprits purs”</a:t>
            </a:r>
          </a:p>
          <a:p>
            <a:pPr lvl="3"/>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A50D282A-DAE4-40E1-AE13-CF6A78780F04}"/>
              </a:ext>
            </a:extLst>
          </p:cNvPr>
          <p:cNvSpPr>
            <a:spLocks noGrp="1"/>
          </p:cNvSpPr>
          <p:nvPr>
            <p:ph type="title"/>
          </p:nvPr>
        </p:nvSpPr>
        <p:spPr>
          <a:xfrm>
            <a:off x="119063" y="49213"/>
            <a:ext cx="11953875" cy="746853"/>
          </a:xfrm>
        </p:spPr>
        <p:txBody>
          <a:bodyPr>
            <a:normAutofit/>
          </a:bodyPr>
          <a:lstStyle/>
          <a:p>
            <a:r>
              <a:rPr lang="fr-FR" sz="3600" dirty="0"/>
              <a:t>“esprits purs” : les “bons anges” et les démons</a:t>
            </a:r>
            <a:endParaRPr lang="fr-FR" sz="2400" dirty="0"/>
          </a:p>
        </p:txBody>
      </p:sp>
    </p:spTree>
    <p:extLst>
      <p:ext uri="{BB962C8B-B14F-4D97-AF65-F5344CB8AC3E}">
        <p14:creationId xmlns:p14="http://schemas.microsoft.com/office/powerpoint/2010/main" val="130230541"/>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21977"/>
            <a:ext cx="12192000" cy="5826034"/>
          </a:xfrm>
        </p:spPr>
        <p:txBody>
          <a:bodyPr>
            <a:normAutofit fontScale="85000" lnSpcReduction="10000"/>
          </a:bodyPr>
          <a:lstStyle/>
          <a:p>
            <a:pPr lvl="2"/>
            <a:r>
              <a:rPr lang="fr-FR" dirty="0"/>
              <a:t>à noter que </a:t>
            </a:r>
          </a:p>
          <a:p>
            <a:pPr lvl="4"/>
            <a:r>
              <a:rPr lang="fr-FR" dirty="0"/>
              <a:t>Dieu en tant qu’esprit pur</a:t>
            </a:r>
          </a:p>
          <a:p>
            <a:pPr lvl="4"/>
            <a:r>
              <a:rPr lang="fr-FR" dirty="0"/>
              <a:t>et les anges en tant qu’esprits purs</a:t>
            </a:r>
          </a:p>
          <a:p>
            <a:pPr lvl="3"/>
            <a:r>
              <a:rPr lang="fr-FR" dirty="0"/>
              <a:t>sont “infiniment” différents </a:t>
            </a:r>
          </a:p>
          <a:p>
            <a:pPr lvl="4"/>
            <a:r>
              <a:rPr lang="fr-FR" dirty="0"/>
              <a:t>les anges sont des </a:t>
            </a:r>
            <a:r>
              <a:rPr lang="fr-FR" dirty="0">
                <a:solidFill>
                  <a:schemeClr val="bg1"/>
                </a:solidFill>
                <a:highlight>
                  <a:srgbClr val="D140FE"/>
                </a:highlight>
              </a:rPr>
              <a:t>créatures</a:t>
            </a:r>
          </a:p>
          <a:p>
            <a:pPr lvl="4"/>
            <a:r>
              <a:rPr lang="fr-FR" dirty="0"/>
              <a:t>Dieu est le </a:t>
            </a:r>
            <a:r>
              <a:rPr lang="fr-FR" dirty="0">
                <a:solidFill>
                  <a:schemeClr val="bg1"/>
                </a:solidFill>
                <a:highlight>
                  <a:srgbClr val="D140FE"/>
                </a:highlight>
              </a:rPr>
              <a:t>Créateur</a:t>
            </a:r>
          </a:p>
          <a:p>
            <a:endParaRPr lang="fr-FR" sz="900" dirty="0"/>
          </a:p>
          <a:p>
            <a:r>
              <a:rPr lang="fr-FR" dirty="0"/>
              <a:t>Au plan de l’intelligence humaine laissée à ses seules forces</a:t>
            </a:r>
          </a:p>
          <a:p>
            <a:pPr lvl="2"/>
            <a:r>
              <a:rPr lang="fr-FR" dirty="0"/>
              <a:t>si l’on prend comme hypothèse qu’ils existent</a:t>
            </a:r>
          </a:p>
          <a:p>
            <a:pPr lvl="3"/>
            <a:r>
              <a:rPr lang="fr-FR" dirty="0"/>
              <a:t>alors la philosophie première est capable de préciser des choses sur les "esprits purs" que sont les anges </a:t>
            </a:r>
          </a:p>
          <a:p>
            <a:pPr lvl="6"/>
            <a:r>
              <a:rPr lang="fr-FR" dirty="0"/>
              <a:t>par exemple que ces "esprits purs" ont des intelligences qui ne sont pas du même type que celle des hommes, et “l’esprit pur” le moins intelligent a une intelligence incomparablement supérieure à celle de l’homme le plus intelligent, voire de “l’ensemble des intelligences” de tous les hommes de tous les temps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369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9A32B7B8-3F7B-46FB-9AC6-9F5BF42C4935}"/>
              </a:ext>
            </a:extLst>
          </p:cNvPr>
          <p:cNvSpPr>
            <a:spLocks noGrp="1"/>
          </p:cNvSpPr>
          <p:nvPr>
            <p:ph type="title"/>
          </p:nvPr>
        </p:nvSpPr>
        <p:spPr>
          <a:xfrm>
            <a:off x="119063" y="49213"/>
            <a:ext cx="11953875" cy="757611"/>
          </a:xfrm>
        </p:spPr>
        <p:txBody>
          <a:bodyPr>
            <a:normAutofit/>
          </a:bodyPr>
          <a:lstStyle/>
          <a:p>
            <a:r>
              <a:rPr lang="fr-FR" sz="3600" dirty="0"/>
              <a:t>“esprits purs” : les “bons anges” et les démons		</a:t>
            </a:r>
            <a:r>
              <a:rPr lang="fr-FR" sz="2400" dirty="0">
                <a:solidFill>
                  <a:schemeClr val="tx1"/>
                </a:solidFill>
              </a:rPr>
              <a:t>suite</a:t>
            </a:r>
            <a:endParaRPr lang="fr-FR" sz="2400" dirty="0"/>
          </a:p>
        </p:txBody>
      </p:sp>
    </p:spTree>
    <p:extLst>
      <p:ext uri="{BB962C8B-B14F-4D97-AF65-F5344CB8AC3E}">
        <p14:creationId xmlns:p14="http://schemas.microsoft.com/office/powerpoint/2010/main" val="3495259726"/>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85769"/>
            <a:ext cx="12192000" cy="5062241"/>
          </a:xfrm>
        </p:spPr>
        <p:txBody>
          <a:bodyPr>
            <a:normAutofit/>
          </a:bodyPr>
          <a:lstStyle/>
          <a:p>
            <a:r>
              <a:rPr lang="fr-FR" dirty="0"/>
              <a:t>Une théorie de l’évolution est une </a:t>
            </a:r>
            <a:r>
              <a:rPr lang="fr-FR" dirty="0">
                <a:solidFill>
                  <a:schemeClr val="bg1"/>
                </a:solidFill>
                <a:highlight>
                  <a:srgbClr val="0000CC"/>
                </a:highlight>
              </a:rPr>
              <a:t>théorie</a:t>
            </a:r>
            <a:r>
              <a:rPr lang="fr-FR" dirty="0"/>
              <a:t> </a:t>
            </a:r>
          </a:p>
          <a:p>
            <a:endParaRPr lang="fr-FR" dirty="0"/>
          </a:p>
          <a:p>
            <a:r>
              <a:rPr lang="fr-FR" dirty="0"/>
              <a:t>En fait il y a plusieurs théories de l’évolution, dont au moins deux principales qui a priori sont incompatibles entre elles</a:t>
            </a:r>
          </a:p>
          <a:p>
            <a:endParaRPr lang="fr-FR" dirty="0"/>
          </a:p>
          <a:p>
            <a:r>
              <a:rPr lang="fr-FR" dirty="0"/>
              <a:t>Il semblerait que l’on soit capable de prouver que telle ou telle théorie est vérifiée dans certaines parties de branches de l’évolution des êtres vivants. En revanche il semblerait que prétendre qu’elle serait vraie dans sa totalité serait une erreur ou un mensonge</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9A32B7B8-3F7B-46FB-9AC6-9F5BF42C4935}"/>
              </a:ext>
            </a:extLst>
          </p:cNvPr>
          <p:cNvSpPr>
            <a:spLocks noGrp="1"/>
          </p:cNvSpPr>
          <p:nvPr>
            <p:ph type="title"/>
          </p:nvPr>
        </p:nvSpPr>
        <p:spPr>
          <a:xfrm>
            <a:off x="119063" y="49213"/>
            <a:ext cx="11953875" cy="757611"/>
          </a:xfrm>
        </p:spPr>
        <p:txBody>
          <a:bodyPr>
            <a:normAutofit/>
          </a:bodyPr>
          <a:lstStyle/>
          <a:p>
            <a:r>
              <a:rPr lang="fr-FR" sz="3600" dirty="0"/>
              <a:t>l’évolution — théorie(s) de l’évolution</a:t>
            </a:r>
            <a:endParaRPr lang="fr-FR" sz="2400" dirty="0"/>
          </a:p>
        </p:txBody>
      </p:sp>
    </p:spTree>
    <p:extLst>
      <p:ext uri="{BB962C8B-B14F-4D97-AF65-F5344CB8AC3E}">
        <p14:creationId xmlns:p14="http://schemas.microsoft.com/office/powerpoint/2010/main" val="1585158546"/>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3"/>
            <a:ext cx="12192000" cy="5632397"/>
          </a:xfrm>
        </p:spPr>
        <p:txBody>
          <a:bodyPr>
            <a:normAutofit/>
          </a:bodyPr>
          <a:lstStyle/>
          <a:p>
            <a:r>
              <a:rPr lang="fr-FR" dirty="0"/>
              <a:t>Quoi qu’il en soit, comme déjà dit dans ce document </a:t>
            </a:r>
          </a:p>
          <a:p>
            <a:pPr lvl="3"/>
            <a:r>
              <a:rPr lang="fr-FR" dirty="0"/>
              <a:t>contrairement à ce que beaucoup pensent parmi ceux qui cherchent à développer une théorie de l’évolution</a:t>
            </a:r>
          </a:p>
          <a:p>
            <a:pPr lvl="3"/>
            <a:r>
              <a:rPr lang="fr-FR" dirty="0"/>
              <a:t> et contrairement à ce que craignent beaucoup de catholiques qui ont été mal formés au plan de la religion</a:t>
            </a:r>
          </a:p>
          <a:p>
            <a:pPr lvl="2"/>
            <a:r>
              <a:rPr lang="fr-FR" dirty="0"/>
              <a:t>la/les théorie(s) de l’évolution, présente(s) ou future(s), ne peu(ven)t gêner en rien </a:t>
            </a:r>
          </a:p>
          <a:p>
            <a:pPr lvl="3"/>
            <a:r>
              <a:rPr lang="fr-FR" dirty="0"/>
              <a:t>ni le contenu de la foi catholique en général</a:t>
            </a:r>
          </a:p>
          <a:p>
            <a:pPr lvl="3"/>
            <a:r>
              <a:rPr lang="fr-FR" dirty="0"/>
              <a:t>ni le fait qu’il y ait un couple unique Adam et Ève à l’origine de l’humanité</a:t>
            </a:r>
          </a:p>
          <a:p>
            <a:pPr lvl="3"/>
            <a:r>
              <a:rPr lang="fr-FR" dirty="0"/>
              <a:t>ni l’enseignement sur le péché originel en particulier</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9A32B7B8-3F7B-46FB-9AC6-9F5BF42C4935}"/>
              </a:ext>
            </a:extLst>
          </p:cNvPr>
          <p:cNvSpPr>
            <a:spLocks noGrp="1"/>
          </p:cNvSpPr>
          <p:nvPr>
            <p:ph type="title"/>
          </p:nvPr>
        </p:nvSpPr>
        <p:spPr>
          <a:xfrm>
            <a:off x="119063" y="49213"/>
            <a:ext cx="11953875" cy="757611"/>
          </a:xfrm>
        </p:spPr>
        <p:txBody>
          <a:bodyPr>
            <a:normAutofit/>
          </a:bodyPr>
          <a:lstStyle/>
          <a:p>
            <a:r>
              <a:rPr lang="fr-FR" sz="3600" dirty="0"/>
              <a:t>l’évolution — théorie(s) de l’évolution		</a:t>
            </a:r>
            <a:r>
              <a:rPr lang="fr-FR" sz="2400" dirty="0">
                <a:solidFill>
                  <a:schemeClr val="tx1"/>
                </a:solidFill>
              </a:rPr>
              <a:t>suite</a:t>
            </a:r>
            <a:endParaRPr lang="fr-FR" sz="2400" dirty="0"/>
          </a:p>
        </p:txBody>
      </p:sp>
    </p:spTree>
    <p:extLst>
      <p:ext uri="{BB962C8B-B14F-4D97-AF65-F5344CB8AC3E}">
        <p14:creationId xmlns:p14="http://schemas.microsoft.com/office/powerpoint/2010/main" val="3108252410"/>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6372"/>
            <a:ext cx="12192000" cy="5621638"/>
          </a:xfrm>
        </p:spPr>
        <p:txBody>
          <a:bodyPr>
            <a:normAutofit/>
          </a:bodyPr>
          <a:lstStyle/>
          <a:p>
            <a:r>
              <a:rPr lang="fr-FR" dirty="0"/>
              <a:t>L’exégèse ne remplace pas la théologie</a:t>
            </a:r>
          </a:p>
          <a:p>
            <a:pPr lvl="2"/>
            <a:r>
              <a:rPr lang="fr-FR" dirty="0"/>
              <a:t>l’exégèse catholique est au service de la théologie catholique</a:t>
            </a:r>
          </a:p>
          <a:p>
            <a:endParaRPr lang="fr-FR" sz="1200" dirty="0"/>
          </a:p>
          <a:p>
            <a:r>
              <a:rPr lang="fr-FR" dirty="0"/>
              <a:t>L’exégèse est une science très utile et très intéressante</a:t>
            </a:r>
          </a:p>
          <a:p>
            <a:pPr lvl="2"/>
            <a:r>
              <a:rPr lang="fr-FR" dirty="0"/>
              <a:t>en revanche son rôle n’est pas de mesurer la valeur du contenu de la Révélation écrite</a:t>
            </a:r>
          </a:p>
          <a:p>
            <a:pPr lvl="3"/>
            <a:r>
              <a:rPr lang="fr-FR" dirty="0"/>
              <a:t>comme cela a été malheureusement fait à une époque récente par de nombreuses personnes parmi les exégètes</a:t>
            </a:r>
          </a:p>
          <a:p>
            <a:pPr lvl="4"/>
            <a:r>
              <a:rPr lang="fr-FR" dirty="0"/>
              <a:t>y compris chez les catholiques</a:t>
            </a:r>
          </a:p>
          <a:p>
            <a:endParaRPr lang="fr-FR" sz="1200" dirty="0"/>
          </a:p>
          <a:p>
            <a:r>
              <a:rPr lang="fr-FR" dirty="0"/>
              <a:t>L’exégèse étudie le contexte des évènements et des écrits, leurs formes, etc.</a:t>
            </a:r>
          </a:p>
          <a:p>
            <a:pPr lvl="3"/>
            <a:endParaRPr lang="fr-FR" dirty="0"/>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9A32B7B8-3F7B-46FB-9AC6-9F5BF42C4935}"/>
              </a:ext>
            </a:extLst>
          </p:cNvPr>
          <p:cNvSpPr>
            <a:spLocks noGrp="1"/>
          </p:cNvSpPr>
          <p:nvPr>
            <p:ph type="title"/>
          </p:nvPr>
        </p:nvSpPr>
        <p:spPr>
          <a:xfrm>
            <a:off x="119063" y="49213"/>
            <a:ext cx="11953875" cy="757611"/>
          </a:xfrm>
        </p:spPr>
        <p:txBody>
          <a:bodyPr>
            <a:normAutofit/>
          </a:bodyPr>
          <a:lstStyle/>
          <a:p>
            <a:r>
              <a:rPr lang="fr-FR" sz="3600" dirty="0"/>
              <a:t>exégèse — exégète</a:t>
            </a:r>
            <a:endParaRPr lang="fr-FR" sz="2400" dirty="0"/>
          </a:p>
        </p:txBody>
      </p:sp>
    </p:spTree>
    <p:extLst>
      <p:ext uri="{BB962C8B-B14F-4D97-AF65-F5344CB8AC3E}">
        <p14:creationId xmlns:p14="http://schemas.microsoft.com/office/powerpoint/2010/main" val="124698339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25600"/>
            <a:ext cx="12192000" cy="5222418"/>
          </a:xfrm>
        </p:spPr>
        <p:txBody>
          <a:bodyPr>
            <a:normAutofit/>
          </a:bodyPr>
          <a:lstStyle/>
          <a:p>
            <a:pPr lvl="0"/>
            <a:r>
              <a:rPr lang="fr-FR" dirty="0"/>
              <a:t> La gloire de Dieu </a:t>
            </a:r>
          </a:p>
          <a:p>
            <a:pPr lvl="2"/>
            <a:r>
              <a:rPr lang="fr-FR" dirty="0"/>
              <a:t>c’est la victoire de l’amour de Dieu</a:t>
            </a:r>
          </a:p>
          <a:p>
            <a:pPr lvl="4"/>
            <a:r>
              <a:rPr lang="fr-FR" dirty="0"/>
              <a:t>c’est la victoire de l’Amour </a:t>
            </a:r>
          </a:p>
          <a:p>
            <a:pPr lvl="3" eaLnBrk="0"/>
            <a:r>
              <a:rPr lang="fr-FR" dirty="0"/>
              <a:t>Dieu, l’Amour de Dieu, est victorieux </a:t>
            </a:r>
          </a:p>
          <a:p>
            <a:pPr lvl="4" eaLnBrk="0"/>
            <a:r>
              <a:rPr lang="fr-FR" dirty="0"/>
              <a:t>du péché, et de ses conséquences</a:t>
            </a:r>
          </a:p>
          <a:p>
            <a:pPr lvl="5" eaLnBrk="0"/>
            <a:r>
              <a:rPr lang="fr-FR" dirty="0"/>
              <a:t>le mal</a:t>
            </a:r>
          </a:p>
          <a:p>
            <a:pPr lvl="5" eaLnBrk="0"/>
            <a:r>
              <a:rPr lang="fr-FR" dirty="0"/>
              <a:t>les souffrances</a:t>
            </a:r>
          </a:p>
          <a:p>
            <a:pPr lvl="5" eaLnBrk="0"/>
            <a:r>
              <a:rPr lang="fr-FR" dirty="0"/>
              <a:t>la mort</a:t>
            </a:r>
          </a:p>
          <a:p>
            <a:pPr lvl="5" eaLnBrk="0"/>
            <a:r>
              <a:rPr lang="fr-FR" dirty="0"/>
              <a:t>etc.</a:t>
            </a:r>
          </a:p>
          <a:p>
            <a:pPr lvl="0"/>
            <a:endParaRPr lang="fr-FR" dirty="0"/>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702651"/>
          </a:xfrm>
        </p:spPr>
        <p:txBody>
          <a:bodyPr>
            <a:normAutofit/>
          </a:bodyPr>
          <a:lstStyle/>
          <a:p>
            <a:r>
              <a:rPr lang="fr-FR" sz="3600" dirty="0"/>
              <a:t>la gloire de Dieu</a:t>
            </a:r>
            <a:endParaRPr lang="fr-FR" sz="2400" dirty="0">
              <a:solidFill>
                <a:schemeClr val="tx1"/>
              </a:solidFill>
            </a:endParaRPr>
          </a:p>
        </p:txBody>
      </p:sp>
    </p:spTree>
    <p:extLst>
      <p:ext uri="{BB962C8B-B14F-4D97-AF65-F5344CB8AC3E}">
        <p14:creationId xmlns:p14="http://schemas.microsoft.com/office/powerpoint/2010/main" val="2277026409"/>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81374"/>
            <a:ext cx="12192000" cy="5266644"/>
          </a:xfrm>
        </p:spPr>
        <p:txBody>
          <a:bodyPr>
            <a:normAutofit/>
          </a:bodyPr>
          <a:lstStyle/>
          <a:p>
            <a:pPr lvl="0"/>
            <a:r>
              <a:rPr lang="fr-FR" dirty="0"/>
              <a:t> La gloire de Dieu c’est avant tout cela, surtout cela</a:t>
            </a:r>
          </a:p>
          <a:p>
            <a:pPr lvl="2"/>
            <a:r>
              <a:rPr lang="fr-FR" dirty="0"/>
              <a:t>c’est-à-dire de façon analogue au sens donné au mot gloire quand on parle au niveau des hommes, de la gloire d’un roi, d’un empereur qui a gagné une bataille/guerre, qui est victorieux, d’un grand chef militaire, etc.</a:t>
            </a:r>
          </a:p>
          <a:p>
            <a:pPr lvl="3"/>
            <a:r>
              <a:rPr lang="fr-FR" dirty="0">
                <a:highlight>
                  <a:srgbClr val="FFFF00"/>
                </a:highlight>
              </a:rPr>
              <a:t>Jésus</a:t>
            </a:r>
            <a:r>
              <a:rPr lang="fr-FR" dirty="0"/>
              <a:t> est le </a:t>
            </a:r>
            <a:r>
              <a:rPr lang="fr-FR" dirty="0">
                <a:highlight>
                  <a:srgbClr val="FFFF00"/>
                </a:highlight>
              </a:rPr>
              <a:t>"roi de gloire"</a:t>
            </a:r>
          </a:p>
          <a:p>
            <a:pPr lvl="4"/>
            <a:r>
              <a:rPr lang="fr-FR" dirty="0"/>
              <a:t>parce qu’Il est vainqueur du péché</a:t>
            </a:r>
          </a:p>
          <a:p>
            <a:pPr lvl="5"/>
            <a:r>
              <a:rPr lang="fr-FR" dirty="0"/>
              <a:t>dans sa nature humaine, Jésus </a:t>
            </a:r>
          </a:p>
          <a:p>
            <a:pPr lvl="6"/>
            <a:r>
              <a:rPr lang="fr-FR" dirty="0"/>
              <a:t>a porté et enlevé les péchés de chacun de nous, si nous acceptons d’être sauvé par Lui</a:t>
            </a:r>
          </a:p>
          <a:p>
            <a:pPr lvl="0"/>
            <a:endParaRPr lang="fr-FR" dirty="0"/>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8445BAE1-E4C3-4938-B487-693F643E70D4}"/>
              </a:ext>
            </a:extLst>
          </p:cNvPr>
          <p:cNvSpPr>
            <a:spLocks noGrp="1"/>
          </p:cNvSpPr>
          <p:nvPr>
            <p:ph type="title"/>
          </p:nvPr>
        </p:nvSpPr>
        <p:spPr>
          <a:xfrm>
            <a:off x="119742" y="49189"/>
            <a:ext cx="11952515" cy="804251"/>
          </a:xfrm>
        </p:spPr>
        <p:txBody>
          <a:bodyPr>
            <a:normAutofit/>
          </a:bodyPr>
          <a:lstStyle/>
          <a:p>
            <a:r>
              <a:rPr lang="fr-FR" sz="3600" dirty="0"/>
              <a:t>la gloire de Dieu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724887577"/>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62000"/>
            <a:ext cx="12192000" cy="6086017"/>
          </a:xfrm>
        </p:spPr>
        <p:txBody>
          <a:bodyPr>
            <a:normAutofit fontScale="92500" lnSpcReduction="20000"/>
          </a:bodyPr>
          <a:lstStyle/>
          <a:p>
            <a:pPr lvl="0"/>
            <a:r>
              <a:rPr lang="fr-FR" dirty="0"/>
              <a:t>Mais il y a aussi pour Dieu, ou vis-à-vis de Dieu, les autres aspects du mot “gloire” qui signifie également </a:t>
            </a:r>
          </a:p>
          <a:p>
            <a:pPr lvl="3"/>
            <a:r>
              <a:rPr lang="fr-FR" dirty="0"/>
              <a:t>renommée</a:t>
            </a:r>
          </a:p>
          <a:p>
            <a:pPr lvl="3"/>
            <a:r>
              <a:rPr lang="fr-FR" dirty="0"/>
              <a:t>éclat / rayonnement</a:t>
            </a:r>
          </a:p>
          <a:p>
            <a:pPr lvl="3"/>
            <a:r>
              <a:rPr lang="fr-FR" dirty="0"/>
              <a:t>etc.</a:t>
            </a:r>
          </a:p>
          <a:p>
            <a:pPr lvl="2" eaLnBrk="0"/>
            <a:r>
              <a:rPr lang="fr-FR" dirty="0"/>
              <a:t>"rendre gloire à Dieu"</a:t>
            </a:r>
          </a:p>
          <a:p>
            <a:pPr lvl="4" eaLnBrk="0"/>
            <a:r>
              <a:rPr lang="fr-FR" dirty="0"/>
              <a:t>rendre hommage</a:t>
            </a:r>
          </a:p>
          <a:p>
            <a:pPr lvl="5" eaLnBrk="0"/>
            <a:r>
              <a:rPr lang="fr-FR" dirty="0"/>
              <a:t>de respect</a:t>
            </a:r>
          </a:p>
          <a:p>
            <a:pPr lvl="5" eaLnBrk="0"/>
            <a:r>
              <a:rPr lang="fr-FR" dirty="0"/>
              <a:t>d’admiration</a:t>
            </a:r>
          </a:p>
          <a:p>
            <a:pPr lvl="5" eaLnBrk="0"/>
            <a:r>
              <a:rPr lang="fr-FR" dirty="0"/>
              <a:t>etc.</a:t>
            </a:r>
          </a:p>
          <a:p>
            <a:pPr lvl="4" eaLnBrk="0"/>
            <a:r>
              <a:rPr lang="fr-FR" dirty="0"/>
              <a:t>témoigner</a:t>
            </a:r>
          </a:p>
          <a:p>
            <a:pPr lvl="5" eaLnBrk="0"/>
            <a:r>
              <a:rPr lang="fr-FR" dirty="0"/>
              <a:t>de ses mérites</a:t>
            </a:r>
          </a:p>
          <a:p>
            <a:pPr lvl="5" eaLnBrk="0"/>
            <a:r>
              <a:rPr lang="fr-FR" dirty="0"/>
              <a:t>de sa valeur</a:t>
            </a:r>
          </a:p>
          <a:p>
            <a:pPr lvl="5" eaLnBrk="0"/>
            <a:r>
              <a:rPr lang="fr-FR" dirty="0"/>
              <a:t>etc. </a:t>
            </a:r>
          </a:p>
          <a:p>
            <a:pPr lvl="4" eaLnBrk="0"/>
            <a:r>
              <a:rPr lang="fr-FR" dirty="0"/>
              <a:t>etc.</a:t>
            </a:r>
          </a:p>
          <a:p>
            <a:r>
              <a:rPr lang="fr-FR" dirty="0"/>
              <a:t>"élévation à la gloire éternelle" = la béatitude des élus</a:t>
            </a:r>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la gloire de Dieu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554197210"/>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20240"/>
            <a:ext cx="12192000" cy="4927777"/>
          </a:xfrm>
        </p:spPr>
        <p:txBody>
          <a:bodyPr>
            <a:normAutofit fontScale="92500" lnSpcReduction="10000"/>
          </a:bodyPr>
          <a:lstStyle/>
          <a:p>
            <a:pPr lvl="0"/>
            <a:r>
              <a:rPr lang="fr-FR" dirty="0"/>
              <a:t>La grâce (= la grâce sanctifiante) </a:t>
            </a:r>
          </a:p>
          <a:p>
            <a:pPr lvl="2"/>
            <a:r>
              <a:rPr lang="fr-FR" dirty="0"/>
              <a:t>est le don gratuit que Dieu nous fait de sa vie</a:t>
            </a:r>
          </a:p>
          <a:p>
            <a:pPr lvl="4"/>
            <a:r>
              <a:rPr lang="fr-FR" dirty="0"/>
              <a:t>infusée par l'Esprit Saint dans notre âme</a:t>
            </a:r>
          </a:p>
          <a:p>
            <a:pPr lvl="5"/>
            <a:r>
              <a:rPr lang="fr-FR" dirty="0"/>
              <a:t>pour la guérir du péché et la sanctifier</a:t>
            </a:r>
          </a:p>
          <a:p>
            <a:pPr lvl="2"/>
            <a:r>
              <a:rPr lang="fr-FR" dirty="0"/>
              <a:t>la vie de la grâce en nous commence à notre baptême</a:t>
            </a:r>
          </a:p>
          <a:p>
            <a:pPr lvl="3" eaLnBrk="0"/>
            <a:r>
              <a:rPr lang="fr-FR" dirty="0"/>
              <a:t>le péché mortel entraîne</a:t>
            </a:r>
          </a:p>
          <a:p>
            <a:pPr lvl="4" eaLnBrk="0"/>
            <a:r>
              <a:rPr lang="fr-FR" dirty="0"/>
              <a:t>la perte de la charité</a:t>
            </a:r>
          </a:p>
          <a:p>
            <a:pPr lvl="5" eaLnBrk="0"/>
            <a:r>
              <a:rPr lang="fr-FR" dirty="0"/>
              <a:t>et la privation de la grâce sanctifiante</a:t>
            </a:r>
          </a:p>
          <a:p>
            <a:pPr lvl="6" eaLnBrk="0"/>
            <a:r>
              <a:rPr lang="fr-FR" dirty="0"/>
              <a:t>c'est-à-dire de l'état de grâce </a:t>
            </a:r>
          </a:p>
          <a:p>
            <a:pPr lvl="3" eaLnBrk="0"/>
            <a:r>
              <a:rPr lang="fr-FR" dirty="0"/>
              <a:t>le sacrement de réconciliation permet d’être de nouveau en état de grâce</a:t>
            </a:r>
          </a:p>
          <a:p>
            <a:pPr lvl="0"/>
            <a:endParaRPr lang="fr-FR" dirty="0"/>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a:bodyPr>
          <a:lstStyle/>
          <a:p>
            <a:r>
              <a:rPr lang="fr-FR" sz="3600" dirty="0"/>
              <a:t>la grâce / la grâce sanctifiante / être “en état de grâce”</a:t>
            </a:r>
            <a:endParaRPr lang="fr-FR" sz="2400" dirty="0">
              <a:solidFill>
                <a:schemeClr val="tx1"/>
              </a:solidFill>
            </a:endParaRPr>
          </a:p>
        </p:txBody>
      </p:sp>
    </p:spTree>
    <p:extLst>
      <p:ext uri="{BB962C8B-B14F-4D97-AF65-F5344CB8AC3E}">
        <p14:creationId xmlns:p14="http://schemas.microsoft.com/office/powerpoint/2010/main" val="3405962070"/>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0640"/>
            <a:ext cx="12192000" cy="5537377"/>
          </a:xfrm>
        </p:spPr>
        <p:txBody>
          <a:bodyPr>
            <a:normAutofit fontScale="85000" lnSpcReduction="20000"/>
          </a:bodyPr>
          <a:lstStyle/>
          <a:p>
            <a:r>
              <a:rPr lang="fr-FR" dirty="0"/>
              <a:t>La grâce chrétienne nous communique </a:t>
            </a:r>
          </a:p>
          <a:p>
            <a:pPr lvl="2"/>
            <a:r>
              <a:rPr lang="fr-FR" dirty="0"/>
              <a:t>la vie même de Dieu</a:t>
            </a:r>
          </a:p>
          <a:p>
            <a:pPr lvl="3"/>
            <a:r>
              <a:rPr lang="fr-FR" dirty="0"/>
              <a:t>qui est une vie</a:t>
            </a:r>
          </a:p>
          <a:p>
            <a:pPr lvl="4"/>
            <a:r>
              <a:rPr lang="fr-FR" dirty="0"/>
              <a:t>de connaissance parfaite</a:t>
            </a:r>
          </a:p>
          <a:p>
            <a:pPr lvl="4"/>
            <a:r>
              <a:rPr lang="fr-FR" dirty="0"/>
              <a:t>et d’amour parfait</a:t>
            </a:r>
          </a:p>
          <a:p>
            <a:r>
              <a:rPr lang="fr-FR" dirty="0"/>
              <a:t>On parle aussi de : la vie surnaturelle de la grâce en nous</a:t>
            </a:r>
          </a:p>
          <a:p>
            <a:pPr lvl="2"/>
            <a:r>
              <a:rPr lang="fr-FR" dirty="0"/>
              <a:t>cette grâce sanctifiante</a:t>
            </a:r>
          </a:p>
          <a:p>
            <a:pPr lvl="3" eaLnBrk="0"/>
            <a:r>
              <a:rPr lang="fr-FR" dirty="0"/>
              <a:t>rend capable</a:t>
            </a:r>
          </a:p>
          <a:p>
            <a:pPr lvl="5" eaLnBrk="0"/>
            <a:r>
              <a:rPr lang="fr-FR" dirty="0"/>
              <a:t>de croire en Dieu</a:t>
            </a:r>
          </a:p>
          <a:p>
            <a:pPr lvl="6" eaLnBrk="0"/>
            <a:r>
              <a:rPr lang="fr-FR" dirty="0"/>
              <a:t>( = croire en ce que Dieu nous dit)</a:t>
            </a:r>
          </a:p>
          <a:p>
            <a:pPr lvl="5" eaLnBrk="0"/>
            <a:r>
              <a:rPr lang="fr-FR" dirty="0"/>
              <a:t>et d'espérer en Lui</a:t>
            </a:r>
          </a:p>
          <a:p>
            <a:pPr lvl="5" eaLnBrk="0"/>
            <a:r>
              <a:rPr lang="fr-FR" dirty="0"/>
              <a:t>et de L'aimer</a:t>
            </a:r>
          </a:p>
          <a:p>
            <a:pPr lvl="4" eaLnBrk="0"/>
            <a:r>
              <a:rPr lang="fr-FR" dirty="0"/>
              <a:t> par les vertus théologales</a:t>
            </a:r>
          </a:p>
          <a:p>
            <a:pPr lvl="3" eaLnBrk="0"/>
            <a:r>
              <a:rPr lang="fr-FR" dirty="0"/>
              <a:t>donne de pouvoir vivre et agir sous la motion de l'Esprit Saint</a:t>
            </a:r>
          </a:p>
          <a:p>
            <a:pPr lvl="4" eaLnBrk="0"/>
            <a:r>
              <a:rPr lang="fr-FR" dirty="0"/>
              <a:t>par les dons du Saint-Esprit ;</a:t>
            </a:r>
          </a:p>
          <a:p>
            <a:pPr lvl="3" eaLnBrk="0"/>
            <a:r>
              <a:rPr lang="fr-FR" dirty="0"/>
              <a:t>permet de croître dans le bien par les vertus morales</a:t>
            </a:r>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la grâce / la grâce sanctifiante / être “en état de grâce”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94356740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47520"/>
            <a:ext cx="12192000" cy="5100497"/>
          </a:xfrm>
        </p:spPr>
        <p:txBody>
          <a:bodyPr>
            <a:normAutofit/>
          </a:bodyPr>
          <a:lstStyle/>
          <a:p>
            <a:r>
              <a:rPr lang="fr-FR" dirty="0"/>
              <a:t>Durant notre vie sur terre nous ne pouvons pas "voir" Dieu</a:t>
            </a:r>
          </a:p>
          <a:p>
            <a:pPr lvl="2"/>
            <a:r>
              <a:rPr lang="fr-FR" dirty="0"/>
              <a:t>nous ne sommes pas au ciel</a:t>
            </a:r>
          </a:p>
          <a:p>
            <a:pPr lvl="2"/>
            <a:r>
              <a:rPr lang="fr-FR" dirty="0"/>
              <a:t>et donc par exemple notre connaissance de Dieu</a:t>
            </a:r>
          </a:p>
          <a:p>
            <a:pPr lvl="4"/>
            <a:r>
              <a:rPr lang="fr-FR" dirty="0"/>
              <a:t>qui a sa source dans la grâce</a:t>
            </a:r>
          </a:p>
          <a:p>
            <a:pPr lvl="3"/>
            <a:r>
              <a:rPr lang="fr-FR" dirty="0"/>
              <a:t>ne peut être que très partielle</a:t>
            </a:r>
          </a:p>
          <a:p>
            <a:pPr lvl="4"/>
            <a:r>
              <a:rPr lang="fr-FR" dirty="0"/>
              <a:t>elle repose sur notre foi</a:t>
            </a:r>
          </a:p>
          <a:p>
            <a:pPr lvl="5"/>
            <a:r>
              <a:rPr lang="fr-FR" dirty="0"/>
              <a:t>or la foi donne une connaissance surnaturelle</a:t>
            </a:r>
          </a:p>
          <a:p>
            <a:pPr lvl="6"/>
            <a:r>
              <a:rPr lang="fr-FR" dirty="0"/>
              <a:t>qui peut être grande</a:t>
            </a:r>
          </a:p>
          <a:p>
            <a:pPr lvl="6"/>
            <a:r>
              <a:rPr lang="fr-FR" dirty="0"/>
              <a:t>mais qui est en même temps obscure</a:t>
            </a:r>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la grâce / la grâce sanctifiante / être “en état de grâce”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427758907"/>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93346"/>
            <a:ext cx="12192000" cy="4954671"/>
          </a:xfrm>
        </p:spPr>
        <p:txBody>
          <a:bodyPr>
            <a:normAutofit/>
          </a:bodyPr>
          <a:lstStyle/>
          <a:p>
            <a:r>
              <a:rPr lang="fr-FR" dirty="0"/>
              <a:t>Remarque : Distinguer </a:t>
            </a:r>
            <a:r>
              <a:rPr lang="fr-FR" dirty="0">
                <a:solidFill>
                  <a:schemeClr val="bg1"/>
                </a:solidFill>
                <a:highlight>
                  <a:srgbClr val="0000CC"/>
                </a:highlight>
              </a:rPr>
              <a:t>"la grâce habituelle"</a:t>
            </a:r>
            <a:r>
              <a:rPr lang="fr-FR" dirty="0"/>
              <a:t> (= la grâce)</a:t>
            </a:r>
          </a:p>
          <a:p>
            <a:pPr lvl="3"/>
            <a:r>
              <a:rPr lang="fr-FR" dirty="0"/>
              <a:t>qui est une disposition permanente à vivre et à agir selon l’appel divin</a:t>
            </a:r>
          </a:p>
          <a:p>
            <a:pPr lvl="2"/>
            <a:r>
              <a:rPr lang="fr-FR" dirty="0"/>
              <a:t>et </a:t>
            </a:r>
            <a:r>
              <a:rPr lang="fr-FR" dirty="0">
                <a:solidFill>
                  <a:schemeClr val="bg1"/>
                </a:solidFill>
                <a:highlight>
                  <a:srgbClr val="009900"/>
                </a:highlight>
              </a:rPr>
              <a:t>"les grâces actuelles"</a:t>
            </a:r>
          </a:p>
          <a:p>
            <a:pPr lvl="3"/>
            <a:r>
              <a:rPr lang="fr-FR" dirty="0"/>
              <a:t>qui désignent les interventions divines soit à l’origine de la conversion, soit au cours de l’œuvre de la sanctification</a:t>
            </a:r>
          </a:p>
          <a:p>
            <a:pPr lvl="4"/>
            <a:r>
              <a:rPr lang="fr-FR" dirty="0"/>
              <a:t>quand par exemple l’on dit / entend dire : “j’ai reçu une grâce”</a:t>
            </a:r>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379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997286"/>
          </a:xfrm>
        </p:spPr>
        <p:txBody>
          <a:bodyPr>
            <a:normAutofit fontScale="90000"/>
          </a:bodyPr>
          <a:lstStyle/>
          <a:p>
            <a:r>
              <a:rPr lang="fr-FR" sz="3600" dirty="0"/>
              <a:t>la grâce / la grâce sanctifiante / être “en état de grâce”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4226817724"/>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71369"/>
            <a:ext cx="12192000" cy="5976648"/>
          </a:xfrm>
        </p:spPr>
        <p:txBody>
          <a:bodyPr>
            <a:normAutofit fontScale="70000" lnSpcReduction="20000"/>
          </a:bodyPr>
          <a:lstStyle/>
          <a:p>
            <a:r>
              <a:rPr lang="fr-FR" sz="3600" dirty="0"/>
              <a:t>Principe(s) : </a:t>
            </a:r>
          </a:p>
          <a:p>
            <a:endParaRPr lang="fr-FR" sz="1100" dirty="0"/>
          </a:p>
          <a:p>
            <a:pPr lvl="2"/>
            <a:endParaRPr lang="fr-FR" sz="800" dirty="0"/>
          </a:p>
          <a:p>
            <a:pPr lvl="2"/>
            <a:r>
              <a:rPr lang="fr-FR" sz="3600" dirty="0"/>
              <a:t>pour les sciences autres que la philosophie</a:t>
            </a:r>
          </a:p>
          <a:p>
            <a:pPr lvl="2"/>
            <a:endParaRPr lang="fr-FR" sz="400" dirty="0"/>
          </a:p>
          <a:p>
            <a:pPr lvl="3"/>
            <a:r>
              <a:rPr lang="fr-FR" sz="3600" dirty="0">
                <a:solidFill>
                  <a:schemeClr val="bg1"/>
                </a:solidFill>
                <a:highlight>
                  <a:srgbClr val="000000"/>
                </a:highlight>
              </a:rPr>
              <a:t>on part</a:t>
            </a:r>
            <a:r>
              <a:rPr lang="fr-FR" sz="3600" dirty="0"/>
              <a:t> des “principes”</a:t>
            </a:r>
          </a:p>
          <a:p>
            <a:pPr lvl="3"/>
            <a:endParaRPr lang="fr-FR" sz="500" dirty="0"/>
          </a:p>
          <a:p>
            <a:pPr lvl="3"/>
            <a:endParaRPr lang="fr-FR" sz="400" dirty="0"/>
          </a:p>
          <a:p>
            <a:pPr lvl="4"/>
            <a:r>
              <a:rPr lang="fr-FR" sz="3600" dirty="0"/>
              <a:t>les “principes” sont des sortes de “lois” que l’on pose comme vraies sans les démontrer/prouver et que l’on prend comme point de départ, au début de la recherche que l’on veut mener, au début de la théorie que l’on bâtit</a:t>
            </a:r>
          </a:p>
          <a:p>
            <a:pPr lvl="5"/>
            <a:r>
              <a:rPr lang="fr-FR" sz="3600" dirty="0"/>
              <a:t>typiquement les mathématiques. Dans le langage des mathématiques le mot “principe” a un sens proche de “axiome”, ou même de “définition”</a:t>
            </a:r>
          </a:p>
          <a:p>
            <a:pPr lvl="2"/>
            <a:endParaRPr lang="fr-FR" sz="1100" dirty="0"/>
          </a:p>
          <a:p>
            <a:pPr lvl="2"/>
            <a:r>
              <a:rPr lang="fr-FR" sz="3600" dirty="0"/>
              <a:t>pour “la philosophie réaliste”</a:t>
            </a:r>
          </a:p>
          <a:p>
            <a:pPr lvl="2"/>
            <a:endParaRPr lang="fr-FR" sz="400" dirty="0"/>
          </a:p>
          <a:p>
            <a:pPr lvl="3"/>
            <a:r>
              <a:rPr lang="fr-FR" sz="3600" dirty="0">
                <a:solidFill>
                  <a:schemeClr val="bg1"/>
                </a:solidFill>
                <a:highlight>
                  <a:srgbClr val="000000"/>
                </a:highlight>
              </a:rPr>
              <a:t>on aboutit</a:t>
            </a:r>
            <a:r>
              <a:rPr lang="fr-FR" sz="3600" dirty="0"/>
              <a:t> à un “principe”</a:t>
            </a:r>
          </a:p>
          <a:p>
            <a:pPr lvl="3"/>
            <a:endParaRPr lang="fr-FR" sz="400" dirty="0"/>
          </a:p>
          <a:p>
            <a:pPr lvl="4"/>
            <a:r>
              <a:rPr lang="fr-FR" sz="3600" dirty="0"/>
              <a:t>et un “principe” y est “principe” dans tel ou tel domaine</a:t>
            </a:r>
          </a:p>
          <a:p>
            <a:pPr lvl="2"/>
            <a:endParaRPr lang="fr-FR" sz="1100" dirty="0"/>
          </a:p>
          <a:p>
            <a:pPr lvl="2"/>
            <a:r>
              <a:rPr lang="fr-FR" sz="3600" dirty="0"/>
              <a:t>dans le langage courant </a:t>
            </a:r>
          </a:p>
          <a:p>
            <a:pPr lvl="2"/>
            <a:endParaRPr lang="fr-FR" sz="800" dirty="0"/>
          </a:p>
          <a:p>
            <a:pPr lvl="3"/>
            <a:r>
              <a:rPr lang="fr-FR" sz="3600" dirty="0"/>
              <a:t>le mot </a:t>
            </a:r>
            <a:r>
              <a:rPr lang="fr-FR" sz="3600" i="1" dirty="0"/>
              <a:t>principe</a:t>
            </a:r>
            <a:r>
              <a:rPr lang="fr-FR" sz="3600" dirty="0"/>
              <a:t> est souvent plus ou moins synonyme de "l’idée globale de …" / "la structure (en bref) de…". Exemples : </a:t>
            </a:r>
          </a:p>
          <a:p>
            <a:pPr lvl="3"/>
            <a:endParaRPr lang="fr-FR" sz="500" dirty="0"/>
          </a:p>
          <a:p>
            <a:pPr lvl="4"/>
            <a:r>
              <a:rPr lang="fr-FR" sz="3600" dirty="0"/>
              <a:t>"le principe de fonctionnement de cet appareil c’est…« </a:t>
            </a:r>
          </a:p>
          <a:p>
            <a:pPr lvl="4"/>
            <a:r>
              <a:rPr lang="fr-FR" sz="3600" dirty="0"/>
              <a:t>"le principe de ce raisonnement c’est…« </a:t>
            </a:r>
          </a:p>
          <a:p>
            <a:pPr lvl="4"/>
            <a:r>
              <a:rPr lang="fr-FR" sz="3600" dirty="0"/>
              <a:t>etc.</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57B185B-AA0F-4E13-BAD6-31C0EEAACC67}"/>
              </a:ext>
            </a:extLst>
          </p:cNvPr>
          <p:cNvSpPr>
            <a:spLocks noGrp="1"/>
          </p:cNvSpPr>
          <p:nvPr>
            <p:ph type="title"/>
          </p:nvPr>
        </p:nvSpPr>
        <p:spPr>
          <a:xfrm>
            <a:off x="119742" y="49189"/>
            <a:ext cx="11952515" cy="560411"/>
          </a:xfrm>
        </p:spPr>
        <p:txBody>
          <a:bodyPr>
            <a:normAutofit fontScale="90000"/>
          </a:bodyPr>
          <a:lstStyle/>
          <a:p>
            <a:r>
              <a:rPr lang="fr-FR" sz="3600" dirty="0"/>
              <a:t>"Induction" ou bien "démonstration" – Principe(s)</a:t>
            </a:r>
          </a:p>
        </p:txBody>
      </p:sp>
    </p:spTree>
    <p:extLst>
      <p:ext uri="{BB962C8B-B14F-4D97-AF65-F5344CB8AC3E}">
        <p14:creationId xmlns:p14="http://schemas.microsoft.com/office/powerpoint/2010/main" val="2286323512"/>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8889"/>
            <a:ext cx="12192000" cy="5719128"/>
          </a:xfrm>
        </p:spPr>
        <p:txBody>
          <a:bodyPr>
            <a:normAutofit/>
          </a:bodyPr>
          <a:lstStyle/>
          <a:p>
            <a:pPr eaLnBrk="0"/>
            <a:r>
              <a:rPr lang="fr-FR" dirty="0"/>
              <a:t>en philosophie réaliste</a:t>
            </a:r>
          </a:p>
          <a:p>
            <a:pPr lvl="1" eaLnBrk="0"/>
            <a:endParaRPr lang="fr-FR" sz="800" dirty="0"/>
          </a:p>
          <a:p>
            <a:pPr lvl="2" eaLnBrk="0"/>
            <a:r>
              <a:rPr lang="fr-FR" dirty="0"/>
              <a:t>le mot </a:t>
            </a:r>
            <a:r>
              <a:rPr lang="fr-FR" i="1" dirty="0">
                <a:solidFill>
                  <a:schemeClr val="bg1"/>
                </a:solidFill>
                <a:highlight>
                  <a:srgbClr val="009900"/>
                </a:highlight>
              </a:rPr>
              <a:t>principe</a:t>
            </a:r>
            <a:r>
              <a:rPr lang="fr-FR" dirty="0"/>
              <a:t> signifie quelque chose à quoi une recherche/étude aboutit </a:t>
            </a:r>
          </a:p>
          <a:p>
            <a:pPr lvl="3" eaLnBrk="0"/>
            <a:endParaRPr lang="fr-FR" sz="500" dirty="0"/>
          </a:p>
          <a:p>
            <a:pPr lvl="3" eaLnBrk="0"/>
            <a:r>
              <a:rPr lang="fr-FR" dirty="0"/>
              <a:t>la découverte de </a:t>
            </a:r>
            <a:r>
              <a:rPr lang="fr-FR" dirty="0">
                <a:solidFill>
                  <a:schemeClr val="bg1"/>
                </a:solidFill>
                <a:highlight>
                  <a:srgbClr val="000000"/>
                </a:highlight>
              </a:rPr>
              <a:t>quelque chose</a:t>
            </a:r>
            <a:endParaRPr lang="fr-FR" dirty="0"/>
          </a:p>
          <a:p>
            <a:pPr lvl="4" eaLnBrk="0"/>
            <a:r>
              <a:rPr lang="fr-FR" dirty="0"/>
              <a:t>qui n’est </a:t>
            </a:r>
          </a:p>
          <a:p>
            <a:pPr lvl="5" eaLnBrk="0"/>
            <a:endParaRPr lang="fr-FR" sz="500" dirty="0"/>
          </a:p>
          <a:p>
            <a:pPr lvl="5" eaLnBrk="0"/>
            <a:r>
              <a:rPr lang="fr-FR" dirty="0"/>
              <a:t>ni connu </a:t>
            </a:r>
          </a:p>
          <a:p>
            <a:pPr lvl="5" eaLnBrk="0"/>
            <a:endParaRPr lang="fr-FR" sz="500" dirty="0"/>
          </a:p>
          <a:p>
            <a:pPr lvl="5" eaLnBrk="0"/>
            <a:r>
              <a:rPr lang="fr-FR" dirty="0"/>
              <a:t>ni définissable</a:t>
            </a:r>
          </a:p>
          <a:p>
            <a:pPr lvl="4" eaLnBrk="0"/>
            <a:endParaRPr lang="fr-FR" sz="500" dirty="0"/>
          </a:p>
          <a:p>
            <a:pPr lvl="4" eaLnBrk="0"/>
            <a:r>
              <a:rPr lang="fr-FR" dirty="0"/>
              <a:t>mais qui </a:t>
            </a:r>
            <a:r>
              <a:rPr lang="fr-FR" dirty="0">
                <a:solidFill>
                  <a:schemeClr val="bg1"/>
                </a:solidFill>
                <a:highlight>
                  <a:srgbClr val="D140FE"/>
                </a:highlight>
              </a:rPr>
              <a:t>existe nécessairement</a:t>
            </a:r>
          </a:p>
          <a:p>
            <a:pPr lvl="4" eaLnBrk="0"/>
            <a:endParaRPr lang="fr-FR" sz="500" dirty="0"/>
          </a:p>
          <a:p>
            <a:pPr lvl="5" eaLnBrk="0"/>
            <a:r>
              <a:rPr lang="fr-FR" dirty="0"/>
              <a:t>dont on découvre/prouve </a:t>
            </a:r>
            <a:r>
              <a:rPr lang="fr-FR" dirty="0">
                <a:solidFill>
                  <a:schemeClr val="bg1"/>
                </a:solidFill>
                <a:highlight>
                  <a:srgbClr val="BC8600"/>
                </a:highlight>
              </a:rPr>
              <a:t>l’existence</a:t>
            </a:r>
          </a:p>
          <a:p>
            <a:pPr lvl="6" eaLnBrk="0"/>
            <a:r>
              <a:rPr lang="fr-FR" dirty="0"/>
              <a:t>il y a "là", "en amont" / "à ce niveau", quelque chose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357B185B-AA0F-4E13-BAD6-31C0EEAACC67}"/>
              </a:ext>
            </a:extLst>
          </p:cNvPr>
          <p:cNvSpPr>
            <a:spLocks noGrp="1"/>
          </p:cNvSpPr>
          <p:nvPr>
            <p:ph type="title"/>
          </p:nvPr>
        </p:nvSpPr>
        <p:spPr>
          <a:xfrm>
            <a:off x="119742" y="49189"/>
            <a:ext cx="11952515" cy="560411"/>
          </a:xfrm>
        </p:spPr>
        <p:txBody>
          <a:bodyPr>
            <a:normAutofit fontScale="90000"/>
          </a:bodyPr>
          <a:lstStyle/>
          <a:p>
            <a:r>
              <a:rPr lang="fr-FR" sz="3600" dirty="0"/>
              <a:t>"Induction" ou bien "démonstration" – Principe(s)</a:t>
            </a:r>
            <a:r>
              <a:rPr lang="fr-FR" sz="4800" dirty="0"/>
              <a:t> 		</a:t>
            </a:r>
            <a:r>
              <a:rPr lang="fr-FR" sz="2700" dirty="0">
                <a:solidFill>
                  <a:schemeClr val="tx1"/>
                </a:solidFill>
              </a:rPr>
              <a:t>Suite</a:t>
            </a:r>
            <a:endParaRPr lang="fr-FR" sz="2700" dirty="0"/>
          </a:p>
        </p:txBody>
      </p:sp>
    </p:spTree>
    <p:extLst>
      <p:ext uri="{BB962C8B-B14F-4D97-AF65-F5344CB8AC3E}">
        <p14:creationId xmlns:p14="http://schemas.microsoft.com/office/powerpoint/2010/main" val="3860652859"/>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7600"/>
            <a:ext cx="12192000" cy="5730417"/>
          </a:xfrm>
        </p:spPr>
        <p:txBody>
          <a:bodyPr>
            <a:normAutofit fontScale="70000" lnSpcReduction="20000"/>
          </a:bodyPr>
          <a:lstStyle/>
          <a:p>
            <a:pPr lvl="3" eaLnBrk="0"/>
            <a:r>
              <a:rPr lang="fr-FR" sz="3600" dirty="0"/>
              <a:t>en philosophie réaliste le “principe” (“principe” dans tel ou tel domaine) </a:t>
            </a:r>
          </a:p>
          <a:p>
            <a:pPr lvl="4" eaLnBrk="0"/>
            <a:endParaRPr lang="fr-FR" sz="500" dirty="0"/>
          </a:p>
          <a:p>
            <a:pPr lvl="4" eaLnBrk="0"/>
            <a:r>
              <a:rPr lang="fr-FR" sz="3600" dirty="0"/>
              <a:t>c’est quelque chose à quoi </a:t>
            </a:r>
          </a:p>
          <a:p>
            <a:pPr lvl="4" eaLnBrk="0"/>
            <a:endParaRPr lang="fr-FR" sz="500" dirty="0"/>
          </a:p>
          <a:p>
            <a:pPr lvl="5" eaLnBrk="0"/>
            <a:r>
              <a:rPr lang="fr-FR" sz="3600" dirty="0"/>
              <a:t>"notre expérience de la réalité </a:t>
            </a:r>
            <a:r>
              <a:rPr lang="fr-FR" sz="3600" dirty="0">
                <a:highlight>
                  <a:srgbClr val="FFFF00"/>
                </a:highlight>
              </a:rPr>
              <a:t>+</a:t>
            </a:r>
            <a:r>
              <a:rPr lang="fr-FR" sz="3600" dirty="0"/>
              <a:t> notre analyse </a:t>
            </a:r>
            <a:r>
              <a:rPr lang="fr-FR" sz="3600" dirty="0">
                <a:highlight>
                  <a:srgbClr val="FFFF00"/>
                </a:highlight>
              </a:rPr>
              <a:t>+</a:t>
            </a:r>
            <a:r>
              <a:rPr lang="fr-FR" sz="3600" dirty="0"/>
              <a:t> notre réflexion intellectuelle" aboutissent </a:t>
            </a:r>
          </a:p>
          <a:p>
            <a:pPr lvl="6" eaLnBrk="0"/>
            <a:endParaRPr lang="fr-FR" sz="500" dirty="0"/>
          </a:p>
          <a:p>
            <a:pPr lvl="6" eaLnBrk="0"/>
            <a:r>
              <a:rPr lang="fr-FR" sz="3600" dirty="0"/>
              <a:t>on découvre quelque chose qui existe nécessairement, qui est “source” dans le domaine concerné </a:t>
            </a:r>
          </a:p>
          <a:p>
            <a:pPr lvl="3" eaLnBrk="0"/>
            <a:r>
              <a:rPr lang="fr-FR" dirty="0"/>
              <a:t>quel que soit le domaine, le principe dans ce domaine </a:t>
            </a:r>
          </a:p>
          <a:p>
            <a:pPr lvl="4" eaLnBrk="0"/>
            <a:r>
              <a:rPr lang="fr-FR" dirty="0"/>
              <a:t>on ne peut pas vraiment le définir, sinon ce ne serait plus le principe dans le domaine concerné </a:t>
            </a:r>
          </a:p>
          <a:p>
            <a:pPr lvl="5" eaLnBrk="0"/>
            <a:r>
              <a:rPr lang="fr-FR" dirty="0"/>
              <a:t>en effet on définit toujours quelque chose par autre chose, et cet autre chose est alors “en amont” de ce que l’on définit</a:t>
            </a:r>
          </a:p>
          <a:p>
            <a:pPr lvl="5" eaLnBrk="0"/>
            <a:r>
              <a:rPr lang="fr-FR" dirty="0"/>
              <a:t>on découvre </a:t>
            </a:r>
            <a:r>
              <a:rPr lang="fr-FR" u="sng" dirty="0"/>
              <a:t>l’existence</a:t>
            </a:r>
            <a:r>
              <a:rPr lang="fr-FR" dirty="0"/>
              <a:t> d’un principe (par exemple l’âme comme principe de vie), on montre qu’</a:t>
            </a:r>
            <a:r>
              <a:rPr lang="fr-FR" u="sng" dirty="0"/>
              <a:t>il existe nécessairement</a:t>
            </a:r>
            <a:r>
              <a:rPr lang="fr-FR" dirty="0"/>
              <a:t>, mais on ne sait pas vraiment ce qu’il est, ce que c’est </a:t>
            </a:r>
          </a:p>
          <a:p>
            <a:pPr lvl="6" eaLnBrk="0"/>
            <a:r>
              <a:rPr lang="fr-FR" dirty="0"/>
              <a:t>on ne peut pas dire grand-chose de lui en dehors du fait qu’il existe nécessairement ; mais l’on arrive quand même à en dire des choses (et que de lui découle tout le reste du domaine concerné) : par exemple on arrive à montrer que l’âme humaine est immortelle, et ce n’est pas rien de pouvoir montrer cela ! c’est même essentiel pour chacun de nous de savoir que son âme est immortelle ! </a:t>
            </a:r>
          </a:p>
          <a:p>
            <a:pPr lvl="3"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560411"/>
          </a:xfrm>
        </p:spPr>
        <p:txBody>
          <a:bodyPr>
            <a:normAutofit fontScale="90000"/>
          </a:bodyPr>
          <a:lstStyle/>
          <a:p>
            <a:r>
              <a:rPr lang="fr-FR" sz="3600" dirty="0"/>
              <a:t>"Induction" ou bien "démonstration" – Principe(s)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589253393"/>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55040"/>
            <a:ext cx="12192000" cy="5892977"/>
          </a:xfrm>
        </p:spPr>
        <p:txBody>
          <a:bodyPr>
            <a:normAutofit fontScale="85000" lnSpcReduction="20000"/>
          </a:bodyPr>
          <a:lstStyle/>
          <a:p>
            <a:r>
              <a:rPr lang="fr-FR" dirty="0"/>
              <a:t>Démonstration :</a:t>
            </a:r>
          </a:p>
          <a:p>
            <a:endParaRPr lang="fr-FR" sz="1400" dirty="0"/>
          </a:p>
          <a:p>
            <a:pPr lvl="2"/>
            <a:r>
              <a:rPr lang="fr-FR" dirty="0"/>
              <a:t>Le mot “démonstration” s’applique préférentiellement à un “raisonnement par déduction”</a:t>
            </a:r>
          </a:p>
          <a:p>
            <a:pPr lvl="2"/>
            <a:endParaRPr lang="fr-FR" sz="1200" dirty="0"/>
          </a:p>
          <a:p>
            <a:pPr lvl="3" eaLnBrk="0"/>
            <a:r>
              <a:rPr lang="fr-FR" dirty="0"/>
              <a:t>exemple typique, les mathématiques : Pour bâtir telle théorie mathématique, on pose au départ des “principes”, qui sont des axiomes, des postulats, c’est-à-dire des affirmations que l’on ne démontre pas (mais qui doivent tout de même être non contradictoires entre-eux), que l’on prend comme base pour les raisonnements. Partant de là l’on effectue des </a:t>
            </a:r>
            <a:r>
              <a:rPr lang="fr-FR" dirty="0">
                <a:solidFill>
                  <a:schemeClr val="bg1"/>
                </a:solidFill>
                <a:highlight>
                  <a:srgbClr val="000000"/>
                </a:highlight>
              </a:rPr>
              <a:t>déductions</a:t>
            </a:r>
            <a:r>
              <a:rPr lang="fr-FR" dirty="0"/>
              <a:t> progressives à travers des raisonnements qui aboutissent à des résultats : théorèmes et nouvelles définitions, à partir desquels on peut déduire d’autres résultats, etc., l’on bâtit ainsi une </a:t>
            </a:r>
            <a:r>
              <a:rPr lang="fr-FR" dirty="0">
                <a:solidFill>
                  <a:schemeClr val="bg1"/>
                </a:solidFill>
                <a:highlight>
                  <a:srgbClr val="000000"/>
                </a:highlight>
              </a:rPr>
              <a:t>théorie</a:t>
            </a:r>
          </a:p>
          <a:p>
            <a:pPr lvl="4"/>
            <a:endParaRPr lang="fr-FR" sz="900" dirty="0"/>
          </a:p>
          <a:p>
            <a:pPr lvl="4"/>
            <a:r>
              <a:rPr lang="fr-FR" dirty="0"/>
              <a:t>Remarque : La série d’axiomes/postulats au départ d’une théorie peut être contradictoire avec la série d’axiomes/postulats de départ d’une autre théorie. C’est le cas par exemple entre la “géométrie euclidienne” et les géométries “non-euclidiennes” </a:t>
            </a:r>
          </a:p>
          <a:p>
            <a:pPr lvl="3"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560411"/>
          </a:xfrm>
        </p:spPr>
        <p:txBody>
          <a:bodyPr>
            <a:normAutofit fontScale="90000"/>
          </a:bodyPr>
          <a:lstStyle/>
          <a:p>
            <a:r>
              <a:rPr lang="fr-FR" sz="3600" dirty="0"/>
              <a:t>"Induction" ou bien "démonstration" – Principe(s)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616686555"/>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4440"/>
            <a:ext cx="12192000" cy="5613577"/>
          </a:xfrm>
        </p:spPr>
        <p:txBody>
          <a:bodyPr>
            <a:normAutofit fontScale="85000" lnSpcReduction="20000"/>
          </a:bodyPr>
          <a:lstStyle/>
          <a:p>
            <a:r>
              <a:rPr lang="fr-FR" dirty="0"/>
              <a:t>Induction :</a:t>
            </a:r>
          </a:p>
          <a:p>
            <a:endParaRPr lang="fr-FR" sz="1500" dirty="0"/>
          </a:p>
          <a:p>
            <a:pPr lvl="2"/>
            <a:r>
              <a:rPr lang="fr-FR" dirty="0"/>
              <a:t>à l’inverse une “induction”, un raisonnement par “induction” cherche, à partir de telle (s) ou telle(s) réalité(s) à remonter à la “source”, au “principe” (au sens philosophique du terme), qui permet d’expliquer cette/ces réalité(s) </a:t>
            </a:r>
          </a:p>
          <a:p>
            <a:pPr lvl="2"/>
            <a:endParaRPr lang="fr-FR" sz="1200" dirty="0"/>
          </a:p>
          <a:p>
            <a:pPr lvl="2"/>
            <a:endParaRPr lang="fr-FR" sz="1100" dirty="0"/>
          </a:p>
          <a:p>
            <a:pPr lvl="3" eaLnBrk="0"/>
            <a:r>
              <a:rPr lang="fr-FR" dirty="0"/>
              <a:t>l’on ne “déduit” pas, l’on “</a:t>
            </a:r>
            <a:r>
              <a:rPr lang="fr-FR" dirty="0">
                <a:solidFill>
                  <a:schemeClr val="bg1"/>
                </a:solidFill>
                <a:highlight>
                  <a:srgbClr val="000000"/>
                </a:highlight>
              </a:rPr>
              <a:t>induit</a:t>
            </a:r>
            <a:r>
              <a:rPr lang="fr-FR" dirty="0"/>
              <a:t>” </a:t>
            </a:r>
          </a:p>
          <a:p>
            <a:pPr lvl="3" eaLnBrk="0"/>
            <a:endParaRPr lang="fr-FR" sz="900" dirty="0"/>
          </a:p>
          <a:p>
            <a:pPr lvl="3" eaLnBrk="0"/>
            <a:endParaRPr lang="fr-FR" sz="900" dirty="0"/>
          </a:p>
          <a:p>
            <a:pPr lvl="4"/>
            <a:r>
              <a:rPr lang="fr-FR" dirty="0"/>
              <a:t>l’“on tire sur le fil” </a:t>
            </a:r>
          </a:p>
          <a:p>
            <a:pPr lvl="4"/>
            <a:endParaRPr lang="fr-FR" sz="600" dirty="0"/>
          </a:p>
          <a:p>
            <a:pPr lvl="5"/>
            <a:r>
              <a:rPr lang="fr-FR" dirty="0"/>
              <a:t>pour découvrir l’existence de la source à laquelle il mène</a:t>
            </a:r>
          </a:p>
          <a:p>
            <a:pPr lvl="5"/>
            <a:endParaRPr lang="fr-FR" sz="600" dirty="0"/>
          </a:p>
          <a:p>
            <a:pPr lvl="5"/>
            <a:endParaRPr lang="fr-FR" sz="600" dirty="0"/>
          </a:p>
          <a:p>
            <a:pPr lvl="5"/>
            <a:r>
              <a:rPr lang="fr-FR" dirty="0"/>
              <a:t>et l’on cherche ensuite à découvrir un maximum de choses sur cette source, —même si cela reste modeste par rapport à ce qu’elle est en elle-même— </a:t>
            </a:r>
          </a:p>
          <a:p>
            <a:pPr lvl="5"/>
            <a:endParaRPr lang="fr-FR" sz="600" dirty="0"/>
          </a:p>
          <a:p>
            <a:pPr lvl="6"/>
            <a:r>
              <a:rPr lang="fr-FR" dirty="0"/>
              <a:t>et à expliquer / mieux comprendre ce qui en découle —en particulier pour ce qui concerne le point de départ de notre questionnement—</a:t>
            </a:r>
          </a:p>
          <a:p>
            <a:pPr lvl="3"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560411"/>
          </a:xfrm>
        </p:spPr>
        <p:txBody>
          <a:bodyPr>
            <a:normAutofit fontScale="90000"/>
          </a:bodyPr>
          <a:lstStyle/>
          <a:p>
            <a:r>
              <a:rPr lang="fr-FR" sz="3600" dirty="0"/>
              <a:t>"Induction" ou bien "démonstration" – Principe(s)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300250052"/>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7"/>
            <a:ext cx="12192000" cy="5514065"/>
          </a:xfrm>
        </p:spPr>
        <p:txBody>
          <a:bodyPr>
            <a:normAutofit lnSpcReduction="10000"/>
          </a:bodyPr>
          <a:lstStyle/>
          <a:p>
            <a:r>
              <a:rPr lang="fr-FR" dirty="0"/>
              <a:t>II y a assistance infaillible de l'Esprit Saint dans 2 cas </a:t>
            </a:r>
          </a:p>
          <a:p>
            <a:endParaRPr lang="fr-FR" sz="800" dirty="0"/>
          </a:p>
          <a:p>
            <a:pPr marL="1548000" lvl="4" indent="0">
              <a:buNone/>
            </a:pPr>
            <a:r>
              <a:rPr lang="fr-FR" dirty="0"/>
              <a:t>1). comme déjà vu dans la Partie II : quand le Pape parle "ex cathedra", c'est-à-dire en engageant son autorité de successeur de saint Pierre</a:t>
            </a:r>
          </a:p>
          <a:p>
            <a:pPr marL="1548000" lvl="4" indent="0">
              <a:buNone/>
            </a:pPr>
            <a:endParaRPr lang="fr-FR" sz="800" dirty="0"/>
          </a:p>
          <a:p>
            <a:pPr marL="1548000" lvl="4" indent="0">
              <a:buNone/>
            </a:pPr>
            <a:r>
              <a:rPr lang="fr-FR" dirty="0"/>
              <a:t>2). quand les Évêques réunis par le Pape en Concile déclarent, en communion avec le Pape, que tel point de doctrine appartient authentiquement au dépôt de la foi</a:t>
            </a:r>
          </a:p>
          <a:p>
            <a:pPr lvl="2"/>
            <a:endParaRPr lang="fr-FR" sz="1600" dirty="0"/>
          </a:p>
          <a:p>
            <a:pPr lvl="2"/>
            <a:r>
              <a:rPr lang="fr-FR" dirty="0"/>
              <a:t>Jésus déclare aux apôtres </a:t>
            </a:r>
          </a:p>
          <a:p>
            <a:pPr lvl="3"/>
            <a:r>
              <a:rPr lang="fr-FR" dirty="0"/>
              <a:t>« </a:t>
            </a:r>
            <a:r>
              <a:rPr lang="fr-FR" baseline="30000" dirty="0"/>
              <a:t>Jn 14, 26</a:t>
            </a:r>
            <a:r>
              <a:rPr lang="fr-FR" dirty="0"/>
              <a:t> Mais le “Paraclet”, l’Esprit, l’[Esprit] Saint, qu’enverra le Père en mon Nom, lui vous enseignera tout et vous rappellera tout ce que moi je vous ai dit »</a:t>
            </a:r>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ABFEC4F8-7F68-4C71-9147-F2AF61557B72}"/>
              </a:ext>
            </a:extLst>
          </p:cNvPr>
          <p:cNvSpPr>
            <a:spLocks noGrp="1"/>
          </p:cNvSpPr>
          <p:nvPr>
            <p:ph type="title"/>
          </p:nvPr>
        </p:nvSpPr>
        <p:spPr>
          <a:xfrm>
            <a:off x="119063" y="49213"/>
            <a:ext cx="11953875" cy="779126"/>
          </a:xfrm>
        </p:spPr>
        <p:txBody>
          <a:bodyPr>
            <a:normAutofit/>
          </a:bodyPr>
          <a:lstStyle/>
          <a:p>
            <a:r>
              <a:rPr lang="fr-FR" dirty="0"/>
              <a:t>Infaillibilité</a:t>
            </a:r>
            <a:endParaRPr lang="fr-FR" sz="2400" dirty="0"/>
          </a:p>
        </p:txBody>
      </p:sp>
    </p:spTree>
    <p:extLst>
      <p:ext uri="{BB962C8B-B14F-4D97-AF65-F5344CB8AC3E}">
        <p14:creationId xmlns:p14="http://schemas.microsoft.com/office/powerpoint/2010/main" val="55474071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7141"/>
            <a:ext cx="12192000" cy="5830871"/>
          </a:xfrm>
        </p:spPr>
        <p:txBody>
          <a:bodyPr>
            <a:normAutofit lnSpcReduction="10000"/>
          </a:bodyPr>
          <a:lstStyle/>
          <a:p>
            <a:pPr eaLnBrk="0"/>
            <a:r>
              <a:rPr lang="fr-FR" dirty="0"/>
              <a:t>intelligence et amour</a:t>
            </a:r>
          </a:p>
          <a:p>
            <a:pPr eaLnBrk="0"/>
            <a:endParaRPr lang="fr-FR" sz="900" dirty="0"/>
          </a:p>
          <a:p>
            <a:pPr lvl="2" eaLnBrk="0"/>
            <a:r>
              <a:rPr lang="fr-FR" dirty="0"/>
              <a:t>l’intelligence est très importante pour l’amour </a:t>
            </a:r>
          </a:p>
          <a:p>
            <a:pPr lvl="4" eaLnBrk="0"/>
            <a:r>
              <a:rPr lang="fr-FR" dirty="0"/>
              <a:t>pour aimer il faut connaître </a:t>
            </a:r>
          </a:p>
          <a:p>
            <a:pPr lvl="5" eaLnBrk="0"/>
            <a:r>
              <a:rPr lang="fr-FR" dirty="0"/>
              <a:t>“la connaissance” ne se réduit pas à “l’intelligence”, pour l’être humain l’intelligence n’est pas son unique moyen de “connaître” </a:t>
            </a:r>
          </a:p>
          <a:p>
            <a:pPr lvl="6" eaLnBrk="0"/>
            <a:r>
              <a:rPr lang="fr-FR" dirty="0"/>
              <a:t>mais aussi il est rare chez l’être humain que “l’intelligence” n’ait pas un très grand rôle à jouer dans “l’amour” </a:t>
            </a:r>
          </a:p>
          <a:p>
            <a:pPr lvl="3" eaLnBrk="0"/>
            <a:r>
              <a:rPr lang="fr-FR" dirty="0"/>
              <a:t>pour aimer il est </a:t>
            </a:r>
            <a:r>
              <a:rPr lang="fr-FR" dirty="0">
                <a:solidFill>
                  <a:schemeClr val="bg1"/>
                </a:solidFill>
                <a:highlight>
                  <a:srgbClr val="000000"/>
                </a:highlight>
              </a:rPr>
              <a:t>nécessaire</a:t>
            </a:r>
            <a:r>
              <a:rPr lang="fr-FR" dirty="0"/>
              <a:t> de connaître</a:t>
            </a:r>
          </a:p>
          <a:p>
            <a:pPr lvl="3" eaLnBrk="0"/>
            <a:endParaRPr lang="fr-FR" sz="300" dirty="0"/>
          </a:p>
          <a:p>
            <a:pPr lvl="4" eaLnBrk="0"/>
            <a:r>
              <a:rPr lang="fr-FR" dirty="0"/>
              <a:t>mais aussi ce n’est </a:t>
            </a:r>
            <a:r>
              <a:rPr lang="fr-FR" dirty="0">
                <a:solidFill>
                  <a:schemeClr val="bg1"/>
                </a:solidFill>
                <a:highlight>
                  <a:srgbClr val="D140FE"/>
                </a:highlight>
              </a:rPr>
              <a:t>pas suffisant</a:t>
            </a:r>
          </a:p>
          <a:p>
            <a:pPr lvl="5" eaLnBrk="0"/>
            <a:r>
              <a:rPr lang="fr-FR" dirty="0"/>
              <a:t>typiquement le Diable et les autres démons</a:t>
            </a:r>
          </a:p>
          <a:p>
            <a:pPr lvl="6"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9FD0F2C-FF7C-4055-8D15-6D3D43A1E721}"/>
              </a:ext>
            </a:extLst>
          </p:cNvPr>
          <p:cNvSpPr>
            <a:spLocks noGrp="1"/>
          </p:cNvSpPr>
          <p:nvPr>
            <p:ph type="title"/>
          </p:nvPr>
        </p:nvSpPr>
        <p:spPr>
          <a:xfrm>
            <a:off x="119742" y="49188"/>
            <a:ext cx="11952515" cy="734583"/>
          </a:xfrm>
        </p:spPr>
        <p:txBody>
          <a:bodyPr>
            <a:normAutofit/>
          </a:bodyPr>
          <a:lstStyle/>
          <a:p>
            <a:r>
              <a:rPr lang="fr-FR" sz="3300" dirty="0"/>
              <a:t>L’intelligence humaine et l’intelligence des "esprits purs"</a:t>
            </a:r>
            <a:endParaRPr lang="fr-FR" sz="2800" dirty="0"/>
          </a:p>
        </p:txBody>
      </p:sp>
    </p:spTree>
    <p:extLst>
      <p:ext uri="{BB962C8B-B14F-4D97-AF65-F5344CB8AC3E}">
        <p14:creationId xmlns:p14="http://schemas.microsoft.com/office/powerpoint/2010/main" val="1080968018"/>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7141"/>
            <a:ext cx="12192000" cy="5830871"/>
          </a:xfrm>
        </p:spPr>
        <p:txBody>
          <a:bodyPr>
            <a:normAutofit fontScale="92500" lnSpcReduction="10000"/>
          </a:bodyPr>
          <a:lstStyle/>
          <a:p>
            <a:pPr lvl="2" eaLnBrk="0"/>
            <a:r>
              <a:rPr lang="fr-FR" dirty="0"/>
              <a:t>l’amour est très important pour l’intelligence </a:t>
            </a:r>
          </a:p>
          <a:p>
            <a:pPr lvl="4" eaLnBrk="0"/>
            <a:r>
              <a:rPr lang="fr-FR" dirty="0"/>
              <a:t>quand on aime une personne, notre intelligence peut aller plus loin dans la compréhension de ce que cette personne nous enseigne, ou de ce que cette personne est, que si nous ne l’aimions pas</a:t>
            </a:r>
          </a:p>
          <a:p>
            <a:pPr lvl="5" eaLnBrk="0"/>
            <a:r>
              <a:rPr lang="fr-FR" dirty="0"/>
              <a:t>sans pour autant que notre intelligence perde son objectivité</a:t>
            </a:r>
          </a:p>
          <a:p>
            <a:pPr lvl="3" eaLnBrk="0"/>
            <a:endParaRPr lang="fr-FR" sz="900" dirty="0"/>
          </a:p>
          <a:p>
            <a:pPr lvl="3" eaLnBrk="0"/>
            <a:r>
              <a:rPr lang="fr-FR" dirty="0"/>
              <a:t>le tout petit enfant est d’abord dans un milieu aimant</a:t>
            </a:r>
          </a:p>
          <a:p>
            <a:pPr lvl="4" eaLnBrk="0"/>
            <a:r>
              <a:rPr lang="fr-FR" dirty="0"/>
              <a:t>ses parents l’aiment et l’entourent d’amour, et il aime ses parents </a:t>
            </a:r>
          </a:p>
          <a:p>
            <a:pPr lvl="5" eaLnBrk="0"/>
            <a:r>
              <a:rPr lang="fr-FR" dirty="0"/>
              <a:t>son intelligence se développe dans ce milieu aimant, et sans doute d’abord parce qu’il est dans un milieu aimant</a:t>
            </a:r>
          </a:p>
          <a:p>
            <a:pPr lvl="6" eaLnBrk="0"/>
            <a:r>
              <a:rPr lang="fr-FR" dirty="0"/>
              <a:t>et n’oublions pas l’importance du baptême le plus tôt possible après la naissance.</a:t>
            </a:r>
          </a:p>
          <a:p>
            <a:pPr lvl="6"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9FD0F2C-FF7C-4055-8D15-6D3D43A1E721}"/>
              </a:ext>
            </a:extLst>
          </p:cNvPr>
          <p:cNvSpPr>
            <a:spLocks noGrp="1"/>
          </p:cNvSpPr>
          <p:nvPr>
            <p:ph type="title"/>
          </p:nvPr>
        </p:nvSpPr>
        <p:spPr>
          <a:xfrm>
            <a:off x="119742" y="49188"/>
            <a:ext cx="11952515" cy="734583"/>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8140602"/>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 y="1162107"/>
            <a:ext cx="12192000" cy="5646705"/>
          </a:xfrm>
        </p:spPr>
        <p:txBody>
          <a:bodyPr>
            <a:normAutofit fontScale="92500" lnSpcReduction="20000"/>
          </a:bodyPr>
          <a:lstStyle/>
          <a:p>
            <a:pPr lvl="2" eaLnBrk="0"/>
            <a:r>
              <a:rPr lang="fr-FR" dirty="0"/>
              <a:t>L’intelligence doit être au service de l’amour </a:t>
            </a:r>
          </a:p>
          <a:p>
            <a:pPr lvl="3" eaLnBrk="0"/>
            <a:r>
              <a:rPr lang="fr-FR" dirty="0"/>
              <a:t>autrement elle risque fort de devenir dangereuse pour nous-même et pour autrui </a:t>
            </a:r>
          </a:p>
          <a:p>
            <a:pPr lvl="4" eaLnBrk="0"/>
            <a:r>
              <a:rPr lang="fr-FR" dirty="0"/>
              <a:t>pour nous-même, si nous avons une forte intelligence et trop peu d’amour, elle risque fort de nous “dessécher”</a:t>
            </a:r>
          </a:p>
          <a:p>
            <a:pPr lvl="4" eaLnBrk="0"/>
            <a:r>
              <a:rPr lang="fr-FR" dirty="0"/>
              <a:t>et vis-à-vis d’autrui, il n’y a qu’à voir par exemple les dégâts des “grandes” idéologies et des “grands” idéologues du 20</a:t>
            </a:r>
            <a:r>
              <a:rPr lang="fr-FR" baseline="30000" dirty="0"/>
              <a:t>e</a:t>
            </a:r>
            <a:r>
              <a:rPr lang="fr-FR" dirty="0"/>
              <a:t> siècle</a:t>
            </a:r>
          </a:p>
          <a:p>
            <a:pPr lvl="2" eaLnBrk="0"/>
            <a:r>
              <a:rPr lang="fr-FR" dirty="0"/>
              <a:t>Le péché “qui pend au nez” de l’intelligence quand elle n’est pas au service de l’amour c’est le péché d’orgueil</a:t>
            </a:r>
          </a:p>
          <a:p>
            <a:pPr lvl="3" eaLnBrk="0"/>
            <a:r>
              <a:rPr lang="fr-FR" dirty="0"/>
              <a:t>c’est le péché du Diable et des autres démons </a:t>
            </a:r>
          </a:p>
          <a:p>
            <a:pPr lvl="3" eaLnBrk="0"/>
            <a:r>
              <a:rPr lang="fr-FR" dirty="0"/>
              <a:t>cela a été le péché originel, le péché commis par Adam et Ève sur l’incitation du Diable</a:t>
            </a:r>
          </a:p>
          <a:p>
            <a:pPr lvl="3" eaLnBrk="0"/>
            <a:r>
              <a:rPr lang="fr-FR" dirty="0"/>
              <a:t>c’est un des plus graves (ou le plus grave) des péchés actuels </a:t>
            </a:r>
          </a:p>
          <a:p>
            <a:pPr lvl="4" eaLnBrk="0"/>
            <a:r>
              <a:rPr lang="fr-FR" dirty="0"/>
              <a:t>où l’homme (les gouvernants, etc.) prétend que c’est lui qui a l’autorité pour dire ce qui est le bien et ce qui est le mal</a:t>
            </a:r>
          </a:p>
          <a:p>
            <a:pPr lvl="6" eaLnBrk="0"/>
            <a:endParaRPr lang="fr-FR" dirty="0"/>
          </a:p>
          <a:p>
            <a:pPr lvl="6"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9FD0F2C-FF7C-4055-8D15-6D3D43A1E721}"/>
              </a:ext>
            </a:extLst>
          </p:cNvPr>
          <p:cNvSpPr>
            <a:spLocks noGrp="1"/>
          </p:cNvSpPr>
          <p:nvPr>
            <p:ph type="title"/>
          </p:nvPr>
        </p:nvSpPr>
        <p:spPr>
          <a:xfrm>
            <a:off x="119742" y="49188"/>
            <a:ext cx="11952515" cy="734583"/>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2169820037"/>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2899"/>
            <a:ext cx="12192000" cy="5615114"/>
          </a:xfrm>
        </p:spPr>
        <p:txBody>
          <a:bodyPr>
            <a:normAutofit fontScale="92500" lnSpcReduction="20000"/>
          </a:bodyPr>
          <a:lstStyle/>
          <a:p>
            <a:pPr eaLnBrk="0"/>
            <a:r>
              <a:rPr lang="fr-FR" dirty="0"/>
              <a:t>L’intelligence humaine et ses différents niveaux </a:t>
            </a:r>
          </a:p>
          <a:p>
            <a:pPr eaLnBrk="0"/>
            <a:endParaRPr lang="fr-FR" sz="2600" dirty="0"/>
          </a:p>
          <a:p>
            <a:pPr lvl="2" eaLnBrk="0"/>
            <a:r>
              <a:rPr lang="fr-FR" dirty="0"/>
              <a:t>l’intelligence rationnelle</a:t>
            </a:r>
          </a:p>
          <a:p>
            <a:pPr lvl="3" eaLnBrk="0"/>
            <a:endParaRPr lang="fr-FR" sz="900" dirty="0"/>
          </a:p>
          <a:p>
            <a:pPr lvl="3" eaLnBrk="0"/>
            <a:r>
              <a:rPr lang="fr-FR" dirty="0"/>
              <a:t>pour chacun de nous la partie qui nous est la plus “naturelle” de l’intelligence humaine c’est ce que l’on appelle </a:t>
            </a:r>
            <a:r>
              <a:rPr lang="fr-FR" dirty="0">
                <a:solidFill>
                  <a:srgbClr val="FFFFFF"/>
                </a:solidFill>
                <a:highlight>
                  <a:srgbClr val="000000"/>
                </a:highlight>
              </a:rPr>
              <a:t>la raison</a:t>
            </a:r>
          </a:p>
          <a:p>
            <a:pPr lvl="4" eaLnBrk="0"/>
            <a:r>
              <a:rPr lang="fr-FR" dirty="0"/>
              <a:t>c’est ce que l’on appelle aussi </a:t>
            </a:r>
          </a:p>
          <a:p>
            <a:pPr lvl="5" eaLnBrk="0"/>
            <a:r>
              <a:rPr lang="fr-FR" dirty="0"/>
              <a:t>l’intelligence rationnelle, l’intelligence spéculative</a:t>
            </a:r>
          </a:p>
          <a:p>
            <a:pPr lvl="6" eaLnBrk="0"/>
            <a:r>
              <a:rPr lang="fr-FR" dirty="0"/>
              <a:t>la logique fait partie de l’intelligence rationnelle</a:t>
            </a:r>
          </a:p>
          <a:p>
            <a:pPr lvl="2" eaLnBrk="0"/>
            <a:endParaRPr lang="fr-FR" sz="1700" dirty="0"/>
          </a:p>
          <a:p>
            <a:pPr lvl="2" eaLnBrk="0"/>
            <a:r>
              <a:rPr lang="fr-FR" dirty="0"/>
              <a:t>l’intelligence affective (la délicatesse affective)</a:t>
            </a:r>
          </a:p>
          <a:p>
            <a:pPr lvl="2" eaLnBrk="0"/>
            <a:endParaRPr lang="fr-FR" sz="1700" dirty="0"/>
          </a:p>
          <a:p>
            <a:pPr lvl="2" eaLnBrk="0"/>
            <a:r>
              <a:rPr lang="fr-FR" dirty="0"/>
              <a:t>l’intelligence artistique</a:t>
            </a:r>
          </a:p>
          <a:p>
            <a:pPr lvl="2" eaLnBrk="0"/>
            <a:endParaRPr lang="fr-FR" sz="1700" dirty="0"/>
          </a:p>
          <a:p>
            <a:pPr lvl="2" eaLnBrk="0"/>
            <a:r>
              <a:rPr lang="fr-FR" dirty="0"/>
              <a:t>l’intelligence métaphysique</a:t>
            </a:r>
          </a:p>
          <a:p>
            <a:pPr lvl="2" eaLnBrk="0"/>
            <a:endParaRPr lang="fr-FR" sz="1700" dirty="0"/>
          </a:p>
          <a:p>
            <a:pPr lvl="2" eaLnBrk="0"/>
            <a:r>
              <a:rPr lang="fr-FR" dirty="0"/>
              <a:t>etc. 	</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389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280401496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51398"/>
            <a:ext cx="12192000" cy="5296615"/>
          </a:xfrm>
        </p:spPr>
        <p:txBody>
          <a:bodyPr>
            <a:normAutofit/>
          </a:bodyPr>
          <a:lstStyle/>
          <a:p>
            <a:pPr eaLnBrk="0"/>
            <a:r>
              <a:rPr lang="fr-FR" dirty="0"/>
              <a:t>Notre intelligence rationnelle</a:t>
            </a:r>
          </a:p>
          <a:p>
            <a:pPr eaLnBrk="0"/>
            <a:endParaRPr lang="fr-FR" sz="2000" dirty="0"/>
          </a:p>
          <a:p>
            <a:pPr lvl="2" eaLnBrk="0"/>
            <a:r>
              <a:rPr lang="fr-FR" dirty="0"/>
              <a:t>est indispensable et admirable</a:t>
            </a:r>
          </a:p>
          <a:p>
            <a:pPr lvl="2" eaLnBrk="0"/>
            <a:endParaRPr lang="fr-FR" sz="1600" dirty="0"/>
          </a:p>
          <a:p>
            <a:pPr lvl="3" eaLnBrk="0"/>
            <a:r>
              <a:rPr lang="fr-FR" dirty="0"/>
              <a:t>mais, contrairement à ce que prétend l’idéologie “rationaliste” ( = le “rationalisme”) </a:t>
            </a:r>
          </a:p>
          <a:p>
            <a:pPr lvl="3" eaLnBrk="0"/>
            <a:endParaRPr lang="fr-FR" sz="1000" dirty="0"/>
          </a:p>
          <a:p>
            <a:pPr lvl="5" eaLnBrk="0"/>
            <a:r>
              <a:rPr lang="fr-FR" dirty="0"/>
              <a:t>notre intelligence ne se compose pas uniquement de l’intelligence rationnelle </a:t>
            </a:r>
          </a:p>
          <a:p>
            <a:pPr lvl="5" eaLnBrk="0"/>
            <a:endParaRPr lang="fr-FR" sz="1000" dirty="0"/>
          </a:p>
          <a:p>
            <a:pPr lvl="5" eaLnBrk="0"/>
            <a:r>
              <a:rPr lang="fr-FR" dirty="0"/>
              <a:t>notre intelligence n’est pas “plafonnée” par l’intelligence rationnelle</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1297786292"/>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7964"/>
            <a:ext cx="12192000" cy="5800051"/>
          </a:xfrm>
        </p:spPr>
        <p:txBody>
          <a:bodyPr>
            <a:normAutofit fontScale="92500" lnSpcReduction="10000"/>
          </a:bodyPr>
          <a:lstStyle/>
          <a:p>
            <a:pPr eaLnBrk="0"/>
            <a:r>
              <a:rPr lang="fr-FR" dirty="0"/>
              <a:t>La "logique" fait partie de notre intelligence "rationnelle"</a:t>
            </a:r>
          </a:p>
          <a:p>
            <a:pPr eaLnBrk="0"/>
            <a:endParaRPr lang="fr-FR" sz="900" dirty="0"/>
          </a:p>
          <a:p>
            <a:pPr lvl="2" eaLnBrk="0"/>
            <a:r>
              <a:rPr lang="fr-FR" dirty="0"/>
              <a:t>une intelligence sans logique n’est pas une intelligence </a:t>
            </a:r>
          </a:p>
          <a:p>
            <a:pPr lvl="3" eaLnBrk="0"/>
            <a:r>
              <a:rPr lang="fr-FR" dirty="0">
                <a:solidFill>
                  <a:srgbClr val="FFFFFF"/>
                </a:solidFill>
                <a:highlight>
                  <a:srgbClr val="000000"/>
                </a:highlight>
              </a:rPr>
              <a:t>mais</a:t>
            </a:r>
            <a:r>
              <a:rPr lang="fr-FR" dirty="0"/>
              <a:t> si l’intelligence se limitait à la logique, était “plafonnée” par la logique, alors ce serait une intelligence terriblement amputée en tant qu’intelligence </a:t>
            </a:r>
          </a:p>
          <a:p>
            <a:pPr lvl="4" eaLnBrk="0"/>
            <a:r>
              <a:rPr lang="fr-FR" dirty="0"/>
              <a:t>en particulier, une intelligence qui veut rester plafonnée par la logique ne peut pas atteindre l’existence de l’Être premier </a:t>
            </a:r>
          </a:p>
          <a:p>
            <a:pPr lvl="5" eaLnBrk="0"/>
            <a:r>
              <a:rPr lang="fr-FR" dirty="0"/>
              <a:t>non pas qu’atteindre l’existence de l’Être premier ne soit pas logique, mais c’est la logique qui ne permet pas d’atteindre, à son niveau, l’existence de l’Être premier</a:t>
            </a:r>
          </a:p>
          <a:p>
            <a:pPr lvl="6" eaLnBrk="0"/>
            <a:r>
              <a:rPr lang="fr-FR" dirty="0"/>
              <a:t>on ne peut pas atteindre l’existence de l’Être premier si l’on ne se sert que de la logique, si l’on pense que l’intelligence est plafonnée par la logique </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1467794247"/>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64642"/>
            <a:ext cx="12192000" cy="5883370"/>
          </a:xfrm>
        </p:spPr>
        <p:txBody>
          <a:bodyPr>
            <a:normAutofit fontScale="85000" lnSpcReduction="20000"/>
          </a:bodyPr>
          <a:lstStyle/>
          <a:p>
            <a:r>
              <a:rPr lang="fr-FR" dirty="0"/>
              <a:t>caractéristiques de l’intelligence humaine</a:t>
            </a:r>
          </a:p>
          <a:p>
            <a:endParaRPr lang="fr-FR" sz="900" dirty="0"/>
          </a:p>
          <a:p>
            <a:pPr lvl="2"/>
            <a:r>
              <a:rPr lang="fr-FR" dirty="0"/>
              <a:t>durant notre vie terrestre</a:t>
            </a:r>
          </a:p>
          <a:p>
            <a:pPr lvl="2"/>
            <a:endParaRPr lang="fr-FR" sz="900" dirty="0"/>
          </a:p>
          <a:p>
            <a:pPr lvl="3"/>
            <a:r>
              <a:rPr lang="fr-FR" dirty="0"/>
              <a:t>pour un être humain, du fait de sa nature humaine, tant que son âme anime son corps, son intelligence utilise son cerveau. Du fait de notre cerveau, notre connaissance intellectuelle lors de notre vie terrestre est </a:t>
            </a:r>
            <a:r>
              <a:rPr lang="fr-FR" u="sng" dirty="0"/>
              <a:t>discursive</a:t>
            </a:r>
            <a:r>
              <a:rPr lang="fr-FR" dirty="0"/>
              <a:t>, c’est-à dire</a:t>
            </a:r>
          </a:p>
          <a:p>
            <a:pPr lvl="3"/>
            <a:endParaRPr lang="fr-FR" sz="400" dirty="0"/>
          </a:p>
          <a:p>
            <a:pPr lvl="5"/>
            <a:r>
              <a:rPr lang="fr-FR" u="sng" dirty="0"/>
              <a:t>successive</a:t>
            </a:r>
            <a:r>
              <a:rPr lang="fr-FR" dirty="0"/>
              <a:t>, </a:t>
            </a:r>
            <a:r>
              <a:rPr lang="fr-FR" u="sng" dirty="0"/>
              <a:t>progressive</a:t>
            </a:r>
            <a:r>
              <a:rPr lang="fr-FR" dirty="0"/>
              <a:t> </a:t>
            </a:r>
          </a:p>
          <a:p>
            <a:pPr lvl="6"/>
            <a:r>
              <a:rPr lang="fr-FR" dirty="0"/>
              <a:t>nos connaissances intellectuelles sont acquises lentement, laborieusement, progressivement, même pour les cerveaux les plus brillants de la terre </a:t>
            </a:r>
          </a:p>
          <a:p>
            <a:pPr lvl="5"/>
            <a:endParaRPr lang="fr-FR" sz="400" dirty="0"/>
          </a:p>
          <a:p>
            <a:pPr lvl="5"/>
            <a:r>
              <a:rPr lang="fr-FR" dirty="0"/>
              <a:t>et </a:t>
            </a:r>
            <a:r>
              <a:rPr lang="fr-FR" u="sng" dirty="0"/>
              <a:t>partielle</a:t>
            </a:r>
          </a:p>
          <a:p>
            <a:pPr lvl="6"/>
            <a:r>
              <a:rPr lang="fr-FR" dirty="0"/>
              <a:t>tout acte d’intelligence humaine est une connaissance partielle qui ne connaît jamais le tout de quelque chose </a:t>
            </a:r>
          </a:p>
          <a:p>
            <a:pPr lvl="4"/>
            <a:endParaRPr lang="fr-FR" sz="1000" dirty="0"/>
          </a:p>
          <a:p>
            <a:pPr lvl="4"/>
            <a:r>
              <a:rPr lang="fr-FR" dirty="0"/>
              <a:t>aussi nos actes d’intelligence se succèdent-ils pour se compléter les uns les autres et au fur et à mesure qu’ils se succèdent nos connaissances progressent (mais restent limitées)</a:t>
            </a:r>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5674329"/>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64642"/>
            <a:ext cx="12192000" cy="5883370"/>
          </a:xfrm>
        </p:spPr>
        <p:txBody>
          <a:bodyPr>
            <a:normAutofit fontScale="92500" lnSpcReduction="10000"/>
          </a:bodyPr>
          <a:lstStyle/>
          <a:p>
            <a:pPr lvl="2"/>
            <a:r>
              <a:rPr lang="fr-FR" dirty="0"/>
              <a:t>Parce que ce triple caractère partiel, successif, progressif de la connaissance intellectuelle humaine se manifeste dans le « discours » (la succession des phrases) en lequel elle s’exprime, on définit l’intelligence humaine en disant qu’elle est discursive </a:t>
            </a:r>
          </a:p>
          <a:p>
            <a:pPr lvl="5"/>
            <a:r>
              <a:rPr lang="fr-FR" dirty="0"/>
              <a:t>(ce n’est pas le cas de celle des esprits purs)</a:t>
            </a:r>
          </a:p>
          <a:p>
            <a:pPr lvl="4" eaLnBrk="0"/>
            <a:r>
              <a:rPr lang="fr-FR" dirty="0"/>
              <a:t>ceci explique aussi pourquoi nous pouvons à tout moment de notre vie terrestre, avec le secours de la grâce de Dieu, nous convertir </a:t>
            </a:r>
          </a:p>
          <a:p>
            <a:pPr lvl="5" eaLnBrk="0"/>
            <a:r>
              <a:rPr lang="fr-FR" dirty="0"/>
              <a:t>un être humain, au cours de sa vie terrestre peut toujours, s’il le veut, reprendre une réflexion qu’il a déjà faite, et aboutir</a:t>
            </a:r>
          </a:p>
          <a:p>
            <a:pPr lvl="6" eaLnBrk="0"/>
            <a:r>
              <a:rPr lang="fr-FR" dirty="0"/>
              <a:t>aux mêmes conclusions que la fois précédente</a:t>
            </a:r>
          </a:p>
          <a:p>
            <a:pPr lvl="6" eaLnBrk="0"/>
            <a:r>
              <a:rPr lang="fr-FR" dirty="0"/>
              <a:t>ou à d’autres conclusions, parce qu’il aurait eu la fois précédente des informations moins complètes/précises, ou parce qu’il se serait trompé, etc.</a:t>
            </a:r>
          </a:p>
          <a:p>
            <a:pPr lvl="4" eaLnBrk="0"/>
            <a:endParaRPr lang="fr-FR" dirty="0"/>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857695266"/>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50740"/>
            <a:ext cx="12192000" cy="5097271"/>
          </a:xfrm>
        </p:spPr>
        <p:txBody>
          <a:bodyPr>
            <a:normAutofit/>
          </a:bodyPr>
          <a:lstStyle/>
          <a:p>
            <a:pPr lvl="5" eaLnBrk="0"/>
            <a:r>
              <a:rPr lang="fr-FR" dirty="0"/>
              <a:t>ainsi, parce que sa réflexion a changé il peut changer par exemple de choix, d’orientation de vie, de décision, etc. </a:t>
            </a:r>
          </a:p>
          <a:p>
            <a:pPr lvl="5" eaLnBrk="0"/>
            <a:endParaRPr lang="fr-FR" sz="1000" dirty="0"/>
          </a:p>
          <a:p>
            <a:pPr lvl="6" eaLnBrk="0"/>
            <a:r>
              <a:rPr lang="fr-FR" dirty="0"/>
              <a:t>parce qu’il se rend compte d’une erreur qu’il n’avait pas vue auparavant</a:t>
            </a:r>
          </a:p>
          <a:p>
            <a:pPr lvl="6" eaLnBrk="0"/>
            <a:endParaRPr lang="fr-FR" sz="1000" dirty="0"/>
          </a:p>
          <a:p>
            <a:pPr lvl="6" eaLnBrk="0"/>
            <a:r>
              <a:rPr lang="fr-FR" dirty="0"/>
              <a:t>ou parce que, même s’il n’y a pas eu erreur, il met l’accent sur autre chose, il privilégie tel autre aspect dans sa réflexion</a:t>
            </a:r>
          </a:p>
          <a:p>
            <a:pPr lvl="6" eaLnBrk="0"/>
            <a:endParaRPr lang="fr-FR" sz="1000" dirty="0"/>
          </a:p>
          <a:p>
            <a:pPr lvl="6" eaLnBrk="0"/>
            <a:r>
              <a:rPr lang="fr-FR" dirty="0"/>
              <a:t>etc.</a:t>
            </a:r>
          </a:p>
          <a:p>
            <a:pPr lvl="4" eaLnBrk="0"/>
            <a:endParaRPr lang="fr-FR" dirty="0"/>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4288804556"/>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40910"/>
            <a:ext cx="12192000" cy="5207101"/>
          </a:xfrm>
        </p:spPr>
        <p:txBody>
          <a:bodyPr>
            <a:normAutofit lnSpcReduction="10000"/>
          </a:bodyPr>
          <a:lstStyle/>
          <a:p>
            <a:pPr lvl="2"/>
            <a:r>
              <a:rPr lang="fr-FR" dirty="0"/>
              <a:t>À notre mort</a:t>
            </a:r>
          </a:p>
          <a:p>
            <a:pPr lvl="2"/>
            <a:endParaRPr lang="fr-FR" sz="1600" dirty="0"/>
          </a:p>
          <a:p>
            <a:pPr lvl="3"/>
            <a:r>
              <a:rPr lang="fr-FR" dirty="0"/>
              <a:t>pour tout être humain, à sa mort </a:t>
            </a:r>
          </a:p>
          <a:p>
            <a:pPr lvl="6"/>
            <a:r>
              <a:rPr lang="fr-FR" dirty="0"/>
              <a:t>(c’est-à-dire quand son âme se sépare de son corps)</a:t>
            </a:r>
          </a:p>
          <a:p>
            <a:pPr lvl="4"/>
            <a:endParaRPr lang="fr-FR" sz="1600" dirty="0"/>
          </a:p>
          <a:p>
            <a:pPr lvl="4"/>
            <a:r>
              <a:rPr lang="fr-FR" dirty="0"/>
              <a:t>son âme n’anime plus son corps </a:t>
            </a:r>
          </a:p>
          <a:p>
            <a:pPr lvl="6"/>
            <a:r>
              <a:rPr lang="fr-FR" dirty="0"/>
              <a:t>(qui devient alors un cadavre)</a:t>
            </a:r>
          </a:p>
          <a:p>
            <a:pPr lvl="4"/>
            <a:endParaRPr lang="fr-FR" sz="1000" dirty="0"/>
          </a:p>
          <a:p>
            <a:pPr lvl="5"/>
            <a:r>
              <a:rPr lang="fr-FR" dirty="0"/>
              <a:t>son intelligence humaine, dans son fonctionnement, n’est alors plus dépendante de son cerveau</a:t>
            </a:r>
          </a:p>
          <a:p>
            <a:pPr lvl="5"/>
            <a:endParaRPr lang="fr-FR" sz="800" dirty="0"/>
          </a:p>
          <a:p>
            <a:pPr lvl="6"/>
            <a:r>
              <a:rPr lang="fr-FR" dirty="0"/>
              <a:t>elle fonctionne alors comme l’intelligence d’un “esprit pur” </a:t>
            </a:r>
          </a:p>
          <a:p>
            <a:pPr lvl="4"/>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772874167"/>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15858"/>
            <a:ext cx="12192000" cy="5232154"/>
          </a:xfrm>
        </p:spPr>
        <p:txBody>
          <a:bodyPr>
            <a:normAutofit/>
          </a:bodyPr>
          <a:lstStyle/>
          <a:p>
            <a:pPr lvl="3"/>
            <a:r>
              <a:rPr lang="fr-FR" dirty="0"/>
              <a:t>et donc au moment de sa mort</a:t>
            </a:r>
          </a:p>
          <a:p>
            <a:pPr lvl="3"/>
            <a:endParaRPr lang="fr-FR" sz="1000" dirty="0"/>
          </a:p>
          <a:p>
            <a:pPr lvl="4"/>
            <a:r>
              <a:rPr lang="fr-FR" dirty="0"/>
              <a:t>dans la vision totale/complète, parfaitement claire de ce qu’il en est, de ce qu’il est, et de ce qu’il veut, l’être humain se décide pour Dieu (ciel ; ou purgatoire —s’il a besoin d’être purifié pour aimer totalement—) ou contre Dieu (l’enfer)</a:t>
            </a:r>
          </a:p>
          <a:p>
            <a:pPr lvl="4"/>
            <a:endParaRPr lang="fr-FR" sz="800" dirty="0"/>
          </a:p>
          <a:p>
            <a:pPr lvl="5"/>
            <a:r>
              <a:rPr lang="fr-FR" dirty="0"/>
              <a:t>remarque importante : au moment de notre mort notre choix, sauf exception, reflètera ce qu’aura été notre comportement durant notre vie terrestre</a:t>
            </a:r>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273291190"/>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94984"/>
            <a:ext cx="12192000" cy="5153027"/>
          </a:xfrm>
        </p:spPr>
        <p:txBody>
          <a:bodyPr>
            <a:normAutofit/>
          </a:bodyPr>
          <a:lstStyle/>
          <a:p>
            <a:pPr lvl="2"/>
            <a:endParaRPr lang="fr-FR" dirty="0"/>
          </a:p>
          <a:p>
            <a:pPr lvl="4"/>
            <a:r>
              <a:rPr lang="fr-FR" dirty="0"/>
              <a:t>et son choix est définitif, ne peut pas changer</a:t>
            </a:r>
          </a:p>
          <a:p>
            <a:pPr lvl="5"/>
            <a:r>
              <a:rPr lang="fr-FR" dirty="0"/>
              <a:t>car, comme nous le verrons ci-dessous concernant l’intelligence des “esprits purs”, et même si c’est mal dit : “si on lui demandait de choisir de nouveau “par la suite”, il ferait toujours le même choix” </a:t>
            </a:r>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1576611094"/>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5593"/>
            <a:ext cx="12192000" cy="5375139"/>
          </a:xfrm>
        </p:spPr>
        <p:txBody>
          <a:bodyPr>
            <a:normAutofit fontScale="92500" lnSpcReduction="10000"/>
          </a:bodyPr>
          <a:lstStyle/>
          <a:p>
            <a:r>
              <a:rPr lang="fr-FR" dirty="0"/>
              <a:t>intelligence des “esprits purs” / intelligence angélique</a:t>
            </a:r>
          </a:p>
          <a:p>
            <a:endParaRPr lang="fr-FR" sz="900" dirty="0"/>
          </a:p>
          <a:p>
            <a:pPr lvl="2"/>
            <a:r>
              <a:rPr lang="fr-FR" dirty="0"/>
              <a:t>l’intelligence humaine telle que nous l’avons lors de notre vie sur Terre et l’intelligence angélique sont tout-à-fait différentes</a:t>
            </a:r>
          </a:p>
          <a:p>
            <a:endParaRPr lang="fr-FR" sz="900" dirty="0"/>
          </a:p>
          <a:p>
            <a:pPr lvl="2"/>
            <a:r>
              <a:rPr lang="fr-FR" dirty="0"/>
              <a:t>la connaissance intellectuelle angélique est </a:t>
            </a:r>
          </a:p>
          <a:p>
            <a:pPr lvl="4"/>
            <a:r>
              <a:rPr lang="fr-FR" u="sng" dirty="0"/>
              <a:t>immédiate</a:t>
            </a:r>
            <a:r>
              <a:rPr lang="fr-FR" dirty="0"/>
              <a:t> </a:t>
            </a:r>
          </a:p>
          <a:p>
            <a:pPr lvl="4"/>
            <a:r>
              <a:rPr lang="fr-FR" u="sng" dirty="0"/>
              <a:t>totale</a:t>
            </a:r>
            <a:r>
              <a:rPr lang="fr-FR" dirty="0"/>
              <a:t> </a:t>
            </a:r>
          </a:p>
          <a:p>
            <a:pPr lvl="4"/>
            <a:r>
              <a:rPr lang="fr-FR" dirty="0"/>
              <a:t>et </a:t>
            </a:r>
            <a:r>
              <a:rPr lang="fr-FR" u="sng" dirty="0"/>
              <a:t>totalement claire </a:t>
            </a:r>
          </a:p>
          <a:p>
            <a:pPr lvl="2"/>
            <a:r>
              <a:rPr lang="fr-FR" dirty="0"/>
              <a:t>Remarques</a:t>
            </a:r>
          </a:p>
          <a:p>
            <a:pPr lvl="3"/>
            <a:r>
              <a:rPr lang="fr-FR" dirty="0"/>
              <a:t>l’intelligence angélique n’est pas l’intelligence divine </a:t>
            </a:r>
          </a:p>
          <a:p>
            <a:pPr lvl="3"/>
            <a:r>
              <a:rPr lang="fr-FR" dirty="0"/>
              <a:t>chaque ange a une perfection, d’intelligence et de volonté, autre que celle d’un autre ange </a:t>
            </a:r>
          </a:p>
          <a:p>
            <a:pPr lvl="5"/>
            <a:r>
              <a:rPr lang="fr-FR" dirty="0"/>
              <a:t>c’est ce qui différencie les anges entre-eux</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409400999"/>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119743" y="1152395"/>
            <a:ext cx="12192000" cy="5513054"/>
          </a:xfrm>
        </p:spPr>
        <p:txBody>
          <a:bodyPr>
            <a:normAutofit fontScale="92500" lnSpcReduction="10000"/>
          </a:bodyPr>
          <a:lstStyle/>
          <a:p>
            <a:pPr lvl="2"/>
            <a:r>
              <a:rPr lang="fr-FR" dirty="0"/>
              <a:t>Un “esprit pur” a une intelligence bien plus perfectionnée que l’intelligence humaine</a:t>
            </a:r>
          </a:p>
          <a:p>
            <a:pPr lvl="3"/>
            <a:r>
              <a:rPr lang="fr-FR" dirty="0"/>
              <a:t>il saisit tout de suite dans la clarté totale la totalité de sa connaissance, et il décide, il choisit</a:t>
            </a:r>
          </a:p>
          <a:p>
            <a:pPr lvl="4"/>
            <a:r>
              <a:rPr lang="fr-FR" dirty="0"/>
              <a:t>ce serait absurde de penser qu’il serait susceptible de changer de choix</a:t>
            </a:r>
          </a:p>
          <a:p>
            <a:pPr lvl="5"/>
            <a:r>
              <a:rPr lang="fr-FR" dirty="0"/>
              <a:t>il voit toujours la même chose, dans la clarté totale et dans sa totalité, il décide, il choisit, toujours, forcément, la même chose. </a:t>
            </a:r>
          </a:p>
          <a:p>
            <a:pPr lvl="2"/>
            <a:r>
              <a:rPr lang="fr-FR" dirty="0"/>
              <a:t>Un “esprit pur”, “dès qu’il existe”, </a:t>
            </a:r>
          </a:p>
          <a:p>
            <a:pPr lvl="3"/>
            <a:r>
              <a:rPr lang="fr-FR" dirty="0"/>
              <a:t>a une intelligence, une connaissance, une conscience, totalement claires, précises, totales, </a:t>
            </a:r>
          </a:p>
          <a:p>
            <a:pPr lvl="4"/>
            <a:r>
              <a:rPr lang="fr-FR" dirty="0"/>
              <a:t>de ce qu’il est et de l’ensemble de ses connaissances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399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283254156"/>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71961"/>
            <a:ext cx="12192000" cy="5218772"/>
          </a:xfrm>
        </p:spPr>
        <p:txBody>
          <a:bodyPr>
            <a:normAutofit fontScale="92500" lnSpcReduction="20000"/>
          </a:bodyPr>
          <a:lstStyle/>
          <a:p>
            <a:pPr lvl="3"/>
            <a:r>
              <a:rPr lang="fr-FR" dirty="0"/>
              <a:t>et donc du fait de sa nature "d’esprit pur", il ne change pas, il n’évolue pas</a:t>
            </a:r>
          </a:p>
          <a:p>
            <a:pPr lvl="4"/>
            <a:r>
              <a:rPr lang="fr-FR" dirty="0"/>
              <a:t>quand il décide, quand il choisit, quand donc il exerce sa volonté libre, il le fait en toute connaissance de cause, et ce choix est de sa part forcément </a:t>
            </a:r>
            <a:r>
              <a:rPr lang="fr-FR" u="sng" dirty="0"/>
              <a:t>définitif</a:t>
            </a:r>
          </a:p>
          <a:p>
            <a:pPr lvl="5"/>
            <a:r>
              <a:rPr lang="fr-FR" dirty="0"/>
              <a:t>puisqu’il connaît en permanence d’une façon totalement claire, précise et complète tout ce qu’il peut connaître, donc “à tout instant” sa décision, son choix, sa volonté, seraient forcément les mêmes</a:t>
            </a:r>
          </a:p>
          <a:p>
            <a:pPr lvl="6"/>
            <a:r>
              <a:rPr lang="fr-FR" dirty="0"/>
              <a:t>dit autrement, même si c’est mal dit : si l’ange avait en permanence “par la suite” la possibilité de choisir de nouveau, de faire, s’il le voulait, un autre choix que le choix initial, il choisirait de toute façon toujours la même chose, il choisirait toujours ce qu’il a choisi dans son choix initial</a:t>
            </a:r>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177328476"/>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0878"/>
            <a:ext cx="12192000" cy="5519855"/>
          </a:xfrm>
        </p:spPr>
        <p:txBody>
          <a:bodyPr>
            <a:normAutofit fontScale="92500" lnSpcReduction="10000"/>
          </a:bodyPr>
          <a:lstStyle/>
          <a:p>
            <a:r>
              <a:rPr lang="fr-FR" dirty="0"/>
              <a:t>Comme indiqué plus haut, pour chacun de nous, à partir du moment de notre mort, notre intelligence sera analogue à celle d’un “esprit pur”, ce qui explique que le choix que l’on fait à ce moment-là est forcément irrévocable ; si l’on nous demandait de choisir de nouveau “par la suite”, on ferait toujours le même choix</a:t>
            </a:r>
          </a:p>
          <a:p>
            <a:pPr lvl="2"/>
            <a:endParaRPr lang="fr-FR" sz="900" dirty="0"/>
          </a:p>
          <a:p>
            <a:pPr lvl="2"/>
            <a:r>
              <a:rPr lang="fr-FR" dirty="0"/>
              <a:t>Rappel : au moment de notre mort notre choix, sauf exception, reflètera ce qu’aura été notre comportement durant notre vie terrestre</a:t>
            </a:r>
          </a:p>
          <a:p>
            <a:pPr lvl="2"/>
            <a:endParaRPr lang="fr-FR" sz="1700" dirty="0"/>
          </a:p>
          <a:p>
            <a:r>
              <a:rPr lang="fr-FR" dirty="0"/>
              <a:t>Tout cela “est mal dit” car j’utilise là des mots qui font référence au “temps” tel que nous le connaissons lors de notre vie sur terre, or les anges ne sont pas dans ce temps, et nous, à partir de l’instant de notre mort, non plus. Mais cela permet de faire comprendre un peu</a:t>
            </a:r>
          </a:p>
          <a:p>
            <a:pPr lvl="6"/>
            <a:endParaRPr lang="fr-FR" dirty="0"/>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446035831"/>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0878"/>
            <a:ext cx="12192000" cy="5519855"/>
          </a:xfrm>
        </p:spPr>
        <p:txBody>
          <a:bodyPr>
            <a:normAutofit lnSpcReduction="10000"/>
          </a:bodyPr>
          <a:lstStyle/>
          <a:p>
            <a:r>
              <a:rPr lang="fr-FR" dirty="0"/>
              <a:t>tout “esprit-pur” sait que Dieu existe</a:t>
            </a:r>
          </a:p>
          <a:p>
            <a:pPr lvl="2"/>
            <a:r>
              <a:rPr lang="fr-FR" dirty="0"/>
              <a:t>en se comprenant parfaitement lui-même “l’esprit pur” comprend bien </a:t>
            </a:r>
          </a:p>
          <a:p>
            <a:pPr lvl="3"/>
            <a:r>
              <a:rPr lang="fr-FR" dirty="0"/>
              <a:t>qu’il n’a pas par lui-même l’existence mais qu’il la reçoit de l’Être premier </a:t>
            </a:r>
          </a:p>
          <a:p>
            <a:pPr lvl="4"/>
            <a:r>
              <a:rPr lang="fr-FR" dirty="0"/>
              <a:t>et ainsi il n’a pas comme l’homme durant sa vie terrestre besoin d’une recherche pour découvrir et connaître avec certitude l’existence de Dieu</a:t>
            </a:r>
          </a:p>
          <a:p>
            <a:pPr lvl="5"/>
            <a:r>
              <a:rPr lang="fr-FR" dirty="0"/>
              <a:t>et le Diable et les autres démons "se marrent bien" de voir que, sous leur influence, il y a des hommes (ces créatures si peu intelligentes par rapport à eux) qui prétendent que Dieu n’existe pas</a:t>
            </a:r>
          </a:p>
          <a:p>
            <a:endParaRPr lang="fr-FR" dirty="0"/>
          </a:p>
          <a:p>
            <a:pPr lvl="6"/>
            <a:endParaRPr lang="fr-FR" dirty="0"/>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3533099293"/>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0878"/>
            <a:ext cx="12192000" cy="5519855"/>
          </a:xfrm>
        </p:spPr>
        <p:txBody>
          <a:bodyPr>
            <a:normAutofit/>
          </a:bodyPr>
          <a:lstStyle/>
          <a:p>
            <a:r>
              <a:rPr lang="fr-FR" dirty="0"/>
              <a:t>intelligence de Dieu</a:t>
            </a:r>
          </a:p>
          <a:p>
            <a:endParaRPr lang="fr-FR" sz="1600" dirty="0"/>
          </a:p>
          <a:p>
            <a:pPr lvl="2"/>
            <a:r>
              <a:rPr lang="fr-FR" dirty="0"/>
              <a:t>« </a:t>
            </a:r>
            <a:r>
              <a:rPr lang="fr-FR" baseline="30000" dirty="0"/>
              <a:t>Jn 4, 24</a:t>
            </a:r>
            <a:r>
              <a:rPr lang="fr-FR" dirty="0"/>
              <a:t> Dieu est esprit »</a:t>
            </a:r>
          </a:p>
          <a:p>
            <a:pPr lvl="2"/>
            <a:endParaRPr lang="fr-FR" sz="800" dirty="0"/>
          </a:p>
          <a:p>
            <a:pPr lvl="3"/>
            <a:r>
              <a:rPr lang="fr-FR" dirty="0"/>
              <a:t>ne pas confondre “Dieu”-“esprit” avec le fait que les anges sont des esprits, appelés “esprits-purs”</a:t>
            </a:r>
          </a:p>
          <a:p>
            <a:pPr lvl="3"/>
            <a:endParaRPr lang="fr-FR" sz="800" dirty="0"/>
          </a:p>
          <a:p>
            <a:pPr lvl="4"/>
            <a:r>
              <a:rPr lang="fr-FR" dirty="0"/>
              <a:t>Dieu est le Créateur</a:t>
            </a:r>
          </a:p>
          <a:p>
            <a:pPr lvl="4"/>
            <a:endParaRPr lang="fr-FR" sz="800" dirty="0"/>
          </a:p>
          <a:p>
            <a:pPr lvl="4"/>
            <a:r>
              <a:rPr lang="fr-FR" dirty="0"/>
              <a:t>les anges, les “esprits-purs”, ce sont des créatures</a:t>
            </a:r>
          </a:p>
          <a:p>
            <a:pPr lvl="5"/>
            <a:r>
              <a:rPr lang="fr-FR" dirty="0"/>
              <a:t>Dieu créé les anges</a:t>
            </a:r>
          </a:p>
          <a:p>
            <a:pPr lvl="4"/>
            <a:endParaRPr lang="fr-FR" sz="800" dirty="0"/>
          </a:p>
          <a:p>
            <a:pPr lvl="4"/>
            <a:r>
              <a:rPr lang="fr-FR" dirty="0"/>
              <a:t>il n’y a aucune commune mesure entre le Créateur et ses créatures</a:t>
            </a:r>
          </a:p>
          <a:p>
            <a:endParaRPr lang="fr-FR" dirty="0"/>
          </a:p>
          <a:p>
            <a:pPr lvl="6"/>
            <a:endParaRPr lang="fr-FR" dirty="0"/>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L’intelligence humaine et l’intelligence des "esprits purs"	</a:t>
            </a:r>
            <a:r>
              <a:rPr lang="fr-FR" sz="2800" dirty="0">
                <a:solidFill>
                  <a:schemeClr val="tx1"/>
                </a:solidFill>
              </a:rPr>
              <a:t>Suite</a:t>
            </a:r>
            <a:endParaRPr lang="fr-FR" sz="2800" dirty="0"/>
          </a:p>
        </p:txBody>
      </p:sp>
    </p:spTree>
    <p:extLst>
      <p:ext uri="{BB962C8B-B14F-4D97-AF65-F5344CB8AC3E}">
        <p14:creationId xmlns:p14="http://schemas.microsoft.com/office/powerpoint/2010/main" val="2225649012"/>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1826"/>
            <a:ext cx="12192000" cy="5528908"/>
          </a:xfrm>
        </p:spPr>
        <p:txBody>
          <a:bodyPr>
            <a:normAutofit lnSpcReduction="10000"/>
          </a:bodyPr>
          <a:lstStyle/>
          <a:p>
            <a:pPr lvl="1"/>
            <a:r>
              <a:rPr lang="fr-FR" dirty="0"/>
              <a:t>On parle toujours de joie dans l’église, mais moi je vois que les catholiques ont plutôt des têtes d’enterrement !</a:t>
            </a:r>
          </a:p>
          <a:p>
            <a:pPr lvl="2"/>
            <a:r>
              <a:rPr lang="fr-FR" dirty="0"/>
              <a:t>la joie dont on parle ici c’est </a:t>
            </a:r>
          </a:p>
          <a:p>
            <a:pPr lvl="3"/>
            <a:r>
              <a:rPr lang="fr-FR" dirty="0"/>
              <a:t>la “joie intérieure”</a:t>
            </a:r>
          </a:p>
          <a:p>
            <a:pPr lvl="3"/>
            <a:r>
              <a:rPr lang="fr-FR" dirty="0"/>
              <a:t>et non la “joie extérieure” </a:t>
            </a:r>
          </a:p>
          <a:p>
            <a:pPr lvl="2"/>
            <a:r>
              <a:rPr lang="fr-FR" dirty="0"/>
              <a:t>la joie extérieure est celle que l’on peut voir de l’extérieur </a:t>
            </a:r>
          </a:p>
          <a:p>
            <a:pPr lvl="2"/>
            <a:r>
              <a:rPr lang="fr-FR" dirty="0"/>
              <a:t>est-ce que la joie intérieure se traduit, ou devrait se traduire, par quelque chose de visible de l’extérieur ? ou/et est-ce que tous les chrétiens devraient manifester une joie extérieure ? </a:t>
            </a:r>
          </a:p>
          <a:p>
            <a:pPr lvl="3"/>
            <a:r>
              <a:rPr lang="fr-FR" dirty="0"/>
              <a:t>je pense que l’on peut dire que, dans tous les cas, de la joie intérieure doit découler une certaine paix intérieure qui transparaît ou se communique discrètement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joie</a:t>
            </a:r>
            <a:endParaRPr lang="fr-FR" sz="2800" dirty="0"/>
          </a:p>
        </p:txBody>
      </p:sp>
    </p:spTree>
    <p:extLst>
      <p:ext uri="{BB962C8B-B14F-4D97-AF65-F5344CB8AC3E}">
        <p14:creationId xmlns:p14="http://schemas.microsoft.com/office/powerpoint/2010/main" val="770949663"/>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1826"/>
            <a:ext cx="12192000" cy="5528908"/>
          </a:xfrm>
        </p:spPr>
        <p:txBody>
          <a:bodyPr>
            <a:normAutofit fontScale="92500" lnSpcReduction="10000"/>
          </a:bodyPr>
          <a:lstStyle/>
          <a:p>
            <a:pPr lvl="1"/>
            <a:r>
              <a:rPr lang="fr-FR" dirty="0"/>
              <a:t> Pourquoi les chrétiens ne sont-ils pas plus nombreux à manifester une “joie extérieure” ? On dirait souvent que les non-chrétiens sont plus joyeux que les chrétiens ?</a:t>
            </a:r>
          </a:p>
          <a:p>
            <a:pPr lvl="2"/>
            <a:r>
              <a:rPr lang="fr-FR" dirty="0"/>
              <a:t>si les chrétiens étaient tous déjà saints</a:t>
            </a:r>
          </a:p>
          <a:p>
            <a:pPr lvl="3"/>
            <a:r>
              <a:rPr lang="fr-FR" dirty="0"/>
              <a:t>la joie intérieure se traduirait aussi, le plus souvent, par une joie visible</a:t>
            </a:r>
          </a:p>
          <a:p>
            <a:pPr lvl="4"/>
            <a:r>
              <a:rPr lang="fr-FR" dirty="0"/>
              <a:t>ainsi saint François de Salle disait : </a:t>
            </a:r>
          </a:p>
          <a:p>
            <a:pPr lvl="5"/>
            <a:r>
              <a:rPr lang="fr-FR" dirty="0"/>
              <a:t>“un saint triste est un bien triste saint”</a:t>
            </a:r>
          </a:p>
          <a:p>
            <a:pPr lvl="4"/>
            <a:r>
              <a:rPr lang="fr-FR" dirty="0"/>
              <a:t>et Nietzsche disait :</a:t>
            </a:r>
          </a:p>
          <a:p>
            <a:pPr lvl="5"/>
            <a:r>
              <a:rPr lang="fr-FR" dirty="0"/>
              <a:t>« je croirais en leur dieu s’ils avaient l’air un peu plus sauvés »</a:t>
            </a:r>
          </a:p>
          <a:p>
            <a:pPr lvl="2"/>
            <a:r>
              <a:rPr lang="fr-FR" dirty="0"/>
              <a:t>les chrétiens</a:t>
            </a:r>
          </a:p>
          <a:p>
            <a:pPr lvl="3"/>
            <a:r>
              <a:rPr lang="fr-FR" dirty="0"/>
              <a:t>s’ils vivaient plus de la vertu d’espérance</a:t>
            </a:r>
          </a:p>
          <a:p>
            <a:pPr lvl="4"/>
            <a:r>
              <a:rPr lang="fr-FR" dirty="0"/>
              <a:t>devraient avoir un visage joyeux bien plus souvent qu’ils ne l’ont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joie	</a:t>
            </a:r>
            <a:r>
              <a:rPr lang="fr-FR" sz="2800" dirty="0">
                <a:solidFill>
                  <a:schemeClr val="tx1"/>
                </a:solidFill>
              </a:rPr>
              <a:t>Suite</a:t>
            </a:r>
            <a:endParaRPr lang="fr-FR" sz="2800" dirty="0"/>
          </a:p>
        </p:txBody>
      </p:sp>
    </p:spTree>
    <p:extLst>
      <p:ext uri="{BB962C8B-B14F-4D97-AF65-F5344CB8AC3E}">
        <p14:creationId xmlns:p14="http://schemas.microsoft.com/office/powerpoint/2010/main" val="3751945674"/>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604212"/>
          </a:xfrm>
        </p:spPr>
        <p:txBody>
          <a:bodyPr>
            <a:normAutofit fontScale="77500" lnSpcReduction="20000"/>
          </a:bodyPr>
          <a:lstStyle/>
          <a:p>
            <a:pPr lvl="3"/>
            <a:r>
              <a:rPr lang="fr-FR" dirty="0"/>
              <a:t>mais, si l’on veut comparer les visages joyeux ou pas des chrétiens par rapport aux non-chrétiens </a:t>
            </a:r>
          </a:p>
          <a:p>
            <a:pPr lvl="3"/>
            <a:endParaRPr lang="fr-FR" sz="1000" dirty="0"/>
          </a:p>
          <a:p>
            <a:pPr lvl="4"/>
            <a:r>
              <a:rPr lang="fr-FR" dirty="0"/>
              <a:t>il faut aussi tenir compte qu’il est fort possible que les chrétiens aient plus à porter comme souffrances que la moyenne des gens ; que ces souffrances soient physiques, psychologiques ou spirituelles</a:t>
            </a:r>
          </a:p>
          <a:p>
            <a:pPr lvl="4"/>
            <a:endParaRPr lang="fr-FR" sz="1000" dirty="0"/>
          </a:p>
          <a:p>
            <a:pPr lvl="5"/>
            <a:r>
              <a:rPr lang="fr-FR" dirty="0"/>
              <a:t>ils participent ainsi à la purification du monde</a:t>
            </a:r>
          </a:p>
          <a:p>
            <a:pPr lvl="5"/>
            <a:endParaRPr lang="fr-FR" sz="400" dirty="0"/>
          </a:p>
          <a:p>
            <a:pPr lvl="5"/>
            <a:r>
              <a:rPr lang="fr-FR" dirty="0"/>
              <a:t>et contribuent ainsi, par leurs sacrifices et ce qu’ils ont à porter —en union avec les souffrances de Jésus pour les hommes— à ce que cela se passe mieux —ou moins mal— pour l’humanité ici-bas que s’ils ne faisaient pas cela</a:t>
            </a:r>
          </a:p>
          <a:p>
            <a:pPr lvl="5"/>
            <a:endParaRPr lang="fr-FR" sz="400" dirty="0"/>
          </a:p>
          <a:p>
            <a:pPr lvl="6"/>
            <a:r>
              <a:rPr lang="fr-FR" dirty="0"/>
              <a:t>et surtout pour que plus de personnes soient sauvées, aillent au ciel et vivent ainsi de la vie éternelle après la mort</a:t>
            </a:r>
          </a:p>
          <a:p>
            <a:pPr lvl="6"/>
            <a:endParaRPr lang="fr-FR" sz="400" dirty="0"/>
          </a:p>
          <a:p>
            <a:pPr lvl="5"/>
            <a:r>
              <a:rPr lang="fr-FR" dirty="0"/>
              <a:t>ceci comptera aussi beaucoup pour une plus grande joie au ciel pour ceux qui auront ainsi plus prouvé leur amour pour Dieu et pour le prochain. </a:t>
            </a:r>
          </a:p>
          <a:p>
            <a:pPr lvl="5"/>
            <a:r>
              <a:rPr lang="fr-FR" dirty="0"/>
              <a:t>la souffrance n’a pas de valeur en soi, au contraire, mais lorsqu’elle est là, si nous l’offrons, c’est alors un moyen de prouver à Dieu notre amour pour lui et pour notre prochain</a:t>
            </a:r>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joie	</a:t>
            </a:r>
            <a:r>
              <a:rPr lang="fr-FR" sz="2800" dirty="0">
                <a:solidFill>
                  <a:schemeClr val="tx1"/>
                </a:solidFill>
              </a:rPr>
              <a:t>Suite</a:t>
            </a:r>
            <a:endParaRPr lang="fr-FR" sz="2800" dirty="0"/>
          </a:p>
        </p:txBody>
      </p:sp>
    </p:spTree>
    <p:extLst>
      <p:ext uri="{BB962C8B-B14F-4D97-AF65-F5344CB8AC3E}">
        <p14:creationId xmlns:p14="http://schemas.microsoft.com/office/powerpoint/2010/main" val="89687113"/>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604212"/>
          </a:xfrm>
        </p:spPr>
        <p:txBody>
          <a:bodyPr>
            <a:normAutofit fontScale="92500" lnSpcReduction="20000"/>
          </a:bodyPr>
          <a:lstStyle/>
          <a:p>
            <a:pPr lvl="2"/>
            <a:r>
              <a:rPr lang="fr-FR" dirty="0"/>
              <a:t>ce qui précède, pour dire :</a:t>
            </a:r>
          </a:p>
          <a:p>
            <a:pPr lvl="3"/>
            <a:r>
              <a:rPr lang="fr-FR" dirty="0"/>
              <a:t>pour ceux qui critiqueraient les chrétiens qui ont une tête d’enterrement</a:t>
            </a:r>
          </a:p>
          <a:p>
            <a:pPr lvl="4"/>
            <a:r>
              <a:rPr lang="fr-FR" dirty="0"/>
              <a:t>il est important de ne pas juger, soyez indulgents car</a:t>
            </a:r>
          </a:p>
          <a:p>
            <a:pPr lvl="5"/>
            <a:r>
              <a:rPr lang="fr-FR" dirty="0"/>
              <a:t>vous ne savez pas ce que portent les gens</a:t>
            </a:r>
          </a:p>
          <a:p>
            <a:pPr lvl="3"/>
            <a:r>
              <a:rPr lang="fr-FR" dirty="0"/>
              <a:t>pour les chrétiens qui ont une tête d’enterrement</a:t>
            </a:r>
          </a:p>
          <a:p>
            <a:pPr lvl="4"/>
            <a:r>
              <a:rPr lang="fr-FR" dirty="0"/>
              <a:t>attention à ne pas penser que c’est forcément normal (en supposant que cela puisse l’être, —personnellement je ne sais pas—) d’avoir une tête d’enterrement</a:t>
            </a:r>
          </a:p>
          <a:p>
            <a:pPr lvl="5"/>
            <a:r>
              <a:rPr lang="fr-FR" dirty="0"/>
              <a:t>en effet, penser que c’est forcément normal cela peut être un piège, et l’on risque de s’arrêter dans son cheminement vers Dieu et à en rester à une certaine tiédeur </a:t>
            </a:r>
          </a:p>
          <a:p>
            <a:pPr lvl="3"/>
            <a:r>
              <a:rPr lang="fr-FR" dirty="0"/>
              <a:t>ce qui est certain c’est qu’une joie vraie qui se maintient à travers les pires souffrances a une grande valeur de témoignage apostolique</a:t>
            </a:r>
          </a:p>
          <a:p>
            <a:pPr lvl="5"/>
            <a:endParaRPr lang="fr-FR" dirty="0"/>
          </a:p>
          <a:p>
            <a:pPr lvl="5"/>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3CA2CC3-0850-4279-A202-9D25FEFC3C25}"/>
              </a:ext>
            </a:extLst>
          </p:cNvPr>
          <p:cNvSpPr>
            <a:spLocks noGrp="1"/>
          </p:cNvSpPr>
          <p:nvPr>
            <p:ph type="title"/>
          </p:nvPr>
        </p:nvSpPr>
        <p:spPr>
          <a:xfrm>
            <a:off x="119742" y="49189"/>
            <a:ext cx="11952515" cy="794874"/>
          </a:xfrm>
        </p:spPr>
        <p:txBody>
          <a:bodyPr>
            <a:normAutofit/>
          </a:bodyPr>
          <a:lstStyle/>
          <a:p>
            <a:r>
              <a:rPr lang="fr-FR" sz="3300" dirty="0"/>
              <a:t>joie	</a:t>
            </a:r>
            <a:r>
              <a:rPr lang="fr-FR" sz="2800" dirty="0">
                <a:solidFill>
                  <a:schemeClr val="tx1"/>
                </a:solidFill>
              </a:rPr>
              <a:t>Suite</a:t>
            </a:r>
            <a:endParaRPr lang="fr-FR" sz="2800" dirty="0"/>
          </a:p>
        </p:txBody>
      </p:sp>
    </p:spTree>
    <p:extLst>
      <p:ext uri="{BB962C8B-B14F-4D97-AF65-F5344CB8AC3E}">
        <p14:creationId xmlns:p14="http://schemas.microsoft.com/office/powerpoint/2010/main" val="3659954656"/>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73760"/>
            <a:ext cx="12192000" cy="5974257"/>
          </a:xfrm>
        </p:spPr>
        <p:txBody>
          <a:bodyPr>
            <a:normAutofit fontScale="85000" lnSpcReduction="10000"/>
          </a:bodyPr>
          <a:lstStyle/>
          <a:p>
            <a:pPr lvl="0"/>
            <a:r>
              <a:rPr lang="fr-FR" dirty="0"/>
              <a:t>le véritable juste / la véritable justice</a:t>
            </a:r>
          </a:p>
          <a:p>
            <a:pPr lvl="2"/>
            <a:r>
              <a:rPr lang="fr-FR" dirty="0"/>
              <a:t>dans la Bible quand il est dit d’un homme que c’est un “juste”, c’est en général</a:t>
            </a:r>
          </a:p>
          <a:p>
            <a:pPr lvl="4"/>
            <a:r>
              <a:rPr lang="fr-FR" dirty="0"/>
              <a:t>“juste” par rapport à Dieu</a:t>
            </a:r>
          </a:p>
          <a:p>
            <a:pPr lvl="5"/>
            <a:r>
              <a:rPr lang="fr-FR" dirty="0"/>
              <a:t>et évidemment il sera juste vis-à-vis du prochain, mais ce n’est pas cet aspect-là dont on veut parler, tellement c’est évident par voie de conséquences s’il est juste envers Dieu</a:t>
            </a:r>
          </a:p>
          <a:p>
            <a:pPr lvl="4"/>
            <a:r>
              <a:rPr lang="fr-FR" dirty="0"/>
              <a:t>en effet la première des justices c’est de reconnaître </a:t>
            </a:r>
          </a:p>
          <a:p>
            <a:pPr lvl="5"/>
            <a:r>
              <a:rPr lang="fr-FR" dirty="0"/>
              <a:t>que Dieu est Dieu</a:t>
            </a:r>
          </a:p>
          <a:p>
            <a:pPr lvl="5"/>
            <a:r>
              <a:rPr lang="fr-FR" dirty="0"/>
              <a:t>qu’il nous aime</a:t>
            </a:r>
          </a:p>
          <a:p>
            <a:pPr lvl="5"/>
            <a:r>
              <a:rPr lang="fr-FR" dirty="0"/>
              <a:t>que tout ce qu’il y a de bien c’est lui qui nous le donne</a:t>
            </a:r>
          </a:p>
          <a:p>
            <a:pPr lvl="5"/>
            <a:r>
              <a:rPr lang="fr-FR" dirty="0"/>
              <a:t>et c’est de suivre ses conseils/demandes ( = ses commandements) et de reconnaître qu’il nous les donne pour notre bonheur, notre joie</a:t>
            </a:r>
          </a:p>
          <a:p>
            <a:pPr lvl="4"/>
            <a:r>
              <a:rPr lang="fr-FR" dirty="0"/>
              <a:t>"s’ajuster" à Dieu</a:t>
            </a:r>
          </a:p>
          <a:p>
            <a:r>
              <a:rPr lang="fr-FR" dirty="0"/>
              <a:t> saint Joseph est “le juste” par excellence ; et il nous est donné en exemple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juste — saint Joseph, le juste</a:t>
            </a:r>
            <a:endParaRPr lang="fr-FR" sz="2400" dirty="0">
              <a:solidFill>
                <a:schemeClr val="tx1"/>
              </a:solidFill>
            </a:endParaRPr>
          </a:p>
        </p:txBody>
      </p:sp>
    </p:spTree>
    <p:extLst>
      <p:ext uri="{BB962C8B-B14F-4D97-AF65-F5344CB8AC3E}">
        <p14:creationId xmlns:p14="http://schemas.microsoft.com/office/powerpoint/2010/main" val="2540491178"/>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45920"/>
            <a:ext cx="12192000" cy="5202097"/>
          </a:xfrm>
        </p:spPr>
        <p:txBody>
          <a:bodyPr>
            <a:normAutofit/>
          </a:bodyPr>
          <a:lstStyle/>
          <a:p>
            <a:r>
              <a:rPr lang="fr-FR" dirty="0"/>
              <a:t>Mt 22,21 : « Alors il leur dit : “Rendez donc à César ce qui est à César, et à Dieu ce qui est à Dieu” ».</a:t>
            </a:r>
          </a:p>
          <a:p>
            <a:pPr lvl="2"/>
            <a:r>
              <a:rPr lang="fr-FR" dirty="0"/>
              <a:t>on commente généralement la première partie du verset, et c'est bien</a:t>
            </a:r>
          </a:p>
          <a:p>
            <a:pPr lvl="4"/>
            <a:r>
              <a:rPr lang="fr-FR" dirty="0"/>
              <a:t>ce serait mieux si l'on commentait aussi, et peut-être d'abord, la deuxième partie du verset</a:t>
            </a:r>
          </a:p>
          <a:p>
            <a:pPr lvl="5"/>
            <a:r>
              <a:rPr lang="fr-FR" dirty="0"/>
              <a:t>est-on juste envers Dieu ? Il ne demande que notre amour.</a:t>
            </a:r>
          </a:p>
          <a:p>
            <a:pPr lvl="6"/>
            <a:r>
              <a:rPr lang="fr-FR" dirty="0"/>
              <a:t>Saint François d'Assise à propos de Dieu : "L'Amour n'est pas aimé"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409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juste — saint Joseph, le juste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569743703"/>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32962"/>
            <a:ext cx="12192000" cy="4956866"/>
          </a:xfrm>
        </p:spPr>
        <p:txBody>
          <a:bodyPr>
            <a:normAutofit fontScale="92500" lnSpcReduction="10000"/>
          </a:bodyPr>
          <a:lstStyle/>
          <a:p>
            <a:r>
              <a:rPr lang="fr-FR" dirty="0"/>
              <a:t>Le "Magistère", "L’Église Enseignante" </a:t>
            </a:r>
          </a:p>
          <a:p>
            <a:pPr lvl="2"/>
            <a:endParaRPr lang="fr-FR" sz="1600" dirty="0"/>
          </a:p>
          <a:p>
            <a:pPr lvl="2"/>
            <a:r>
              <a:rPr lang="fr-FR" dirty="0"/>
              <a:t>ceux-là non plus ce ne sont pas des "gros mots" ! ...</a:t>
            </a:r>
          </a:p>
          <a:p>
            <a:endParaRPr lang="fr-FR" sz="1000" dirty="0"/>
          </a:p>
          <a:p>
            <a:pPr lvl="2"/>
            <a:r>
              <a:rPr lang="fr-FR" dirty="0"/>
              <a:t>tout simplement : L’autorité enseignante et juridictionnelle de l’Église, c’est le pape et le corps des évêques en communion avec le pape</a:t>
            </a:r>
          </a:p>
          <a:p>
            <a:pPr lvl="2"/>
            <a:endParaRPr lang="fr-FR" sz="900" dirty="0"/>
          </a:p>
          <a:p>
            <a:pPr lvl="3"/>
            <a:r>
              <a:rPr lang="fr-FR" dirty="0"/>
              <a:t>c'est-à-dire les successeurs des Apôtres</a:t>
            </a:r>
          </a:p>
          <a:p>
            <a:pPr lvl="3"/>
            <a:endParaRPr lang="fr-FR" sz="900" dirty="0"/>
          </a:p>
          <a:p>
            <a:pPr lvl="4"/>
            <a:r>
              <a:rPr lang="fr-FR" dirty="0"/>
              <a:t>les prêtres, les laïcs, les théologiens qui ne sont pas évêques, font partie de "l’Église enseignée" et non de "l'Église enseignante" </a:t>
            </a:r>
          </a:p>
          <a:p>
            <a:pPr lvl="4"/>
            <a:endParaRPr lang="fr-FR" sz="900" dirty="0"/>
          </a:p>
          <a:p>
            <a:pPr lvl="3"/>
            <a:r>
              <a:rPr lang="fr-FR" dirty="0"/>
              <a:t>Rappel : ne pas confondre "autorité" et "pouvoir"</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28B78D84-E0BF-41C1-A5FA-833A22FD00BF}"/>
              </a:ext>
            </a:extLst>
          </p:cNvPr>
          <p:cNvSpPr>
            <a:spLocks noGrp="1"/>
          </p:cNvSpPr>
          <p:nvPr>
            <p:ph type="title"/>
          </p:nvPr>
        </p:nvSpPr>
        <p:spPr>
          <a:xfrm>
            <a:off x="119063" y="49213"/>
            <a:ext cx="11953875" cy="757611"/>
          </a:xfrm>
        </p:spPr>
        <p:txBody>
          <a:bodyPr>
            <a:normAutofit/>
          </a:bodyPr>
          <a:lstStyle/>
          <a:p>
            <a:r>
              <a:rPr lang="fr-FR" dirty="0"/>
              <a:t>Le "Magistère", "L’Église Enseignante"</a:t>
            </a:r>
            <a:endParaRPr lang="fr-FR" sz="2400" dirty="0"/>
          </a:p>
        </p:txBody>
      </p:sp>
    </p:spTree>
    <p:extLst>
      <p:ext uri="{BB962C8B-B14F-4D97-AF65-F5344CB8AC3E}">
        <p14:creationId xmlns:p14="http://schemas.microsoft.com/office/powerpoint/2010/main" val="2789700345"/>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07286"/>
            <a:ext cx="12192000" cy="5040726"/>
          </a:xfrm>
        </p:spPr>
        <p:txBody>
          <a:bodyPr>
            <a:normAutofit/>
          </a:bodyPr>
          <a:lstStyle/>
          <a:p>
            <a:pPr lvl="2"/>
            <a:r>
              <a:rPr lang="fr-FR" dirty="0"/>
              <a:t>Le "magistère extraordinaire" et le "magistère ordinaire" </a:t>
            </a:r>
          </a:p>
          <a:p>
            <a:pPr lvl="2"/>
            <a:endParaRPr lang="fr-FR" dirty="0"/>
          </a:p>
          <a:p>
            <a:pPr lvl="3"/>
            <a:r>
              <a:rPr lang="fr-FR" dirty="0"/>
              <a:t>le magistère extraordinaire c’est quand l’infaillibilité est engagée</a:t>
            </a:r>
          </a:p>
          <a:p>
            <a:pPr lvl="3"/>
            <a:endParaRPr lang="fr-FR" dirty="0"/>
          </a:p>
          <a:p>
            <a:pPr lvl="3"/>
            <a:r>
              <a:rPr lang="fr-FR" dirty="0"/>
              <a:t>le magistère ordinaire c’est l’ "enseignement courant" du pape, ou l’ "enseignement courant" d’un évêque dans son diocèse, c’est-à-dire quand l’infaillibilité n’est pas engagée</a:t>
            </a:r>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D1CEB368-FC5B-4EE6-AFB4-FB9A5A1D7586}"/>
              </a:ext>
            </a:extLst>
          </p:cNvPr>
          <p:cNvSpPr>
            <a:spLocks noGrp="1"/>
          </p:cNvSpPr>
          <p:nvPr>
            <p:ph type="title"/>
          </p:nvPr>
        </p:nvSpPr>
        <p:spPr>
          <a:xfrm>
            <a:off x="119063" y="49213"/>
            <a:ext cx="11953875" cy="843672"/>
          </a:xfrm>
        </p:spPr>
        <p:txBody>
          <a:bodyPr>
            <a:normAutofit/>
          </a:bodyPr>
          <a:lstStyle/>
          <a:p>
            <a:r>
              <a:rPr lang="fr-FR" dirty="0"/>
              <a:t>Le "Magistère", "L’Église Enseignante"</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3747214324"/>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53440"/>
            <a:ext cx="12192000" cy="5994577"/>
          </a:xfrm>
        </p:spPr>
        <p:txBody>
          <a:bodyPr>
            <a:normAutofit/>
          </a:bodyPr>
          <a:lstStyle/>
          <a:p>
            <a:pPr lvl="0"/>
            <a:r>
              <a:rPr lang="fr-FR" dirty="0"/>
              <a:t>Il y a 2 sortes de miracles</a:t>
            </a:r>
          </a:p>
          <a:p>
            <a:pPr lvl="4"/>
            <a:r>
              <a:rPr lang="fr-FR" dirty="0"/>
              <a:t>les miracles de premier ordre</a:t>
            </a:r>
          </a:p>
          <a:p>
            <a:pPr lvl="4"/>
            <a:r>
              <a:rPr lang="fr-FR" dirty="0"/>
              <a:t>et les miracles de second ordre</a:t>
            </a:r>
          </a:p>
          <a:p>
            <a:pPr lvl="2"/>
            <a:r>
              <a:rPr lang="fr-FR" dirty="0"/>
              <a:t>c’est très important de connaître cette distinction, et Jésus nous encourage dans ce type de recherche (au niveau philosophique) : </a:t>
            </a:r>
          </a:p>
          <a:p>
            <a:pPr lvl="3" eaLnBrk="0"/>
            <a:r>
              <a:rPr lang="fr-FR" dirty="0"/>
              <a:t>« </a:t>
            </a:r>
            <a:r>
              <a:rPr lang="fr-FR" baseline="30000" dirty="0"/>
              <a:t>Jn 5, 36</a:t>
            </a:r>
            <a:r>
              <a:rPr lang="fr-FR" dirty="0"/>
              <a:t> […] les oeuvres que le Père m’a données pour que je les accomplisse, ces oeuvres mêmes que je fais témoignent à mon sujet que c’est le Père qui m’a envoyé ».</a:t>
            </a:r>
          </a:p>
          <a:p>
            <a:pPr lvl="4"/>
            <a:r>
              <a:rPr lang="fr-FR" dirty="0"/>
              <a:t>comment témoignent-elles ? Eh bien on peut le voir en particulier quand on sait faire la différence entre les miracles de premier ordre et les miracles de second ordre</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Miracles</a:t>
            </a:r>
            <a:endParaRPr lang="fr-FR" sz="2400" dirty="0">
              <a:solidFill>
                <a:schemeClr val="tx1"/>
              </a:solidFill>
            </a:endParaRPr>
          </a:p>
        </p:txBody>
      </p:sp>
    </p:spTree>
    <p:extLst>
      <p:ext uri="{BB962C8B-B14F-4D97-AF65-F5344CB8AC3E}">
        <p14:creationId xmlns:p14="http://schemas.microsoft.com/office/powerpoint/2010/main" val="1872447096"/>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53440"/>
            <a:ext cx="12192000" cy="5994577"/>
          </a:xfrm>
        </p:spPr>
        <p:txBody>
          <a:bodyPr>
            <a:normAutofit/>
          </a:bodyPr>
          <a:lstStyle/>
          <a:p>
            <a:pPr lvl="0"/>
            <a:r>
              <a:rPr lang="fr-FR" dirty="0"/>
              <a:t>Les miracles de second ordre ne prouvent rien de manière certaine par eux-seuls</a:t>
            </a:r>
          </a:p>
          <a:p>
            <a:pPr lvl="2"/>
            <a:r>
              <a:rPr lang="fr-FR" dirty="0"/>
              <a:t>ils peuvent très bien être produits avec l'aide d'esprits purs, anges ou démons. Citons 2 exemples : </a:t>
            </a:r>
          </a:p>
          <a:p>
            <a:pPr lvl="4"/>
            <a:r>
              <a:rPr lang="fr-FR" dirty="0"/>
              <a:t>"Jésus qui marche sur les eaux" </a:t>
            </a:r>
          </a:p>
          <a:p>
            <a:pPr lvl="4"/>
            <a:r>
              <a:rPr lang="fr-FR" dirty="0"/>
              <a:t>"des phénomènes de lévitation observés dans la vie de certains saints"</a:t>
            </a:r>
          </a:p>
          <a:p>
            <a:pPr lvl="0"/>
            <a:r>
              <a:rPr lang="fr-FR" dirty="0"/>
              <a:t>Les miracles de premier ordre sont ceux qui ne peuvent avoir que Dieu pour origine</a:t>
            </a:r>
          </a:p>
          <a:p>
            <a:pPr lvl="2"/>
            <a:r>
              <a:rPr lang="fr-FR" dirty="0"/>
              <a:t>et accréditent dès lors comme "envoyé de Dieu" la personne qui les produit</a:t>
            </a:r>
          </a:p>
          <a:p>
            <a:pPr lvl="4"/>
            <a:r>
              <a:rPr lang="fr-FR" dirty="0"/>
              <a:t>et valident du même coup les miracles de second ordre </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Miracles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1636162200"/>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28340"/>
            <a:ext cx="12192000" cy="6019678"/>
          </a:xfrm>
        </p:spPr>
        <p:txBody>
          <a:bodyPr>
            <a:normAutofit fontScale="92500" lnSpcReduction="20000"/>
          </a:bodyPr>
          <a:lstStyle/>
          <a:p>
            <a:pPr lvl="2"/>
            <a:r>
              <a:rPr lang="fr-FR" dirty="0"/>
              <a:t>exemples de miracles du premier ordre</a:t>
            </a:r>
          </a:p>
          <a:p>
            <a:pPr lvl="2"/>
            <a:endParaRPr lang="fr-FR" sz="900" dirty="0"/>
          </a:p>
          <a:p>
            <a:pPr marL="1499400" lvl="4" indent="0" eaLnBrk="0">
              <a:buNone/>
            </a:pPr>
            <a:r>
              <a:rPr lang="fr-FR" dirty="0"/>
              <a:t>1). la résurrection de quelqu'un dont la mort est certaine </a:t>
            </a:r>
          </a:p>
          <a:p>
            <a:pPr lvl="6" eaLnBrk="0"/>
            <a:r>
              <a:rPr lang="fr-FR" dirty="0"/>
              <a:t>c'est-à-dire quand l'âme a cessé d'animer le corps</a:t>
            </a:r>
          </a:p>
          <a:p>
            <a:pPr lvl="5"/>
            <a:r>
              <a:rPr lang="fr-FR" dirty="0"/>
              <a:t>en premier lieu la Résurrection de Jésus </a:t>
            </a:r>
          </a:p>
          <a:p>
            <a:pPr lvl="6"/>
            <a:r>
              <a:rPr lang="fr-FR" dirty="0"/>
              <a:t>Jésus dont la totalité du sang avait été versé après le coup de lance dans le coeur</a:t>
            </a:r>
          </a:p>
          <a:p>
            <a:pPr lvl="5"/>
            <a:r>
              <a:rPr lang="fr-FR" dirty="0"/>
              <a:t>la résurrection de Lazare</a:t>
            </a:r>
          </a:p>
          <a:p>
            <a:pPr lvl="6"/>
            <a:r>
              <a:rPr lang="fr-FR" dirty="0"/>
              <a:t>dont la mort est certaine aussi car les témoins ont précisé que la décomposition du cadavre était commencé</a:t>
            </a:r>
          </a:p>
          <a:p>
            <a:pPr lvl="6"/>
            <a:endParaRPr lang="fr-FR" sz="900" dirty="0"/>
          </a:p>
          <a:p>
            <a:pPr marL="1499400" lvl="4" indent="0" eaLnBrk="0">
              <a:buNone/>
            </a:pPr>
            <a:r>
              <a:rPr lang="fr-FR" dirty="0"/>
              <a:t>2). le changement sans l'intervention d'aucune réaction chimique d'une substance en une autre, comme le "changement de l'eau en vin à Cana« </a:t>
            </a:r>
          </a:p>
          <a:p>
            <a:pPr marL="1499400" lvl="4" indent="0">
              <a:buNone/>
            </a:pPr>
            <a:endParaRPr lang="fr-FR" sz="900" dirty="0"/>
          </a:p>
          <a:p>
            <a:pPr marL="1499400" lvl="4" indent="0">
              <a:buNone/>
            </a:pPr>
            <a:r>
              <a:rPr lang="fr-FR" dirty="0"/>
              <a:t>3). la création de quelque chose qui n'existait pas, car Dieu seul peut créer </a:t>
            </a:r>
          </a:p>
          <a:p>
            <a:pPr lvl="5"/>
            <a:r>
              <a:rPr lang="fr-FR" dirty="0"/>
              <a:t>par exemple "la multiplication des pains"</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Miracles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761281228"/>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130014"/>
            <a:ext cx="12192000" cy="4718002"/>
          </a:xfrm>
        </p:spPr>
        <p:txBody>
          <a:bodyPr>
            <a:normAutofit/>
          </a:bodyPr>
          <a:lstStyle/>
          <a:p>
            <a:r>
              <a:rPr lang="fr-FR" dirty="0"/>
              <a:t>Pour les êtres humains à la fin de leur vie terrestre</a:t>
            </a:r>
          </a:p>
          <a:p>
            <a:pPr lvl="2"/>
            <a:endParaRPr lang="fr-FR" dirty="0"/>
          </a:p>
          <a:p>
            <a:pPr lvl="2"/>
            <a:r>
              <a:rPr lang="fr-FR" dirty="0"/>
              <a:t>la mort telle qu’on l’observe de l’extérieur est un changement subi par la matière (au sens courant du mot) qui cesse d’être organisée par l’âme en corps vivant et devient la matière du cadavre</a:t>
            </a:r>
          </a:p>
          <a:p>
            <a:pPr lvl="2"/>
            <a:endParaRPr lang="fr-FR" sz="1600" dirty="0"/>
          </a:p>
          <a:p>
            <a:pPr lvl="2"/>
            <a:r>
              <a:rPr lang="fr-FR" dirty="0"/>
              <a:t>la mort c’est la séparation de l’âme et du corps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0B15DE9E-1F4E-4203-ACD7-22477B6B94BF}"/>
              </a:ext>
            </a:extLst>
          </p:cNvPr>
          <p:cNvSpPr>
            <a:spLocks noGrp="1"/>
          </p:cNvSpPr>
          <p:nvPr>
            <p:ph type="title"/>
          </p:nvPr>
        </p:nvSpPr>
        <p:spPr>
          <a:xfrm>
            <a:off x="119063" y="49213"/>
            <a:ext cx="11953875" cy="1060450"/>
          </a:xfrm>
        </p:spPr>
        <p:txBody>
          <a:bodyPr>
            <a:normAutofit/>
          </a:bodyPr>
          <a:lstStyle/>
          <a:p>
            <a:r>
              <a:rPr lang="fr-FR" sz="3600" dirty="0"/>
              <a:t>La mort</a:t>
            </a:r>
            <a:endParaRPr lang="fr-FR" sz="2400" dirty="0">
              <a:solidFill>
                <a:schemeClr val="tx1"/>
              </a:solidFill>
            </a:endParaRPr>
          </a:p>
        </p:txBody>
      </p:sp>
    </p:spTree>
    <p:extLst>
      <p:ext uri="{BB962C8B-B14F-4D97-AF65-F5344CB8AC3E}">
        <p14:creationId xmlns:p14="http://schemas.microsoft.com/office/powerpoint/2010/main" val="420192661"/>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30767"/>
            <a:ext cx="12192000" cy="5417249"/>
          </a:xfrm>
        </p:spPr>
        <p:txBody>
          <a:bodyPr>
            <a:normAutofit/>
          </a:bodyPr>
          <a:lstStyle/>
          <a:p>
            <a:pPr lvl="2"/>
            <a:r>
              <a:rPr lang="fr-FR" dirty="0"/>
              <a:t>la mort c’est la séparation de l’âme et du corps</a:t>
            </a:r>
          </a:p>
          <a:p>
            <a:pPr lvl="2"/>
            <a:endParaRPr lang="fr-FR" sz="1000" dirty="0"/>
          </a:p>
          <a:p>
            <a:pPr lvl="4"/>
            <a:r>
              <a:rPr lang="fr-FR" dirty="0"/>
              <a:t>à notre mort, notre corps n’est plus animé par notre âme</a:t>
            </a:r>
          </a:p>
          <a:p>
            <a:pPr lvl="4"/>
            <a:r>
              <a:rPr lang="fr-FR" dirty="0"/>
              <a:t>un corps sans âme est un cadavre et se décompose</a:t>
            </a:r>
          </a:p>
          <a:p>
            <a:pPr lvl="4"/>
            <a:r>
              <a:rPr lang="fr-FR" dirty="0"/>
              <a:t>un cadavre c’est ce que devient notre corps à notre mort</a:t>
            </a:r>
          </a:p>
          <a:p>
            <a:pPr lvl="3"/>
            <a:r>
              <a:rPr lang="fr-FR" dirty="0"/>
              <a:t>le corps et le cadavre sont composés de la même matière</a:t>
            </a:r>
          </a:p>
          <a:p>
            <a:pPr lvl="4"/>
            <a:r>
              <a:rPr lang="fr-FR" dirty="0"/>
              <a:t>mais avant la mort cette matière est animée par notre âme</a:t>
            </a:r>
          </a:p>
          <a:p>
            <a:pPr lvl="4"/>
            <a:r>
              <a:rPr lang="fr-FR" dirty="0"/>
              <a:t>après la mort elle n’est plus animée par notre âme et la décomposition commence</a:t>
            </a:r>
          </a:p>
          <a:p>
            <a:pPr lvl="5"/>
            <a:r>
              <a:rPr lang="fr-FR" dirty="0"/>
              <a:t>en revanche notre âme, elle, est immortelle (parce qu’elle est spirituelle), et c’est ainsi qu’elle continue à vivre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832914"/>
          </a:xfrm>
        </p:spPr>
        <p:txBody>
          <a:bodyPr>
            <a:normAutofit/>
          </a:bodyPr>
          <a:lstStyle/>
          <a:p>
            <a:r>
              <a:rPr lang="fr-FR" sz="3600" dirty="0"/>
              <a:t>La mort			</a:t>
            </a:r>
            <a:r>
              <a:rPr lang="fr-FR" sz="2400" dirty="0">
                <a:solidFill>
                  <a:schemeClr val="tx1"/>
                </a:solidFill>
              </a:rPr>
              <a:t>Suite</a:t>
            </a:r>
          </a:p>
        </p:txBody>
      </p:sp>
    </p:spTree>
    <p:extLst>
      <p:ext uri="{BB962C8B-B14F-4D97-AF65-F5344CB8AC3E}">
        <p14:creationId xmlns:p14="http://schemas.microsoft.com/office/powerpoint/2010/main" val="224734222"/>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32735"/>
            <a:ext cx="12192000" cy="5815282"/>
          </a:xfrm>
        </p:spPr>
        <p:txBody>
          <a:bodyPr>
            <a:normAutofit fontScale="92500"/>
          </a:bodyPr>
          <a:lstStyle/>
          <a:p>
            <a:pPr lvl="2"/>
            <a:r>
              <a:rPr lang="fr-FR" dirty="0"/>
              <a:t>ce qui précède c’est ce que notre intelligence humaine nous permet de saisir</a:t>
            </a:r>
          </a:p>
          <a:p>
            <a:pPr lvl="2"/>
            <a:endParaRPr lang="fr-FR" sz="300" dirty="0"/>
          </a:p>
          <a:p>
            <a:pPr lvl="3"/>
            <a:r>
              <a:rPr lang="fr-FR" dirty="0"/>
              <a:t>mais, par ses seules forces, elle n’est pas capable d’aller plus loin</a:t>
            </a:r>
          </a:p>
          <a:p>
            <a:pPr lvl="4"/>
            <a:r>
              <a:rPr lang="fr-FR" dirty="0"/>
              <a:t>en revanche </a:t>
            </a:r>
          </a:p>
          <a:p>
            <a:pPr lvl="5"/>
            <a:r>
              <a:rPr lang="fr-FR" dirty="0"/>
              <a:t>la foi —et elle seule— nous enseigne ce qu’il se passe après la mort sur notre âme qui, elle, continue à vivre</a:t>
            </a:r>
          </a:p>
          <a:p>
            <a:pPr lvl="6"/>
            <a:r>
              <a:rPr lang="fr-FR" dirty="0"/>
              <a:t>et la foi nous apprend aussi qu’à “la fin du monde” nos corps ressusciteront</a:t>
            </a:r>
          </a:p>
          <a:p>
            <a:endParaRPr lang="fr-FR" sz="1100" dirty="0"/>
          </a:p>
          <a:p>
            <a:r>
              <a:rPr lang="fr-FR" dirty="0"/>
              <a:t>Après sa mort Jésus est ressuscité </a:t>
            </a:r>
          </a:p>
          <a:p>
            <a:pPr lvl="2"/>
            <a:r>
              <a:rPr lang="fr-FR" dirty="0"/>
              <a:t>à la résurrection de Jésus-Christ au matin de Pâques, c’est bien le cadavre mis au tombeau le soir du Vendredi Saint qui a repris vie, et en étant transformé en un “corps glorieux"</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832914"/>
          </a:xfrm>
        </p:spPr>
        <p:txBody>
          <a:bodyPr>
            <a:normAutofit/>
          </a:bodyPr>
          <a:lstStyle/>
          <a:p>
            <a:r>
              <a:rPr lang="fr-FR" sz="3600" dirty="0"/>
              <a:t>La mort			</a:t>
            </a:r>
            <a:r>
              <a:rPr lang="fr-FR" sz="2400" dirty="0">
                <a:solidFill>
                  <a:schemeClr val="tx1"/>
                </a:solidFill>
              </a:rPr>
              <a:t>Suite</a:t>
            </a:r>
          </a:p>
        </p:txBody>
      </p:sp>
    </p:spTree>
    <p:extLst>
      <p:ext uri="{BB962C8B-B14F-4D97-AF65-F5344CB8AC3E}">
        <p14:creationId xmlns:p14="http://schemas.microsoft.com/office/powerpoint/2010/main" val="1394779111"/>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90165"/>
            <a:ext cx="12192000" cy="4857851"/>
          </a:xfrm>
        </p:spPr>
        <p:txBody>
          <a:bodyPr>
            <a:normAutofit/>
          </a:bodyPr>
          <a:lstStyle/>
          <a:p>
            <a:r>
              <a:rPr lang="fr-FR" dirty="0"/>
              <a:t>Pour un être humain, pardonner </a:t>
            </a:r>
          </a:p>
          <a:p>
            <a:endParaRPr lang="fr-FR" sz="1600" dirty="0"/>
          </a:p>
          <a:p>
            <a:pPr lvl="2"/>
            <a:r>
              <a:rPr lang="fr-FR" dirty="0"/>
              <a:t>ce n’est pas oublier</a:t>
            </a:r>
          </a:p>
          <a:p>
            <a:pPr lvl="2"/>
            <a:endParaRPr lang="fr-FR" sz="1600" dirty="0"/>
          </a:p>
          <a:p>
            <a:pPr lvl="2"/>
            <a:r>
              <a:rPr lang="fr-FR" dirty="0"/>
              <a:t>mais c’est, avec la grâce de Dieu, aimer au-delà de la blessure</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832914"/>
          </a:xfrm>
        </p:spPr>
        <p:txBody>
          <a:bodyPr>
            <a:normAutofit/>
          </a:bodyPr>
          <a:lstStyle/>
          <a:p>
            <a:r>
              <a:rPr lang="fr-FR" sz="3600" dirty="0"/>
              <a:t>pardon</a:t>
            </a:r>
            <a:endParaRPr lang="fr-FR" sz="2400" dirty="0">
              <a:solidFill>
                <a:schemeClr val="tx1"/>
              </a:solidFill>
            </a:endParaRPr>
          </a:p>
        </p:txBody>
      </p:sp>
    </p:spTree>
    <p:extLst>
      <p:ext uri="{BB962C8B-B14F-4D97-AF65-F5344CB8AC3E}">
        <p14:creationId xmlns:p14="http://schemas.microsoft.com/office/powerpoint/2010/main" val="85119180"/>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0"/>
            <a:ext cx="12192000" cy="5707707"/>
          </a:xfrm>
        </p:spPr>
        <p:txBody>
          <a:bodyPr>
            <a:normAutofit/>
          </a:bodyPr>
          <a:lstStyle/>
          <a:p>
            <a:pPr lvl="0"/>
            <a:r>
              <a:rPr lang="fr-FR" dirty="0"/>
              <a:t>Un mystère c’est quelque chose dont nous ne pouvons avoir connaissance que par la foi </a:t>
            </a:r>
          </a:p>
          <a:p>
            <a:pPr lvl="2"/>
            <a:r>
              <a:rPr lang="fr-FR" dirty="0"/>
              <a:t>pour chaque mystère, durant notre vie terrestre</a:t>
            </a:r>
          </a:p>
          <a:p>
            <a:pPr lvl="3" eaLnBrk="0"/>
            <a:r>
              <a:rPr lang="fr-FR" dirty="0"/>
              <a:t>la connaissance que nous en aurons sera bien petite par rapport à la connaissance plénière que nous en aurons au ciel</a:t>
            </a:r>
          </a:p>
          <a:p>
            <a:pPr lvl="3"/>
            <a:r>
              <a:rPr lang="fr-FR" dirty="0"/>
              <a:t>et, en même temps, la connaissance que nous pouvons en avoir petit à petit, dès cette terre donc, est bien plus grande que ce que l’on pourrait penser</a:t>
            </a:r>
          </a:p>
          <a:p>
            <a:pPr lvl="4"/>
            <a:r>
              <a:rPr lang="fr-FR" dirty="0"/>
              <a:t>c’est une preuve d’amour envers Dieu que de s’efforcer, avec le secours de sa grâce, d’entrer toujours plus avant dans chaque mystère</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419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0" name="Titre 1">
            <a:extLst>
              <a:ext uri="{FF2B5EF4-FFF2-40B4-BE49-F238E27FC236}">
                <a16:creationId xmlns:a16="http://schemas.microsoft.com/office/drawing/2014/main" id="{32DFBABD-D97C-4B13-8ED8-DB3BEC9A3C8B}"/>
              </a:ext>
            </a:extLst>
          </p:cNvPr>
          <p:cNvSpPr>
            <a:spLocks noGrp="1"/>
          </p:cNvSpPr>
          <p:nvPr>
            <p:ph type="title"/>
          </p:nvPr>
        </p:nvSpPr>
        <p:spPr>
          <a:xfrm>
            <a:off x="119063" y="49213"/>
            <a:ext cx="11953875" cy="671549"/>
          </a:xfrm>
        </p:spPr>
        <p:txBody>
          <a:bodyPr>
            <a:normAutofit/>
          </a:bodyPr>
          <a:lstStyle/>
          <a:p>
            <a:r>
              <a:rPr lang="fr-FR" sz="3600" dirty="0"/>
              <a:t>Quelques mystères</a:t>
            </a:r>
            <a:endParaRPr lang="fr-FR" sz="2400" dirty="0">
              <a:solidFill>
                <a:schemeClr val="tx1"/>
              </a:solidFill>
            </a:endParaRPr>
          </a:p>
        </p:txBody>
      </p:sp>
    </p:spTree>
    <p:extLst>
      <p:ext uri="{BB962C8B-B14F-4D97-AF65-F5344CB8AC3E}">
        <p14:creationId xmlns:p14="http://schemas.microsoft.com/office/powerpoint/2010/main" val="3874198974"/>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53496"/>
            <a:ext cx="12192000" cy="5094521"/>
          </a:xfrm>
        </p:spPr>
        <p:txBody>
          <a:bodyPr>
            <a:normAutofit/>
          </a:bodyPr>
          <a:lstStyle/>
          <a:p>
            <a:pPr lvl="5"/>
            <a:r>
              <a:rPr lang="fr-FR" dirty="0"/>
              <a:t>pour avancer petit à petit dans la connaissance d’un mystère il y a en particulier les 2 voies suivantes (qui sont complémentaires)</a:t>
            </a:r>
          </a:p>
          <a:p>
            <a:pPr lvl="5"/>
            <a:endParaRPr lang="fr-FR" sz="1400" dirty="0"/>
          </a:p>
          <a:p>
            <a:pPr marL="1980000" lvl="6" indent="0">
              <a:buNone/>
            </a:pPr>
            <a:r>
              <a:rPr lang="fr-FR" dirty="0"/>
              <a:t>	1). la voie théologique (par exemple ce document est 	un peu de type théologique)</a:t>
            </a:r>
          </a:p>
          <a:p>
            <a:pPr marL="1980000" lvl="6" indent="0">
              <a:buNone/>
            </a:pPr>
            <a:endParaRPr lang="fr-FR" sz="1200" dirty="0"/>
          </a:p>
          <a:p>
            <a:pPr marL="1980000" lvl="6" indent="0">
              <a:buNone/>
            </a:pPr>
            <a:r>
              <a:rPr lang="fr-FR" dirty="0"/>
              <a:t>	2). la voie “spirituelle”. Pour s’aider à avancer, par 	exemple lire des écrits de mystiques canonisés par 	l’église catholique</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96FD8FF-A223-42A9-8BBD-BC43A824C6D8}"/>
              </a:ext>
            </a:extLst>
          </p:cNvPr>
          <p:cNvSpPr>
            <a:spLocks noGrp="1"/>
          </p:cNvSpPr>
          <p:nvPr>
            <p:ph type="title"/>
          </p:nvPr>
        </p:nvSpPr>
        <p:spPr>
          <a:xfrm>
            <a:off x="119063" y="49213"/>
            <a:ext cx="11953875" cy="757611"/>
          </a:xfrm>
        </p:spPr>
        <p:txBody>
          <a:bodyPr>
            <a:normAutofit/>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282392444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0"/>
            <a:ext cx="12192000" cy="5707707"/>
          </a:xfrm>
        </p:spPr>
        <p:txBody>
          <a:bodyPr>
            <a:normAutofit/>
          </a:bodyPr>
          <a:lstStyle/>
          <a:p>
            <a:r>
              <a:rPr lang="fr-FR" dirty="0"/>
              <a:t>En dehors du mystère de la Trinité pour lequel il y a quelques précisions, les seuls mystères cités ici sont ceux que l’on confond souvent, et les très courtes précisions qui y sont apportées sont seulement pour éviter de les confondre</a:t>
            </a:r>
          </a:p>
          <a:p>
            <a:endParaRPr lang="fr-FR" sz="800" dirty="0"/>
          </a:p>
          <a:p>
            <a:pPr lvl="2"/>
            <a:r>
              <a:rPr lang="fr-FR" dirty="0"/>
              <a:t>Ascension ou Assomption ?</a:t>
            </a:r>
          </a:p>
          <a:p>
            <a:pPr lvl="4"/>
            <a:r>
              <a:rPr lang="fr-FR" dirty="0"/>
              <a:t>l’Ascension de Jésus</a:t>
            </a:r>
          </a:p>
          <a:p>
            <a:pPr lvl="5"/>
            <a:r>
              <a:rPr lang="fr-FR" dirty="0"/>
              <a:t>quarante jours après sa passion, sa mort et sa résurrection, Jésus “monte” au Ciel</a:t>
            </a:r>
          </a:p>
          <a:p>
            <a:pPr lvl="4"/>
            <a:r>
              <a:rPr lang="fr-FR" dirty="0"/>
              <a:t>l’Assomption de Marie</a:t>
            </a:r>
          </a:p>
          <a:p>
            <a:pPr lvl="5"/>
            <a:r>
              <a:rPr lang="fr-FR" dirty="0"/>
              <a:t>la Sainte Vierge Marie, à la fin de sa vie terrestre, est “transportée” au Ciel avec son âme et son corps</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96FD8FF-A223-42A9-8BBD-BC43A824C6D8}"/>
              </a:ext>
            </a:extLst>
          </p:cNvPr>
          <p:cNvSpPr>
            <a:spLocks noGrp="1"/>
          </p:cNvSpPr>
          <p:nvPr>
            <p:ph type="title"/>
          </p:nvPr>
        </p:nvSpPr>
        <p:spPr>
          <a:xfrm>
            <a:off x="119063" y="49213"/>
            <a:ext cx="11953875" cy="757611"/>
          </a:xfrm>
        </p:spPr>
        <p:txBody>
          <a:bodyPr>
            <a:normAutofit/>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973915634"/>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94098"/>
            <a:ext cx="12192000" cy="5653919"/>
          </a:xfrm>
        </p:spPr>
        <p:txBody>
          <a:bodyPr>
            <a:normAutofit/>
          </a:bodyPr>
          <a:lstStyle/>
          <a:p>
            <a:pPr lvl="2"/>
            <a:r>
              <a:rPr lang="fr-FR" dirty="0"/>
              <a:t>Immaculée Conception ou Incarnation ?</a:t>
            </a:r>
          </a:p>
          <a:p>
            <a:pPr lvl="4" eaLnBrk="0"/>
            <a:r>
              <a:rPr lang="fr-FR" dirty="0"/>
              <a:t>Immaculée Conception = Immaculée Conception de Marie</a:t>
            </a:r>
          </a:p>
          <a:p>
            <a:pPr lvl="5" eaLnBrk="0"/>
            <a:r>
              <a:rPr lang="fr-FR" dirty="0"/>
              <a:t>Marie a été conçue sans aucune atteinte du péché originel </a:t>
            </a:r>
          </a:p>
          <a:p>
            <a:pPr lvl="4" eaLnBrk="0"/>
            <a:r>
              <a:rPr lang="fr-FR" dirty="0"/>
              <a:t>Incarnation = Incarnation de Jésus</a:t>
            </a:r>
          </a:p>
          <a:p>
            <a:pPr lvl="5" eaLnBrk="0"/>
            <a:r>
              <a:rPr lang="fr-FR" dirty="0"/>
              <a:t>le Fils du Père s’incarne en notre monde physique/matériel/visible par l’action de l’Esprit Saint pour naître de la Vierge Marie</a:t>
            </a:r>
          </a:p>
          <a:p>
            <a:pPr lvl="6"/>
            <a:r>
              <a:rPr lang="fr-FR" dirty="0"/>
              <a:t>l’Incarnation est en vue de la Rédemption</a:t>
            </a:r>
          </a:p>
          <a:p>
            <a:r>
              <a:rPr lang="fr-FR" dirty="0"/>
              <a:t>La Rédemption</a:t>
            </a:r>
          </a:p>
          <a:p>
            <a:pPr lvl="2"/>
            <a:r>
              <a:rPr lang="fr-FR" dirty="0"/>
              <a:t>Jésus nous sauve par sa vie, sa passion, sa mort, (et sa résurrection)</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96FD8FF-A223-42A9-8BBD-BC43A824C6D8}"/>
              </a:ext>
            </a:extLst>
          </p:cNvPr>
          <p:cNvSpPr>
            <a:spLocks noGrp="1"/>
          </p:cNvSpPr>
          <p:nvPr>
            <p:ph type="title"/>
          </p:nvPr>
        </p:nvSpPr>
        <p:spPr>
          <a:xfrm>
            <a:off x="119063" y="49213"/>
            <a:ext cx="11953875" cy="757611"/>
          </a:xfrm>
        </p:spPr>
        <p:txBody>
          <a:bodyPr>
            <a:normAutofit/>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018602333"/>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97280"/>
            <a:ext cx="12192000" cy="5750737"/>
          </a:xfrm>
        </p:spPr>
        <p:txBody>
          <a:bodyPr>
            <a:normAutofit fontScale="85000" lnSpcReduction="20000"/>
          </a:bodyPr>
          <a:lstStyle/>
          <a:p>
            <a:r>
              <a:rPr lang="fr-FR" dirty="0"/>
              <a:t>la Trinité : un seul Dieu, un Dieu unique, en 3 Personnes</a:t>
            </a:r>
          </a:p>
          <a:p>
            <a:pPr lvl="2"/>
            <a:r>
              <a:rPr lang="fr-FR" dirty="0"/>
              <a:t>les références aux 3 Personnes de la Trinité sont omniprésentes</a:t>
            </a:r>
          </a:p>
          <a:p>
            <a:pPr lvl="4"/>
            <a:r>
              <a:rPr lang="fr-FR" dirty="0"/>
              <a:t>en particulier dans les prières de la messe</a:t>
            </a:r>
          </a:p>
          <a:p>
            <a:pPr lvl="2"/>
            <a:r>
              <a:rPr lang="fr-FR" dirty="0"/>
              <a:t>la Trinité, c’est un donné de foi</a:t>
            </a:r>
          </a:p>
          <a:p>
            <a:pPr lvl="2"/>
            <a:r>
              <a:rPr lang="fr-FR" dirty="0"/>
              <a:t>Dieu est unique = il y a un seul Dieu</a:t>
            </a:r>
          </a:p>
          <a:p>
            <a:pPr lvl="2"/>
            <a:r>
              <a:rPr lang="fr-FR" dirty="0"/>
              <a:t>la Trinité = Dieu</a:t>
            </a:r>
          </a:p>
          <a:p>
            <a:pPr lvl="2"/>
            <a:r>
              <a:rPr lang="fr-FR" dirty="0"/>
              <a:t>la Trinité c’est Dieu = Dieu est 3 Personnes</a:t>
            </a:r>
          </a:p>
          <a:p>
            <a:pPr lvl="4"/>
            <a:r>
              <a:rPr lang="fr-FR" dirty="0"/>
              <a:t>le Père = Dieu-le-Père = la 1</a:t>
            </a:r>
            <a:r>
              <a:rPr lang="fr-FR" baseline="30000" dirty="0"/>
              <a:t>ère</a:t>
            </a:r>
            <a:r>
              <a:rPr lang="fr-FR" dirty="0"/>
              <a:t> Personne de la Trinité</a:t>
            </a:r>
          </a:p>
          <a:p>
            <a:pPr lvl="4"/>
            <a:r>
              <a:rPr lang="fr-FR" dirty="0"/>
              <a:t>le Fils = Dieu-le-Fils = la 2</a:t>
            </a:r>
            <a:r>
              <a:rPr lang="fr-FR" baseline="30000" dirty="0"/>
              <a:t>e</a:t>
            </a:r>
            <a:r>
              <a:rPr lang="fr-FR" dirty="0"/>
              <a:t> Personne de la Trinité = le Verbe = Jésus = le Christ = Jésus-Christ</a:t>
            </a:r>
          </a:p>
          <a:p>
            <a:pPr lvl="4"/>
            <a:r>
              <a:rPr lang="fr-FR" dirty="0"/>
              <a:t>l’Esprit Saint = Dieu l’Esprit Saint = la 3</a:t>
            </a:r>
            <a:r>
              <a:rPr lang="fr-FR" baseline="30000" dirty="0"/>
              <a:t>e</a:t>
            </a:r>
            <a:r>
              <a:rPr lang="fr-FR" dirty="0"/>
              <a:t> Personne de la Trinité = le Saint-Esprit = l’Esprit</a:t>
            </a:r>
          </a:p>
          <a:p>
            <a:pPr lvl="3"/>
            <a:r>
              <a:rPr lang="fr-FR" dirty="0"/>
              <a:t>et chacune des Personnes divines est Dieu</a:t>
            </a:r>
          </a:p>
          <a:p>
            <a:pPr lvl="4"/>
            <a:r>
              <a:rPr lang="fr-FR" dirty="0"/>
              <a:t>le Père est Dieu</a:t>
            </a:r>
          </a:p>
          <a:p>
            <a:pPr lvl="4"/>
            <a:r>
              <a:rPr lang="fr-FR" dirty="0"/>
              <a:t>et le Fils est Dieu</a:t>
            </a:r>
          </a:p>
          <a:p>
            <a:pPr lvl="4"/>
            <a:r>
              <a:rPr lang="fr-FR" dirty="0"/>
              <a:t>et l’Esprit Saint est Dieu</a:t>
            </a:r>
          </a:p>
          <a:p>
            <a:pPr lvl="2"/>
            <a:r>
              <a:rPr lang="fr-FR" dirty="0"/>
              <a:t>la Trinité est un grand mystère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7FCC10FA-26CE-4471-9646-7D3F45695467}"/>
              </a:ext>
            </a:extLst>
          </p:cNvPr>
          <p:cNvSpPr>
            <a:spLocks noGrp="1"/>
          </p:cNvSpPr>
          <p:nvPr>
            <p:ph type="title"/>
          </p:nvPr>
        </p:nvSpPr>
        <p:spPr>
          <a:xfrm>
            <a:off x="119063" y="49212"/>
            <a:ext cx="11953875" cy="814565"/>
          </a:xfrm>
        </p:spPr>
        <p:txBody>
          <a:bodyPr>
            <a:normAutofit/>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912689465"/>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97280"/>
            <a:ext cx="12192000" cy="5750737"/>
          </a:xfrm>
        </p:spPr>
        <p:txBody>
          <a:bodyPr>
            <a:normAutofit fontScale="92500"/>
          </a:bodyPr>
          <a:lstStyle/>
          <a:p>
            <a:pPr lvl="2" eaLnBrk="0"/>
            <a:r>
              <a:rPr lang="fr-FR" dirty="0"/>
              <a:t>pour un croyant </a:t>
            </a:r>
          </a:p>
          <a:p>
            <a:pPr lvl="3" eaLnBrk="0"/>
            <a:r>
              <a:rPr lang="fr-FR" dirty="0"/>
              <a:t>ce qui est de foi est de foi</a:t>
            </a:r>
          </a:p>
          <a:p>
            <a:pPr lvl="4" eaLnBrk="0"/>
            <a:r>
              <a:rPr lang="fr-FR" dirty="0"/>
              <a:t>ce qui est de foi est premier par rapport à ce que peut découvrir, ou pas, l’intelligence humaine par ses seules forces</a:t>
            </a:r>
          </a:p>
          <a:p>
            <a:pPr lvl="4" eaLnBrk="0"/>
            <a:r>
              <a:rPr lang="fr-FR" dirty="0"/>
              <a:t>mais il est à noter combien Dieu respecte notre intelligence humaine </a:t>
            </a:r>
          </a:p>
          <a:p>
            <a:pPr lvl="5" eaLnBrk="0"/>
            <a:r>
              <a:rPr lang="fr-FR" dirty="0"/>
              <a:t>un donné de foi catholique n’est jamais contradictoire avec ce que peut découvrir l’intelligence humaine par ses seules forces</a:t>
            </a:r>
          </a:p>
          <a:p>
            <a:pPr lvl="6" eaLnBrk="0"/>
            <a:r>
              <a:rPr lang="fr-FR" dirty="0"/>
              <a:t>ainsi, la philosophie première ne peut pas découvrir que l’Être premier —qui est unique— est 3 personnes, mais il n’est pas contradictoire pour la philosophie première qu’il puisse y avoir plusieurs personnes en un seul être</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717800424"/>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64640"/>
            <a:ext cx="12192000" cy="5283377"/>
          </a:xfrm>
        </p:spPr>
        <p:txBody>
          <a:bodyPr>
            <a:normAutofit/>
          </a:bodyPr>
          <a:lstStyle/>
          <a:p>
            <a:pPr lvl="5" eaLnBrk="0"/>
            <a:r>
              <a:rPr lang="fr-FR" dirty="0"/>
              <a:t>en revanche, nous n’en avons aucune expérience L’expérience que nous avons c’est : </a:t>
            </a:r>
          </a:p>
          <a:p>
            <a:pPr lvl="5" eaLnBrk="0"/>
            <a:endParaRPr lang="fr-FR" dirty="0"/>
          </a:p>
          <a:p>
            <a:pPr lvl="7" algn="ctr" eaLnBrk="0" hangingPunct="0"/>
            <a:r>
              <a:rPr lang="fr-FR" dirty="0"/>
              <a:t>un être humain ↔ une personne</a:t>
            </a:r>
          </a:p>
          <a:p>
            <a:pPr lvl="6"/>
            <a:endParaRPr lang="fr-FR" dirty="0"/>
          </a:p>
          <a:p>
            <a:pPr lvl="6"/>
            <a:r>
              <a:rPr lang="fr-FR" dirty="0"/>
              <a:t>ce qu’est un seul être en 3 personnes, nous ne pouvons même pas l’imaginer. Si sur la question nous imaginons quelque chose, c’est sûr que ce sera faux, cela nous dépasse totalement</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Quelques mystères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451871702"/>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85000" lnSpcReduction="10000"/>
          </a:bodyPr>
          <a:lstStyle/>
          <a:p>
            <a:pPr lvl="0" eaLnBrk="0" hangingPunct="0"/>
            <a:r>
              <a:rPr lang="fr-FR" dirty="0"/>
              <a:t>occultisme</a:t>
            </a:r>
          </a:p>
          <a:p>
            <a:pPr lvl="2" eaLnBrk="0" hangingPunct="0"/>
            <a:r>
              <a:rPr lang="fr-FR" dirty="0"/>
              <a:t>connaissance occulte = connaissance cachée</a:t>
            </a:r>
          </a:p>
          <a:p>
            <a:pPr lvl="2" eaLnBrk="0" hangingPunct="0"/>
            <a:r>
              <a:rPr lang="fr-FR" dirty="0"/>
              <a:t>occulte = caché</a:t>
            </a:r>
          </a:p>
          <a:p>
            <a:pPr lvl="1"/>
            <a:r>
              <a:rPr lang="fr-FR" dirty="0"/>
              <a:t>Pourquoi s’informer sur les dangers de l’occultisme ?</a:t>
            </a:r>
          </a:p>
          <a:p>
            <a:pPr lvl="2"/>
            <a:r>
              <a:rPr lang="fr-FR" dirty="0"/>
              <a:t>la peur est certes mauvaise conseillère</a:t>
            </a:r>
          </a:p>
          <a:p>
            <a:pPr lvl="2"/>
            <a:r>
              <a:rPr lang="fr-FR" dirty="0"/>
              <a:t>mais l'ignorance l'est tout autant </a:t>
            </a:r>
          </a:p>
          <a:p>
            <a:pPr lvl="2"/>
            <a:endParaRPr lang="fr-FR" sz="500" dirty="0"/>
          </a:p>
          <a:p>
            <a:pPr lvl="6"/>
            <a:r>
              <a:rPr lang="fr-FR" dirty="0"/>
              <a:t>(or par ailleurs le monde actuel dans lequel nous baignons "nous endort/anesthésie" et nous trompe en prétendant que tout ça, ça n’existe pas ou que ce n’est pas dangereux)</a:t>
            </a:r>
          </a:p>
          <a:p>
            <a:pPr lvl="3"/>
            <a:r>
              <a:rPr lang="fr-FR" dirty="0"/>
              <a:t>par exemple c'est cette ignorance qui conduit des parents à acheter (dans certains supermarchés !) des jeux de spiritisme ou de magie à leurs enfants, sans se douter que les pratiques proposées sont efficaces</a:t>
            </a:r>
          </a:p>
          <a:p>
            <a:pPr lvl="4"/>
            <a:r>
              <a:rPr lang="fr-FR" dirty="0"/>
              <a:t>or ces pratiques mettent leurs enfants sous "emprise" d’un ou plusieurs démons (qui un jour ou l’autre réclameront leurs "dus"), sans compter les dégâts que cela peut faire, serait-ce par jeu, sur leurs "victimes"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CB908FA7-C1C6-4262-B308-20CF8AF65BA8}"/>
              </a:ext>
            </a:extLst>
          </p:cNvPr>
          <p:cNvSpPr>
            <a:spLocks noGrp="1"/>
          </p:cNvSpPr>
          <p:nvPr>
            <p:ph type="title"/>
          </p:nvPr>
        </p:nvSpPr>
        <p:spPr>
          <a:xfrm>
            <a:off x="119063" y="49213"/>
            <a:ext cx="11953875" cy="983521"/>
          </a:xfrm>
        </p:spPr>
        <p:txBody>
          <a:bodyPr>
            <a:normAutofit fontScale="90000"/>
          </a:bodyPr>
          <a:lstStyle/>
          <a:p>
            <a:r>
              <a:rPr lang="fr-FR" sz="3600" dirty="0"/>
              <a:t>occultisme / ésotérisme : magie, magnétiseurs, voyances, médiums, etc., yoga, zen, etc.</a:t>
            </a:r>
            <a:endParaRPr lang="fr-FR" sz="2200" dirty="0">
              <a:solidFill>
                <a:schemeClr val="tx1"/>
              </a:solidFill>
            </a:endParaRPr>
          </a:p>
        </p:txBody>
      </p:sp>
    </p:spTree>
    <p:extLst>
      <p:ext uri="{BB962C8B-B14F-4D97-AF65-F5344CB8AC3E}">
        <p14:creationId xmlns:p14="http://schemas.microsoft.com/office/powerpoint/2010/main" val="2628148088"/>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73798"/>
            <a:ext cx="12192000" cy="5374217"/>
          </a:xfrm>
        </p:spPr>
        <p:txBody>
          <a:bodyPr>
            <a:normAutofit lnSpcReduction="10000"/>
          </a:bodyPr>
          <a:lstStyle/>
          <a:p>
            <a:r>
              <a:rPr lang="fr-FR" dirty="0"/>
              <a:t>Le “Matérialisme” nie tout cela</a:t>
            </a:r>
          </a:p>
          <a:p>
            <a:pPr lvl="2"/>
            <a:r>
              <a:rPr lang="fr-FR" dirty="0"/>
              <a:t>le “Matérialisme” est</a:t>
            </a:r>
          </a:p>
          <a:p>
            <a:pPr lvl="4"/>
            <a:r>
              <a:rPr lang="fr-FR" dirty="0"/>
              <a:t>un “système philosophique” / une “idéologie”</a:t>
            </a:r>
          </a:p>
          <a:p>
            <a:pPr lvl="2"/>
            <a:r>
              <a:rPr lang="fr-FR" dirty="0"/>
              <a:t>le Matérialisme nie l’existence de forces spirituelles</a:t>
            </a:r>
          </a:p>
          <a:p>
            <a:pPr lvl="4"/>
            <a:r>
              <a:rPr lang="fr-FR" dirty="0"/>
              <a:t>bien qu’il soit évidemment incapable de démontrer qu’il n’en existe pas </a:t>
            </a:r>
          </a:p>
          <a:p>
            <a:r>
              <a:rPr lang="fr-FR" dirty="0"/>
              <a:t>La “Philosophie Réaliste”</a:t>
            </a:r>
          </a:p>
          <a:p>
            <a:pPr lvl="2"/>
            <a:r>
              <a:rPr lang="fr-FR" dirty="0"/>
              <a:t>permet d’atteindre l’existence d’un “Être premier”, spirituel</a:t>
            </a:r>
          </a:p>
          <a:p>
            <a:pPr lvl="4"/>
            <a:r>
              <a:rPr lang="fr-FR" dirty="0"/>
              <a:t>que les religions appellent Dieu </a:t>
            </a:r>
          </a:p>
          <a:p>
            <a:r>
              <a:rPr lang="fr-FR" dirty="0"/>
              <a:t>Et la Foi </a:t>
            </a:r>
          </a:p>
          <a:p>
            <a:pPr lvl="2"/>
            <a:r>
              <a:rPr lang="fr-FR" dirty="0"/>
              <a:t>nous apprend qu’il y a des anges, "des esprits purs"</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1">
            <a:extLst>
              <a:ext uri="{FF2B5EF4-FFF2-40B4-BE49-F238E27FC236}">
                <a16:creationId xmlns:a16="http://schemas.microsoft.com/office/drawing/2014/main" id="{DC67BC5C-CC63-4E16-9F89-662D11C9E0BC}"/>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3096397347"/>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16334"/>
            <a:ext cx="12192000" cy="5531681"/>
          </a:xfrm>
        </p:spPr>
        <p:txBody>
          <a:bodyPr>
            <a:normAutofit fontScale="92500" lnSpcReduction="10000"/>
          </a:bodyPr>
          <a:lstStyle/>
          <a:p>
            <a:r>
              <a:rPr lang="fr-FR" dirty="0"/>
              <a:t>[ Exemple de conséquences du Matérialisme :</a:t>
            </a:r>
          </a:p>
          <a:p>
            <a:pPr lvl="2"/>
            <a:r>
              <a:rPr lang="fr-FR" dirty="0"/>
              <a:t>en France, en notre temps, les pouvoirs publics/etc. considèrent :</a:t>
            </a:r>
          </a:p>
          <a:p>
            <a:pPr lvl="4"/>
            <a:r>
              <a:rPr lang="fr-FR" dirty="0"/>
              <a:t>que les personnes qui profanent les hosties consacrées, les églises, les cimetières, etc., sont forcément des "déréglés" mentaux </a:t>
            </a:r>
          </a:p>
          <a:p>
            <a:pPr lvl="4"/>
            <a:r>
              <a:rPr lang="fr-FR" dirty="0"/>
              <a:t>ou qu’un "fanatique" ou "terroriste"  qui entend "Dieu" lui demander d’égorger des personnes est forcément un "déréglé" mental</a:t>
            </a:r>
          </a:p>
          <a:p>
            <a:pPr lvl="3"/>
            <a:r>
              <a:rPr lang="fr-FR" dirty="0"/>
              <a:t>cela fait penser au Marxisme de l’ex-URSS, qui considérait les croyants comme des "déréglés" mentaux, et en a enfermé un très grand nombre dans des hôpitaux psychiatriques, les autres il les envoyait au goulag</a:t>
            </a:r>
          </a:p>
          <a:p>
            <a:pPr lvl="6"/>
            <a:r>
              <a:rPr lang="fr-FR" dirty="0"/>
              <a:t>(le Marxisme est une des "déclinaisons" du Matérialisme) ]</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48FBE82F-A3A0-451D-A49C-B4BAC1A8551E}"/>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2222729369"/>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302136"/>
            <a:ext cx="12192000" cy="4545879"/>
          </a:xfrm>
        </p:spPr>
        <p:txBody>
          <a:bodyPr>
            <a:normAutofit/>
          </a:bodyPr>
          <a:lstStyle/>
          <a:p>
            <a:r>
              <a:rPr lang="fr-FR" dirty="0"/>
              <a:t>seul Dieu peut libérer ceux qui ont pratiqué/utilisé l’occultisme</a:t>
            </a:r>
          </a:p>
          <a:p>
            <a:pPr lvl="1"/>
            <a:endParaRPr lang="fr-FR" sz="900" dirty="0"/>
          </a:p>
          <a:p>
            <a:pPr lvl="2"/>
            <a:r>
              <a:rPr lang="fr-FR" dirty="0"/>
              <a:t>Jésus, évidemment, peut toujours libérer les personnes concernées, si elles le désirent</a:t>
            </a:r>
          </a:p>
          <a:p>
            <a:pPr lvl="2"/>
            <a:endParaRPr lang="fr-FR" sz="900" dirty="0"/>
          </a:p>
          <a:p>
            <a:pPr lvl="3"/>
            <a:r>
              <a:rPr lang="fr-FR" dirty="0"/>
              <a:t>mais “bonjour les dégâts !” avant que cela puisse être réalisé </a:t>
            </a:r>
          </a:p>
          <a:p>
            <a:pPr lvl="3"/>
            <a:endParaRPr lang="fr-FR" sz="900" dirty="0"/>
          </a:p>
          <a:p>
            <a:pPr lvl="4" eaLnBrk="0"/>
            <a:r>
              <a:rPr lang="fr-FR" dirty="0"/>
              <a:t>alors ce “bonjour les dégâts !” peut être certes plus ou moins lourd selon les cas, mais quand même ! il vaut vraiment mieux ne pas “se fourrer” dans l’occultisme</a:t>
            </a:r>
          </a:p>
          <a:p>
            <a:pPr eaLnBrk="0"/>
            <a:endParaRPr lang="fr-FR" dirty="0"/>
          </a:p>
          <a:p>
            <a:pPr lvl="2"/>
            <a:endParaRPr lang="fr-FR" dirty="0"/>
          </a:p>
          <a:p>
            <a:pPr lvl="2" eaLnBrk="0"/>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429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50325416-5AE5-4086-A3C6-6A8AA2FA5889}"/>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2963238477"/>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09252"/>
            <a:ext cx="12192000" cy="5438764"/>
          </a:xfrm>
        </p:spPr>
        <p:txBody>
          <a:bodyPr>
            <a:normAutofit fontScale="92500" lnSpcReduction="20000"/>
          </a:bodyPr>
          <a:lstStyle/>
          <a:p>
            <a:pPr lvl="2"/>
            <a:r>
              <a:rPr lang="fr-FR" dirty="0"/>
              <a:t>il ne faut même pas “jouer” avec l’occultisme</a:t>
            </a:r>
          </a:p>
          <a:p>
            <a:pPr lvl="2"/>
            <a:endParaRPr lang="fr-FR" sz="900" dirty="0"/>
          </a:p>
          <a:p>
            <a:pPr lvl="4"/>
            <a:r>
              <a:rPr lang="fr-FR" dirty="0"/>
              <a:t>par exemple se dire : « je vais assister à une séance de “table qui tourne”, sans y participer, rien que pour voir » </a:t>
            </a:r>
          </a:p>
          <a:p>
            <a:pPr lvl="5"/>
            <a:r>
              <a:rPr lang="fr-FR" dirty="0"/>
              <a:t>car, rien que pour ça on risque fort d’être "infesté", etc. </a:t>
            </a:r>
          </a:p>
          <a:p>
            <a:pPr lvl="6"/>
            <a:r>
              <a:rPr lang="fr-FR" dirty="0"/>
              <a:t>( = être plus ou moins pris, lié, par un ou plusieurs démons, et cela va empoisonner la vie de la personne infestée et celle des autres autour d’elle)</a:t>
            </a:r>
          </a:p>
          <a:p>
            <a:pPr lvl="2" eaLnBrk="0"/>
            <a:endParaRPr lang="fr-FR" sz="900" dirty="0"/>
          </a:p>
          <a:p>
            <a:pPr lvl="2" eaLnBrk="0"/>
            <a:r>
              <a:rPr lang="fr-FR" dirty="0"/>
              <a:t>chaque type de pratiques occultes fait qu’un ou plusieurs démons mettent le "grappin" sur ceux qui exercent ces pratiques et sur ceux qui y font appel, </a:t>
            </a:r>
          </a:p>
          <a:p>
            <a:pPr lvl="3" eaLnBrk="0"/>
            <a:r>
              <a:rPr lang="fr-FR" dirty="0"/>
              <a:t>et cela a de lourdes conséquences </a:t>
            </a:r>
          </a:p>
          <a:p>
            <a:pPr lvl="4" eaLnBrk="0"/>
            <a:r>
              <a:rPr lang="fr-FR" dirty="0"/>
              <a:t>non seulement pour eux</a:t>
            </a:r>
          </a:p>
          <a:p>
            <a:pPr lvl="5" eaLnBrk="0"/>
            <a:r>
              <a:rPr lang="fr-FR" dirty="0"/>
              <a:t>mais souvent aussi pour leurs proches</a:t>
            </a:r>
          </a:p>
          <a:p>
            <a:pPr lvl="6" eaLnBrk="0"/>
            <a:r>
              <a:rPr lang="fr-FR" dirty="0"/>
              <a:t>en premier lieu leurs enfants/descendants</a:t>
            </a:r>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1D2ED021-57AC-44CB-9F0F-0AFED44B607C}"/>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3378908753"/>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73996"/>
            <a:ext cx="12192000" cy="5574019"/>
          </a:xfrm>
        </p:spPr>
        <p:txBody>
          <a:bodyPr>
            <a:normAutofit/>
          </a:bodyPr>
          <a:lstStyle/>
          <a:p>
            <a:pPr lvl="2" eaLnBrk="0"/>
            <a:endParaRPr lang="fr-FR" sz="900" dirty="0"/>
          </a:p>
          <a:p>
            <a:pPr lvl="3" eaLnBrk="0"/>
            <a:r>
              <a:rPr lang="fr-FR" dirty="0"/>
              <a:t>cependant, si une personne pense être dans ce cas, pas de panique ! </a:t>
            </a:r>
          </a:p>
          <a:p>
            <a:pPr lvl="3" eaLnBrk="0"/>
            <a:endParaRPr lang="fr-FR" sz="1600" dirty="0"/>
          </a:p>
          <a:p>
            <a:pPr lvl="4" eaLnBrk="0"/>
            <a:r>
              <a:rPr lang="fr-FR" dirty="0"/>
              <a:t>car :</a:t>
            </a:r>
          </a:p>
          <a:p>
            <a:pPr lvl="2" eaLnBrk="0"/>
            <a:endParaRPr lang="fr-FR" sz="1200" dirty="0"/>
          </a:p>
          <a:p>
            <a:pPr lvl="5" eaLnBrk="0"/>
            <a:r>
              <a:rPr lang="fr-FR" dirty="0"/>
              <a:t>Dieu est Amour</a:t>
            </a:r>
          </a:p>
          <a:p>
            <a:pPr lvl="6" eaLnBrk="0"/>
            <a:r>
              <a:rPr lang="fr-FR" dirty="0"/>
              <a:t>Il aime chacun de nous infiniment, et il ne souhaite qu’une chose : libérer et sauver</a:t>
            </a:r>
          </a:p>
          <a:p>
            <a:pPr lvl="5" eaLnBrk="0"/>
            <a:endParaRPr lang="fr-FR" sz="1000" dirty="0"/>
          </a:p>
          <a:p>
            <a:pPr lvl="5" eaLnBrk="0"/>
            <a:r>
              <a:rPr lang="fr-FR" dirty="0"/>
              <a:t>et il est </a:t>
            </a:r>
            <a:r>
              <a:rPr lang="fr-FR" dirty="0">
                <a:solidFill>
                  <a:schemeClr val="bg1"/>
                </a:solidFill>
                <a:highlight>
                  <a:srgbClr val="BC8600"/>
                </a:highlight>
              </a:rPr>
              <a:t>LE</a:t>
            </a:r>
            <a:r>
              <a:rPr lang="fr-FR" dirty="0">
                <a:solidFill>
                  <a:schemeClr val="bg1"/>
                </a:solidFill>
              </a:rPr>
              <a:t> </a:t>
            </a:r>
            <a:r>
              <a:rPr lang="fr-FR" dirty="0"/>
              <a:t>Tout-Puissant (et le seul à être Tout-Puissant) </a:t>
            </a:r>
          </a:p>
          <a:p>
            <a:pPr lvl="6" eaLnBrk="0"/>
            <a:endParaRPr lang="fr-FR" sz="1400" dirty="0"/>
          </a:p>
          <a:p>
            <a:pPr lvl="4" eaLnBrk="0"/>
            <a:r>
              <a:rPr lang="fr-FR" dirty="0"/>
              <a:t>il faut qu’elle s’adresse à un prêtre qui connaît bien ce genre de situations</a:t>
            </a:r>
          </a:p>
          <a:p>
            <a:pPr lvl="3"/>
            <a:endParaRPr lang="fr-FR" dirty="0"/>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7CBF4B10-2555-4F5F-8819-FD6A3712BECA}"/>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3514668405"/>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76737"/>
            <a:ext cx="12192000" cy="5471279"/>
          </a:xfrm>
        </p:spPr>
        <p:txBody>
          <a:bodyPr>
            <a:normAutofit fontScale="92500" lnSpcReduction="20000"/>
          </a:bodyPr>
          <a:lstStyle/>
          <a:p>
            <a:pPr lvl="4"/>
            <a:r>
              <a:rPr lang="fr-FR" dirty="0"/>
              <a:t>et le prêtre lui demandera probablement, en particulier, de :</a:t>
            </a:r>
          </a:p>
          <a:p>
            <a:pPr lvl="2"/>
            <a:endParaRPr lang="fr-FR" sz="900" dirty="0"/>
          </a:p>
          <a:p>
            <a:pPr lvl="5"/>
            <a:r>
              <a:rPr lang="fr-FR" dirty="0"/>
              <a:t>recevoir le sacrement de confession </a:t>
            </a:r>
          </a:p>
          <a:p>
            <a:pPr lvl="6"/>
            <a:r>
              <a:rPr lang="fr-FR" dirty="0"/>
              <a:t>en demandant que soient coupés les liens avec les entités du monde occulte qu’elle aurait éventuellement pu contracter par ces pratiques</a:t>
            </a:r>
          </a:p>
          <a:p>
            <a:pPr lvl="6"/>
            <a:endParaRPr lang="fr-FR" sz="900" dirty="0"/>
          </a:p>
          <a:p>
            <a:pPr lvl="5"/>
            <a:r>
              <a:rPr lang="fr-FR" dirty="0"/>
              <a:t>prier (sans doute beaucoup)</a:t>
            </a:r>
          </a:p>
          <a:p>
            <a:pPr lvl="6"/>
            <a:r>
              <a:rPr lang="fr-FR" dirty="0"/>
              <a:t>en particulier : messes/eucharisties</a:t>
            </a:r>
          </a:p>
          <a:p>
            <a:pPr lvl="6"/>
            <a:endParaRPr lang="fr-FR" sz="900" dirty="0"/>
          </a:p>
          <a:p>
            <a:pPr lvl="5"/>
            <a:r>
              <a:rPr lang="fr-FR" dirty="0"/>
              <a:t>et il l’orientera si nécessaire : </a:t>
            </a:r>
          </a:p>
          <a:p>
            <a:pPr lvl="6"/>
            <a:r>
              <a:rPr lang="fr-FR" dirty="0"/>
              <a:t>à recevoir une/des "prière de délivrance" (tout prêtre peut la/les faire), </a:t>
            </a:r>
          </a:p>
          <a:p>
            <a:pPr lvl="6"/>
            <a:r>
              <a:rPr lang="fr-FR" dirty="0"/>
              <a:t>voire à aller voir le prêtre qui a reçu de l’évêque la charge d’exorciste pour le diocèse, et recevoir de lui, si nécessaire, un ou plusieurs exorcismes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FC7455E6-84AB-488D-87A8-9CA73642EFB3}"/>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2876873226"/>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31981"/>
            <a:ext cx="12192000" cy="5116035"/>
          </a:xfrm>
        </p:spPr>
        <p:txBody>
          <a:bodyPr>
            <a:normAutofit/>
          </a:bodyPr>
          <a:lstStyle/>
          <a:p>
            <a:r>
              <a:rPr lang="fr-FR" dirty="0"/>
              <a:t>Deux domaines TRÈS importants de l’occultisme qui ne seront pas abordés ici : </a:t>
            </a:r>
          </a:p>
          <a:p>
            <a:endParaRPr lang="fr-FR" sz="1600" dirty="0"/>
          </a:p>
          <a:p>
            <a:pPr lvl="3"/>
            <a:r>
              <a:rPr lang="fr-FR" dirty="0"/>
              <a:t>non abordés car il y faudrait beaucoup de temps pour aller plus loin : </a:t>
            </a:r>
          </a:p>
          <a:p>
            <a:pPr lvl="3"/>
            <a:endParaRPr lang="fr-FR" sz="1600" dirty="0"/>
          </a:p>
          <a:p>
            <a:pPr marL="1499400" lvl="4" indent="0">
              <a:buNone/>
            </a:pPr>
            <a:r>
              <a:rPr lang="fr-FR" dirty="0"/>
              <a:t>	1). la Franc-maçonnerie</a:t>
            </a:r>
          </a:p>
          <a:p>
            <a:pPr marL="1980000" lvl="6" indent="0">
              <a:buNone/>
            </a:pPr>
            <a:r>
              <a:rPr lang="fr-FR" dirty="0"/>
              <a:t>	(qui a souvent des liens avec la Gnose aussi)</a:t>
            </a:r>
          </a:p>
          <a:p>
            <a:pPr marL="1980000" lvl="6" indent="0">
              <a:buNone/>
            </a:pPr>
            <a:endParaRPr lang="fr-FR" sz="1600" dirty="0"/>
          </a:p>
          <a:p>
            <a:pPr marL="1499400" lvl="4" indent="0">
              <a:buNone/>
            </a:pPr>
            <a:r>
              <a:rPr lang="fr-FR" dirty="0"/>
              <a:t>	2). la Gnose</a:t>
            </a:r>
          </a:p>
          <a:p>
            <a:pPr lvl="6"/>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FC7455E6-84AB-488D-87A8-9CA73642EFB3}"/>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142451528"/>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lnSpcReduction="10000"/>
          </a:bodyPr>
          <a:lstStyle/>
          <a:p>
            <a:pPr lvl="0" eaLnBrk="0" hangingPunct="0"/>
            <a:endParaRPr lang="fr-FR" dirty="0"/>
          </a:p>
          <a:p>
            <a:pPr lvl="2" eaLnBrk="0" hangingPunct="0"/>
            <a:endParaRPr lang="fr-FR" sz="1700" dirty="0"/>
          </a:p>
          <a:p>
            <a:pPr lvl="0" eaLnBrk="0" hangingPunct="0"/>
            <a:r>
              <a:rPr lang="fr-FR" dirty="0"/>
              <a:t>la Franc-maçonnerie</a:t>
            </a:r>
          </a:p>
          <a:p>
            <a:pPr lvl="0" eaLnBrk="0" hangingPunct="0"/>
            <a:endParaRPr lang="fr-FR" dirty="0"/>
          </a:p>
          <a:p>
            <a:pPr lvl="2" eaLnBrk="0" hangingPunct="0"/>
            <a:r>
              <a:rPr lang="fr-FR" dirty="0"/>
              <a:t>les diverses tendances franc-maçonnes</a:t>
            </a:r>
          </a:p>
          <a:p>
            <a:pPr lvl="2" eaLnBrk="0" hangingPunct="0"/>
            <a:endParaRPr lang="fr-FR" sz="1600" dirty="0"/>
          </a:p>
          <a:p>
            <a:pPr lvl="4" eaLnBrk="0" hangingPunct="0"/>
            <a:r>
              <a:rPr lang="fr-FR" dirty="0"/>
              <a:t>sont </a:t>
            </a:r>
            <a:r>
              <a:rPr lang="fr-FR" u="sng" dirty="0">
                <a:highlight>
                  <a:srgbClr val="FFFF00"/>
                </a:highlight>
              </a:rPr>
              <a:t>toutes</a:t>
            </a:r>
            <a:r>
              <a:rPr lang="fr-FR" dirty="0"/>
              <a:t>, d’une manière ou d’une autre, </a:t>
            </a:r>
            <a:r>
              <a:rPr lang="fr-FR" dirty="0">
                <a:highlight>
                  <a:srgbClr val="FFFF00"/>
                </a:highlight>
              </a:rPr>
              <a:t>anti-Christ</a:t>
            </a:r>
          </a:p>
          <a:p>
            <a:pPr lvl="4" eaLnBrk="0" hangingPunct="0"/>
            <a:endParaRPr lang="fr-FR" sz="1200" dirty="0"/>
          </a:p>
          <a:p>
            <a:pPr lvl="5" eaLnBrk="0" hangingPunct="0"/>
            <a:r>
              <a:rPr lang="fr-FR" dirty="0"/>
              <a:t>l’Église catholique nous enseigne, et explique pourquoi, un catholique ne peut pas être à la fois catholique </a:t>
            </a:r>
          </a:p>
          <a:p>
            <a:pPr lvl="5" eaLnBrk="0" hangingPunct="0"/>
            <a:endParaRPr lang="fr-FR" sz="1000" dirty="0"/>
          </a:p>
          <a:p>
            <a:pPr lvl="6" eaLnBrk="0" hangingPunct="0"/>
            <a:r>
              <a:rPr lang="fr-FR" dirty="0"/>
              <a:t>et franc-maçon </a:t>
            </a:r>
          </a:p>
          <a:p>
            <a:pPr lvl="6" eaLnBrk="0" hangingPunct="0"/>
            <a:endParaRPr lang="fr-FR" sz="800" dirty="0"/>
          </a:p>
          <a:p>
            <a:pPr lvl="6" eaLnBrk="0" hangingPunct="0"/>
            <a:r>
              <a:rPr lang="fr-FR" dirty="0"/>
              <a:t>ou lié à une obédience gnostique, comme la Rose-Croix, etc.</a:t>
            </a:r>
          </a:p>
          <a:p>
            <a:pPr lvl="2" eaLnBrk="0" hangingPunct="0"/>
            <a:endParaRPr lang="fr-FR" dirty="0"/>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2D80C029-CFBC-4B64-A305-02B531383F6D}"/>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561903292"/>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17600"/>
            <a:ext cx="12192000" cy="5730417"/>
          </a:xfrm>
        </p:spPr>
        <p:txBody>
          <a:bodyPr>
            <a:normAutofit fontScale="92500" lnSpcReduction="20000"/>
          </a:bodyPr>
          <a:lstStyle/>
          <a:p>
            <a:pPr lvl="0" eaLnBrk="0" hangingPunct="0"/>
            <a:r>
              <a:rPr lang="fr-FR" i="1" dirty="0"/>
              <a:t>la Gnose </a:t>
            </a:r>
            <a:r>
              <a:rPr lang="fr-FR" dirty="0"/>
              <a:t>:</a:t>
            </a:r>
            <a:r>
              <a:rPr lang="fr-FR" i="1" dirty="0"/>
              <a:t> </a:t>
            </a:r>
          </a:p>
          <a:p>
            <a:pPr lvl="2" eaLnBrk="0" hangingPunct="0"/>
            <a:endParaRPr lang="fr-FR" sz="1900" dirty="0"/>
          </a:p>
          <a:p>
            <a:pPr lvl="2" eaLnBrk="0" hangingPunct="0"/>
            <a:r>
              <a:rPr lang="fr-FR" dirty="0"/>
              <a:t>est anti-Christ</a:t>
            </a:r>
          </a:p>
          <a:p>
            <a:pPr lvl="2" eaLnBrk="0" hangingPunct="0"/>
            <a:endParaRPr lang="fr-FR" sz="1400" dirty="0"/>
          </a:p>
          <a:p>
            <a:pPr lvl="2" eaLnBrk="0" hangingPunct="0"/>
            <a:r>
              <a:rPr lang="fr-FR" dirty="0"/>
              <a:t>elle est une tentative de détourner le sens profond de la révélation chrétienne vers une connaissance secrète, sublime, intégrale, réservée à une élite, laquelle aurait seule capacité d'interpréter la signification cachée de l'Évangile (ou de quelque révélation primitive)</a:t>
            </a:r>
          </a:p>
          <a:p>
            <a:pPr lvl="3" eaLnBrk="0" hangingPunct="0"/>
            <a:r>
              <a:rPr lang="fr-FR" dirty="0"/>
              <a:t>le présupposé est que ce qui se dit dans la Bible et dans la Tradition commune, n'exprimerait pas la foi en un Dieu transcendant qui intervient dans notre monde, mais exprimerait la découverte réalisée par l'homme</a:t>
            </a:r>
          </a:p>
          <a:p>
            <a:pPr lvl="4" eaLnBrk="0" hangingPunct="0"/>
            <a:r>
              <a:rPr lang="fr-FR" dirty="0"/>
              <a:t>et les mystères chrétiens ne seraient qu'un revêtement symbolique, pure superstition tant qu'on n'en pénètre pas le sens qu'ils traduisent pour "les esprits faibles"</a:t>
            </a:r>
          </a:p>
          <a:p>
            <a:pPr lvl="4"/>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1523683-577D-401C-B671-F2224E910B5E}"/>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2369582258"/>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18042"/>
            <a:ext cx="12192000" cy="5029974"/>
          </a:xfrm>
        </p:spPr>
        <p:txBody>
          <a:bodyPr>
            <a:normAutofit/>
          </a:bodyPr>
          <a:lstStyle/>
          <a:p>
            <a:r>
              <a:rPr lang="fr-FR" dirty="0"/>
              <a:t>Divers domaines de l’occultisme :</a:t>
            </a:r>
          </a:p>
          <a:p>
            <a:endParaRPr lang="fr-FR" sz="900" dirty="0"/>
          </a:p>
          <a:p>
            <a:pPr lvl="2"/>
            <a:r>
              <a:rPr lang="fr-FR" dirty="0"/>
              <a:t>la divination : cartomancie, chiromancie, radiesthésie (psychique, spirite), astrologie</a:t>
            </a:r>
          </a:p>
          <a:p>
            <a:pPr lvl="2"/>
            <a:endParaRPr lang="fr-FR" sz="900" dirty="0"/>
          </a:p>
          <a:p>
            <a:pPr lvl="2"/>
            <a:r>
              <a:rPr lang="fr-FR" dirty="0"/>
              <a:t>le spiritisme, la médiumnité, la recherche de contact avec les morts, ou les esprits</a:t>
            </a:r>
          </a:p>
          <a:p>
            <a:pPr lvl="2"/>
            <a:endParaRPr lang="fr-FR" sz="900" dirty="0"/>
          </a:p>
          <a:p>
            <a:pPr lvl="2"/>
            <a:r>
              <a:rPr lang="fr-FR" dirty="0"/>
              <a:t>certains aspects de la parapsychologie (clairvoyance, précognition, psychokinésie)</a:t>
            </a:r>
          </a:p>
          <a:p>
            <a:pPr lvl="2"/>
            <a:endParaRPr lang="fr-FR" sz="900" dirty="0"/>
          </a:p>
          <a:p>
            <a:pPr lvl="2"/>
            <a:r>
              <a:rPr lang="fr-FR" dirty="0"/>
              <a:t>etc.</a:t>
            </a:r>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1">
            <a:extLst>
              <a:ext uri="{FF2B5EF4-FFF2-40B4-BE49-F238E27FC236}">
                <a16:creationId xmlns:a16="http://schemas.microsoft.com/office/drawing/2014/main" id="{E17C81D6-08FA-4C4F-8A40-31A375A4215A}"/>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1621968001"/>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06071"/>
            <a:ext cx="12192000" cy="5341944"/>
          </a:xfrm>
        </p:spPr>
        <p:txBody>
          <a:bodyPr>
            <a:normAutofit fontScale="85000" lnSpcReduction="20000"/>
          </a:bodyPr>
          <a:lstStyle/>
          <a:p>
            <a:pPr lvl="2"/>
            <a:r>
              <a:rPr lang="fr-FR" dirty="0"/>
              <a:t>la magie :</a:t>
            </a:r>
          </a:p>
          <a:p>
            <a:endParaRPr lang="fr-FR" sz="1600" dirty="0"/>
          </a:p>
          <a:p>
            <a:pPr lvl="4"/>
            <a:r>
              <a:rPr lang="fr-FR" dirty="0"/>
              <a:t>la "magie noire", le satanisme</a:t>
            </a:r>
          </a:p>
          <a:p>
            <a:pPr lvl="4"/>
            <a:endParaRPr lang="fr-FR" sz="1000" dirty="0"/>
          </a:p>
          <a:p>
            <a:pPr lvl="4"/>
            <a:r>
              <a:rPr lang="fr-FR" dirty="0"/>
              <a:t>la "magie blanche", les guérisseurs : conjuration magique des maladies, magnétisme guérisseur, etc.</a:t>
            </a:r>
          </a:p>
          <a:p>
            <a:pPr lvl="4"/>
            <a:endParaRPr lang="fr-FR" sz="1200" dirty="0"/>
          </a:p>
          <a:p>
            <a:pPr lvl="3" eaLnBrk="0"/>
            <a:r>
              <a:rPr lang="fr-FR" dirty="0"/>
              <a:t>mais en fait il n’y a pas vraiment lieu de distinguer la “magie blanche” de la “la magie noire”, et elles sont toutes les deux récusées par l'Église Catholique</a:t>
            </a:r>
          </a:p>
          <a:p>
            <a:pPr lvl="2" eaLnBrk="0"/>
            <a:endParaRPr lang="fr-FR" sz="1000" dirty="0"/>
          </a:p>
          <a:p>
            <a:pPr lvl="4" eaLnBrk="0"/>
            <a:r>
              <a:rPr lang="fr-FR" dirty="0"/>
              <a:t>dans les 2 cas </a:t>
            </a:r>
          </a:p>
          <a:p>
            <a:pPr lvl="4" eaLnBrk="0"/>
            <a:endParaRPr lang="fr-FR" sz="800" dirty="0"/>
          </a:p>
          <a:p>
            <a:pPr lvl="5" eaLnBrk="0"/>
            <a:r>
              <a:rPr lang="fr-FR" dirty="0"/>
              <a:t>un ou plusieurs démons sont toujours “dans le coup”</a:t>
            </a:r>
          </a:p>
          <a:p>
            <a:pPr lvl="5" eaLnBrk="0"/>
            <a:endParaRPr lang="fr-FR" sz="900" dirty="0"/>
          </a:p>
          <a:p>
            <a:pPr lvl="6" eaLnBrk="0"/>
            <a:r>
              <a:rPr lang="fr-FR" dirty="0"/>
              <a:t>ne pas confondre non plus la “magie blanche” avec les “charismes”. La magie, qu’elle soit “noire” ou “blanche” c’est toujours de la magie, et la magie c’est très dangereux. Les charismes, eux, viennent de Dieu et n’ont rien à voir avec cela</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2A8432DD-B466-43D7-890A-9E5255884B14}"/>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1835779241"/>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38382"/>
            <a:ext cx="12192000" cy="5409633"/>
          </a:xfrm>
        </p:spPr>
        <p:txBody>
          <a:bodyPr>
            <a:normAutofit lnSpcReduction="10000"/>
          </a:bodyPr>
          <a:lstStyle/>
          <a:p>
            <a:pPr lvl="1"/>
            <a:r>
              <a:rPr lang="fr-FR" dirty="0"/>
              <a:t>Pourquoi un “mauvais ange” provoquerait-il une guérison, une chose bonne ?</a:t>
            </a:r>
          </a:p>
          <a:p>
            <a:pPr lvl="2" eaLnBrk="0"/>
            <a:r>
              <a:rPr lang="fr-FR" dirty="0"/>
              <a:t>pour piéger la personne concernée. Pour qu’avec l’appât de la chose bonne, la personne soit enfoncée dans un mal plus profond que le mal dont elle est débarrassée</a:t>
            </a:r>
          </a:p>
          <a:p>
            <a:pPr lvl="3"/>
            <a:r>
              <a:rPr lang="fr-FR" dirty="0"/>
              <a:t>et en plus, le mal dont la personne est débarrassée est perçu, alors que le mal plus grave dans lequel la personne s’enfonce peut être en plus, lui, difficilement discernable, par exemple dans le domaine spirituel ou/et psychique/mental</a:t>
            </a:r>
          </a:p>
          <a:p>
            <a:pPr lvl="4"/>
            <a:r>
              <a:rPr lang="fr-FR" dirty="0"/>
              <a:t>remarque : notamment, il est encore plus difficile de combattre un mal qui est encore plus difficilement discernable</a:t>
            </a:r>
          </a:p>
          <a:p>
            <a:pPr lvl="2" eaLnBrk="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F380EA9-1BDA-4D2D-A240-7BCBD7237DCE}"/>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3159081659"/>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8"/>
            <a:ext cx="12192000" cy="5514070"/>
          </a:xfrm>
        </p:spPr>
        <p:txBody>
          <a:bodyPr>
            <a:normAutofit lnSpcReduction="10000"/>
          </a:bodyPr>
          <a:lstStyle/>
          <a:p>
            <a:r>
              <a:rPr lang="fr-FR" dirty="0"/>
              <a:t>Un catholique doit fuir tout cela</a:t>
            </a:r>
          </a:p>
          <a:p>
            <a:pPr lvl="2"/>
            <a:r>
              <a:rPr lang="fr-FR" dirty="0"/>
              <a:t>en effet, le Christ Jésus, lui qui est venu nous sauver, aurait-il donc "oublié" de nous apprendre ces connaissances ou/et pratiques</a:t>
            </a:r>
          </a:p>
          <a:p>
            <a:pPr lvl="5"/>
            <a:r>
              <a:rPr lang="fr-FR" dirty="0"/>
              <a:t> alors qu’elles seraient utiles pour notre salut </a:t>
            </a:r>
          </a:p>
          <a:p>
            <a:pPr lvl="6"/>
            <a:r>
              <a:rPr lang="fr-FR" dirty="0"/>
              <a:t>utiles pour aller au ciel où Dieu nous donnera la Joie absolue, infinie et parfaite qu’Il est Lui-même</a:t>
            </a:r>
          </a:p>
          <a:p>
            <a:pPr lvl="4"/>
            <a:r>
              <a:rPr lang="fr-FR" dirty="0"/>
              <a:t>ne serait-ce pas plutôt nous qui ne nous contentons plus du dépouillement de la foi ?</a:t>
            </a:r>
          </a:p>
          <a:p>
            <a:pPr lvl="5"/>
            <a:r>
              <a:rPr lang="fr-FR" dirty="0"/>
              <a:t>et des moyens que Jésus nous a donnés : </a:t>
            </a:r>
          </a:p>
          <a:p>
            <a:pPr lvl="6"/>
            <a:r>
              <a:rPr lang="fr-FR" dirty="0"/>
              <a:t>Parole de Dieu, Tradition, Église Catholique</a:t>
            </a:r>
          </a:p>
          <a:p>
            <a:pPr lvl="6"/>
            <a:r>
              <a:rPr lang="fr-FR" dirty="0"/>
              <a:t>prière, sacrements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439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4F0F1842-C39D-4FAA-84D0-878D4567C3CA}"/>
              </a:ext>
            </a:extLst>
          </p:cNvPr>
          <p:cNvSpPr>
            <a:spLocks noGrp="1"/>
          </p:cNvSpPr>
          <p:nvPr>
            <p:ph type="title"/>
          </p:nvPr>
        </p:nvSpPr>
        <p:spPr>
          <a:xfrm>
            <a:off x="119063" y="49213"/>
            <a:ext cx="11953875" cy="926832"/>
          </a:xfrm>
        </p:spPr>
        <p:txBody>
          <a:bodyPr>
            <a:normAutofit fontScale="90000"/>
          </a:bodyPr>
          <a:lstStyle/>
          <a:p>
            <a:r>
              <a:rPr lang="fr-FR" sz="3600" dirty="0"/>
              <a:t>occultisme / ésotérisme : magie, magnétiseurs, voyances, médiums, etc., yoga, zen, etc.		</a:t>
            </a:r>
            <a:r>
              <a:rPr lang="fr-FR" sz="2400" dirty="0">
                <a:solidFill>
                  <a:schemeClr val="tx1"/>
                </a:solidFill>
              </a:rPr>
              <a:t>Suite</a:t>
            </a:r>
            <a:endParaRPr lang="fr-FR" sz="2200" dirty="0">
              <a:solidFill>
                <a:schemeClr val="tx1"/>
              </a:solidFill>
            </a:endParaRPr>
          </a:p>
        </p:txBody>
      </p:sp>
    </p:spTree>
    <p:extLst>
      <p:ext uri="{BB962C8B-B14F-4D97-AF65-F5344CB8AC3E}">
        <p14:creationId xmlns:p14="http://schemas.microsoft.com/office/powerpoint/2010/main" val="1202546614"/>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20008"/>
            <a:ext cx="12192000" cy="5428007"/>
          </a:xfrm>
        </p:spPr>
        <p:txBody>
          <a:bodyPr>
            <a:normAutofit fontScale="92500" lnSpcReduction="20000"/>
          </a:bodyPr>
          <a:lstStyle/>
          <a:p>
            <a:pPr eaLnBrk="0" hangingPunct="0"/>
            <a:r>
              <a:rPr lang="fr-FR" dirty="0">
                <a:highlight>
                  <a:srgbClr val="FFFF00"/>
                </a:highlight>
              </a:rPr>
              <a:t>Jésus ne suffit-il plus ?</a:t>
            </a:r>
          </a:p>
          <a:p>
            <a:pPr eaLnBrk="0" hangingPunct="0"/>
            <a:endParaRPr lang="fr-FR" sz="500" dirty="0"/>
          </a:p>
          <a:p>
            <a:pPr lvl="4" eaLnBrk="0" hangingPunct="0"/>
            <a:r>
              <a:rPr lang="fr-FR" dirty="0"/>
              <a:t>serions-nous lassés de l'amitié avec le Verbe fait chair, au point de lui préférer une "expérience" plus gratifiante, etc. ?</a:t>
            </a:r>
          </a:p>
          <a:p>
            <a:pPr lvl="4" eaLnBrk="0" hangingPunct="0"/>
            <a:endParaRPr lang="fr-FR" dirty="0"/>
          </a:p>
          <a:p>
            <a:pPr lvl="4"/>
            <a:endParaRPr lang="fr-FR" sz="500" dirty="0"/>
          </a:p>
          <a:p>
            <a:pPr lvl="2"/>
            <a:r>
              <a:rPr lang="fr-FR" dirty="0"/>
              <a:t>les saints, </a:t>
            </a:r>
          </a:p>
          <a:p>
            <a:pPr lvl="4"/>
            <a:endParaRPr lang="fr-FR" sz="500" dirty="0"/>
          </a:p>
          <a:p>
            <a:pPr lvl="4"/>
            <a:r>
              <a:rPr lang="fr-FR" dirty="0"/>
              <a:t>eux, ont construit leur vie sur le Christ </a:t>
            </a:r>
          </a:p>
          <a:p>
            <a:pPr lvl="6"/>
            <a:r>
              <a:rPr lang="fr-FR" dirty="0"/>
              <a:t>sans avoir recours à des connaissances ou/et des techniques que Jésus n'a jamais enseignées ou/et préconisées  </a:t>
            </a:r>
          </a:p>
          <a:p>
            <a:pPr lvl="6"/>
            <a:endParaRPr lang="fr-FR" sz="300" dirty="0"/>
          </a:p>
          <a:p>
            <a:pPr lvl="5"/>
            <a:r>
              <a:rPr lang="fr-FR" dirty="0"/>
              <a:t>sainte Thérèse d’Avila : « Seul Dieu suffit » (« Sólo Dios basta »)</a:t>
            </a:r>
          </a:p>
          <a:p>
            <a:pPr lvl="6"/>
            <a:r>
              <a:rPr lang="fr-FR" dirty="0"/>
              <a:t>et c'est parce que le Christ seul leur a suffi que l'Esprit Saint a pu librement accomplir en eux son oeuvre de sanctification</a:t>
            </a:r>
          </a:p>
          <a:p>
            <a:pPr lvl="3"/>
            <a:r>
              <a:rPr lang="fr-FR" dirty="0"/>
              <a:t>(rappel : chacun de nous, avec la grâce de Dieu, est appelé à devenir saint)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0" name="Titre 1">
            <a:extLst>
              <a:ext uri="{FF2B5EF4-FFF2-40B4-BE49-F238E27FC236}">
                <a16:creationId xmlns:a16="http://schemas.microsoft.com/office/drawing/2014/main" id="{52012331-665B-498C-B53C-1574938D9DBD}"/>
              </a:ext>
            </a:extLst>
          </p:cNvPr>
          <p:cNvSpPr>
            <a:spLocks noGrp="1"/>
          </p:cNvSpPr>
          <p:nvPr>
            <p:ph type="title"/>
          </p:nvPr>
        </p:nvSpPr>
        <p:spPr>
          <a:xfrm>
            <a:off x="119063" y="49213"/>
            <a:ext cx="11953875" cy="978203"/>
          </a:xfrm>
        </p:spPr>
        <p:txBody>
          <a:bodyPr>
            <a:normAutofit fontScale="90000"/>
          </a:bodyPr>
          <a:lstStyle/>
          <a:p>
            <a:r>
              <a:rPr lang="fr-FR" sz="3600" dirty="0"/>
              <a:t>occultisme / ésotérisme : magie, magnétiseurs, voyances, médiums, etc., yoga, zen, etc.		</a:t>
            </a:r>
            <a:r>
              <a:rPr lang="fr-FR" sz="2400" dirty="0">
                <a:solidFill>
                  <a:schemeClr val="tx1"/>
                </a:solidFill>
              </a:rPr>
              <a:t>Suite</a:t>
            </a:r>
            <a:endParaRPr lang="fr-FR" sz="2200" dirty="0">
              <a:solidFill>
                <a:schemeClr val="tx1"/>
              </a:solidFill>
            </a:endParaRPr>
          </a:p>
        </p:txBody>
      </p:sp>
    </p:spTree>
    <p:extLst>
      <p:ext uri="{BB962C8B-B14F-4D97-AF65-F5344CB8AC3E}">
        <p14:creationId xmlns:p14="http://schemas.microsoft.com/office/powerpoint/2010/main" val="1928755859"/>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26372"/>
            <a:ext cx="12192000" cy="5621643"/>
          </a:xfrm>
        </p:spPr>
        <p:txBody>
          <a:bodyPr>
            <a:normAutofit fontScale="92500" lnSpcReduction="10000"/>
          </a:bodyPr>
          <a:lstStyle/>
          <a:p>
            <a:pPr lvl="1" eaLnBrk="0" hangingPunct="0"/>
            <a:r>
              <a:rPr lang="fr-FR" dirty="0"/>
              <a:t>le yoga, et bien d'autres pratiques du même genre, ne pourraient-elles pas être spirituellement "neutres"  ?</a:t>
            </a:r>
          </a:p>
          <a:p>
            <a:pPr lvl="2" eaLnBrk="0" hangingPunct="0"/>
            <a:endParaRPr lang="fr-FR" sz="1300" dirty="0"/>
          </a:p>
          <a:p>
            <a:pPr lvl="2" eaLnBrk="0" hangingPunct="0"/>
            <a:r>
              <a:rPr lang="fr-FR" dirty="0"/>
              <a:t>c’est difficile de le croire</a:t>
            </a:r>
          </a:p>
          <a:p>
            <a:pPr lvl="2" eaLnBrk="0" hangingPunct="0"/>
            <a:endParaRPr lang="fr-FR" sz="1000" dirty="0"/>
          </a:p>
          <a:p>
            <a:pPr lvl="2" eaLnBrk="0" hangingPunct="0"/>
            <a:r>
              <a:rPr lang="fr-FR" dirty="0"/>
              <a:t>le yoga, le zen, etc., "normalement" constituent, chacun, de véritables liturgies, qui se déroulent dans un contexte cultuel précis dont elles tirent leur sens</a:t>
            </a:r>
          </a:p>
          <a:p>
            <a:pPr lvl="2" eaLnBrk="0" hangingPunct="0"/>
            <a:endParaRPr lang="fr-FR" sz="600" dirty="0"/>
          </a:p>
          <a:p>
            <a:pPr lvl="3" eaLnBrk="0" hangingPunct="0"/>
            <a:r>
              <a:rPr lang="fr-FR" dirty="0"/>
              <a:t>le but de ces techniques </a:t>
            </a:r>
          </a:p>
          <a:p>
            <a:pPr lvl="5" eaLnBrk="0" hangingPunct="0"/>
            <a:r>
              <a:rPr lang="fr-FR" dirty="0"/>
              <a:t>est d’induire "des états modifiés de conscience" </a:t>
            </a:r>
          </a:p>
          <a:p>
            <a:pPr lvl="6" eaLnBrk="0" hangingPunct="0"/>
            <a:r>
              <a:rPr lang="fr-FR" dirty="0"/>
              <a:t>dans lesquels le sujet personnel s'estompe au profit d’ "un Soi anonyme"</a:t>
            </a:r>
          </a:p>
          <a:p>
            <a:pPr lvl="5" eaLnBrk="0" hangingPunct="0"/>
            <a:r>
              <a:rPr lang="fr-FR" dirty="0"/>
              <a:t>et/ou de réaliser la "fusion" avec les "énergies cosmiques" considérées comme "divines" </a:t>
            </a:r>
            <a:endParaRPr lang="fr-FR" sz="400" dirty="0"/>
          </a:p>
          <a:p>
            <a:pPr lvl="2" eaLnBrk="0" hangingPunct="0"/>
            <a:endParaRPr lang="fr-FR" sz="600" dirty="0"/>
          </a:p>
          <a:p>
            <a:pPr lvl="4" eaLnBrk="0" hangingPunct="0"/>
            <a:endParaRPr lang="fr-FR" dirty="0"/>
          </a:p>
          <a:p>
            <a:pPr eaLnBrk="0" hangingPunct="0"/>
            <a:endParaRPr lang="fr-FR" dirty="0"/>
          </a:p>
          <a:p>
            <a:pPr eaLnBrk="0" hangingPunct="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0E2800B-7523-4E9E-AC55-498650BBF333}"/>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3217477210"/>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59859"/>
            <a:ext cx="12192000" cy="5288155"/>
          </a:xfrm>
        </p:spPr>
        <p:txBody>
          <a:bodyPr>
            <a:normAutofit/>
          </a:bodyPr>
          <a:lstStyle/>
          <a:p>
            <a:pPr lvl="2" eaLnBrk="0" hangingPunct="0"/>
            <a:endParaRPr lang="fr-FR" sz="400" dirty="0"/>
          </a:p>
          <a:p>
            <a:pPr lvl="2" eaLnBrk="0" hangingPunct="0"/>
            <a:r>
              <a:rPr lang="fr-FR" dirty="0"/>
              <a:t>difficile de croire que l'on puisse séparer le yoga et ces autres pratiques de leur horizon religieux</a:t>
            </a:r>
          </a:p>
          <a:p>
            <a:pPr lvl="2" eaLnBrk="0" hangingPunct="0"/>
            <a:endParaRPr lang="fr-FR" dirty="0"/>
          </a:p>
          <a:p>
            <a:pPr lvl="2" eaLnBrk="0" hangingPunct="0"/>
            <a:endParaRPr lang="fr-FR" sz="400" dirty="0"/>
          </a:p>
          <a:p>
            <a:pPr lvl="2" eaLnBrk="0" hangingPunct="0"/>
            <a:r>
              <a:rPr lang="fr-FR" dirty="0"/>
              <a:t>le yoga est impliqué dans de nombreux "naturalismes"  et "religiosités" orientaux —dans tous ?—</a:t>
            </a:r>
          </a:p>
          <a:p>
            <a:pPr lvl="2" eaLnBrk="0" hangingPunct="0"/>
            <a:endParaRPr lang="fr-FR" sz="500" dirty="0"/>
          </a:p>
          <a:p>
            <a:pPr lvl="6" eaLnBrk="0" hangingPunct="0"/>
            <a:r>
              <a:rPr lang="fr-FR" dirty="0"/>
              <a:t>(rappel : les "naturalismes" sont des "systèmes" philosophiques incompatibles avec le Catholicisme)</a:t>
            </a:r>
          </a:p>
          <a:p>
            <a:pPr lvl="3" eaLnBrk="0" hangingPunct="0"/>
            <a:endParaRPr lang="fr-FR" sz="500" dirty="0"/>
          </a:p>
          <a:p>
            <a:pPr lvl="3" eaLnBrk="0" hangingPunct="0"/>
            <a:r>
              <a:rPr lang="fr-FR" dirty="0"/>
              <a:t>difficile de croire que des exercices du yoga puissent être spirituellement neutres   </a:t>
            </a:r>
            <a:endParaRPr lang="fr-FR" sz="600" dirty="0"/>
          </a:p>
          <a:p>
            <a:pPr lvl="4" eaLnBrk="0" hangingPunct="0"/>
            <a:endParaRPr lang="fr-FR" dirty="0"/>
          </a:p>
          <a:p>
            <a:pPr eaLnBrk="0" hangingPunct="0"/>
            <a:endParaRPr lang="fr-FR" dirty="0"/>
          </a:p>
          <a:p>
            <a:pPr eaLnBrk="0" hangingPunct="0"/>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80E2800B-7523-4E9E-AC55-498650BBF333}"/>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4248560566"/>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401"/>
          </a:xfrm>
        </p:spPr>
        <p:txBody>
          <a:bodyPr>
            <a:normAutofit fontScale="85000" lnSpcReduction="20000"/>
          </a:bodyPr>
          <a:lstStyle/>
          <a:p>
            <a:pPr lvl="1" eaLnBrk="0" hangingPunct="0"/>
            <a:r>
              <a:rPr lang="fr-FR" dirty="0"/>
              <a:t>Et les arts martiaux ?</a:t>
            </a:r>
          </a:p>
          <a:p>
            <a:pPr lvl="1" eaLnBrk="0" hangingPunct="0"/>
            <a:endParaRPr lang="fr-FR" sz="1100" dirty="0"/>
          </a:p>
          <a:p>
            <a:pPr lvl="2" eaLnBrk="0" hangingPunct="0"/>
            <a:r>
              <a:rPr lang="fr-FR" dirty="0"/>
              <a:t>par exemple, pour le tai-chi, le kung-fu, l’aïkido</a:t>
            </a:r>
          </a:p>
          <a:p>
            <a:pPr lvl="2" eaLnBrk="0" hangingPunct="0"/>
            <a:endParaRPr lang="fr-FR" sz="900" dirty="0"/>
          </a:p>
          <a:p>
            <a:pPr lvl="3" eaLnBrk="0" hangingPunct="0"/>
            <a:r>
              <a:rPr lang="fr-FR" dirty="0"/>
              <a:t>ces techniques visent à une "harmonisation" des "énergies internes" par un ensemble de mouvements qui sont supposés nous ajuster aux "courants cosmiques" </a:t>
            </a:r>
          </a:p>
          <a:p>
            <a:pPr lvl="4" eaLnBrk="0" hangingPunct="0"/>
            <a:endParaRPr lang="fr-FR" sz="900" dirty="0"/>
          </a:p>
          <a:p>
            <a:pPr lvl="4" eaLnBrk="0" hangingPunct="0"/>
            <a:r>
              <a:rPr lang="fr-FR" dirty="0"/>
              <a:t>en soi cela n'a rien d'incompatible avec la foi catholique, à condition qu'au-delà de ces mouvements, nous n'héritions pas de la philosophie sous-jacente</a:t>
            </a:r>
          </a:p>
          <a:p>
            <a:pPr lvl="4" eaLnBrk="0" hangingPunct="0"/>
            <a:endParaRPr lang="fr-FR" sz="1000" dirty="0"/>
          </a:p>
          <a:p>
            <a:pPr lvl="5" eaLnBrk="0" hangingPunct="0"/>
            <a:r>
              <a:rPr lang="fr-FR" dirty="0"/>
              <a:t>or, contrairement à ce que l’on pourrait penser, cette distinction n'est pas simple à faire, car ces techniques véhiculent tout un "art de vivre" imprégné de "naturalisme", qui se transmet par une sorte d'osmose imperceptible</a:t>
            </a:r>
          </a:p>
          <a:p>
            <a:pPr lvl="5" eaLnBrk="0" hangingPunct="0"/>
            <a:endParaRPr lang="fr-FR" sz="1000" dirty="0"/>
          </a:p>
          <a:p>
            <a:pPr lvl="6" eaLnBrk="0" hangingPunct="0"/>
            <a:r>
              <a:rPr lang="fr-FR" dirty="0"/>
              <a:t>la dissociation des arts martiaux de cet "horizon philosophique" n'est pas impossible —le judo, devenu discipline olympique, en est la preuve— mais elle demeure artificielle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59B1CED1-0AA3-47F6-BA85-44203F6EF85F}"/>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1593782367"/>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162287"/>
            <a:ext cx="12192000" cy="2614108"/>
          </a:xfrm>
        </p:spPr>
        <p:txBody>
          <a:bodyPr>
            <a:normAutofit fontScale="85000" lnSpcReduction="20000"/>
          </a:bodyPr>
          <a:lstStyle/>
          <a:p>
            <a:pPr indent="0" eaLnBrk="0" hangingPunct="0">
              <a:buNone/>
            </a:pPr>
            <a:r>
              <a:rPr lang="fr-FR" dirty="0"/>
              <a:t>Pour que cela ne prenne pas trop de place dans ce document j’ai mis la suite des vues sur ce sujet de l’occultisme / l’ésotérisme (y compris sur le yoga, etc., et les arts martiaux) dans un autre document, intitulé : </a:t>
            </a:r>
          </a:p>
          <a:p>
            <a:pPr indent="0" eaLnBrk="0" hangingPunct="0">
              <a:buNone/>
            </a:pPr>
            <a:endParaRPr lang="fr-FR" dirty="0"/>
          </a:p>
          <a:p>
            <a:pPr marL="900000" lvl="2" indent="0" eaLnBrk="0" hangingPunct="0">
              <a:buNone/>
            </a:pPr>
            <a:r>
              <a:rPr lang="fr-FR" dirty="0"/>
              <a:t>“Kit de survie catholique_n5_Vues_COMPLÉMENTS_Occultisme-Ésotérisme”</a:t>
            </a:r>
          </a:p>
          <a:p>
            <a:pPr marL="900000" lvl="2" indent="0" eaLnBrk="0" hangingPunct="0">
              <a:buNone/>
            </a:pPr>
            <a:endParaRPr lang="fr-FR" dirty="0"/>
          </a:p>
          <a:p>
            <a:pPr marL="1224000" lvl="3" indent="0" eaLnBrk="0" hangingPunct="0">
              <a:buNone/>
            </a:pPr>
            <a:r>
              <a:rPr lang="fr-FR" dirty="0"/>
              <a:t>que l’on peut télécharger gratuitement à partir de mon site internet</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59B1CED1-0AA3-47F6-BA85-44203F6EF85F}"/>
              </a:ext>
            </a:extLst>
          </p:cNvPr>
          <p:cNvSpPr>
            <a:spLocks noGrp="1"/>
          </p:cNvSpPr>
          <p:nvPr>
            <p:ph type="title"/>
          </p:nvPr>
        </p:nvSpPr>
        <p:spPr>
          <a:xfrm>
            <a:off x="119063" y="49213"/>
            <a:ext cx="11953875" cy="1060450"/>
          </a:xfrm>
        </p:spPr>
        <p:txBody>
          <a:bodyPr>
            <a:normAutofit fontScale="90000"/>
          </a:bodyPr>
          <a:lstStyle/>
          <a:p>
            <a:r>
              <a:rPr lang="fr-FR" sz="3600" dirty="0"/>
              <a:t>occultisme / ésotérisme : magie, magnétiseurs, voyances, médiums, etc., yoga, zen, etc.</a:t>
            </a:r>
            <a:r>
              <a:rPr lang="fr-FR" sz="3200" dirty="0"/>
              <a:t> 		</a:t>
            </a:r>
            <a:r>
              <a:rPr lang="fr-FR" sz="2700" dirty="0">
                <a:solidFill>
                  <a:schemeClr val="tx1"/>
                </a:solidFill>
              </a:rPr>
              <a:t>Suite</a:t>
            </a:r>
          </a:p>
        </p:txBody>
      </p:sp>
    </p:spTree>
    <p:extLst>
      <p:ext uri="{BB962C8B-B14F-4D97-AF65-F5344CB8AC3E}">
        <p14:creationId xmlns:p14="http://schemas.microsoft.com/office/powerpoint/2010/main" val="279540615"/>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D6FDC7A-143E-4A5A-8B0F-5BFE1661388C}"/>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6C3F0E2-82E3-4D25-91D3-96EAC06F5E00}"/>
              </a:ext>
            </a:extLst>
          </p:cNvPr>
          <p:cNvSpPr>
            <a:spLocks noGrp="1"/>
          </p:cNvSpPr>
          <p:nvPr>
            <p:ph type="sldNum" sz="quarter" idx="12"/>
          </p:nvPr>
        </p:nvSpPr>
        <p:spPr/>
        <p:txBody>
          <a:bodyPr/>
          <a:lstStyle/>
          <a:p>
            <a:fld id="{E57ECC14-826B-42E9-A453-4280D060BAD6}" type="slidenum">
              <a:rPr lang="fr-FR" smtClean="0"/>
              <a:t>445</a:t>
            </a:fld>
            <a:endParaRPr lang="fr-FR" dirty="0"/>
          </a:p>
        </p:txBody>
      </p:sp>
      <p:sp>
        <p:nvSpPr>
          <p:cNvPr id="5" name="Espace réservé du contenu 4">
            <a:extLst>
              <a:ext uri="{FF2B5EF4-FFF2-40B4-BE49-F238E27FC236}">
                <a16:creationId xmlns:a16="http://schemas.microsoft.com/office/drawing/2014/main" id="{A68DC163-2030-493D-999C-B5C01106A5EE}"/>
              </a:ext>
            </a:extLst>
          </p:cNvPr>
          <p:cNvSpPr>
            <a:spLocks noGrp="1"/>
          </p:cNvSpPr>
          <p:nvPr>
            <p:ph idx="1"/>
          </p:nvPr>
        </p:nvSpPr>
        <p:spPr>
          <a:xfrm>
            <a:off x="0" y="1178560"/>
            <a:ext cx="12192000" cy="5669451"/>
          </a:xfrm>
        </p:spPr>
        <p:txBody>
          <a:bodyPr>
            <a:normAutofit fontScale="92500" lnSpcReduction="10000"/>
          </a:bodyPr>
          <a:lstStyle/>
          <a:p>
            <a:pPr lvl="2"/>
            <a:r>
              <a:rPr lang="fr-FR" dirty="0"/>
              <a:t>le père Joseph-Marie VERLINDE</a:t>
            </a:r>
          </a:p>
          <a:p>
            <a:pPr lvl="4"/>
            <a:r>
              <a:rPr lang="fr-FR" sz="2800" dirty="0"/>
              <a:t>à qui, en particulier, le cardinal Jean-Marie LUSTIGER avait confié les Conférences du Carême 2002 à Notre-Dame de Paris, sur le thème : "Christianisme au défi des nouvelles religiosités« </a:t>
            </a:r>
          </a:p>
          <a:p>
            <a:pPr lvl="4"/>
            <a:endParaRPr lang="fr-FR" sz="900" dirty="0"/>
          </a:p>
          <a:p>
            <a:pPr lvl="3"/>
            <a:endParaRPr lang="fr-FR" sz="1300" dirty="0"/>
          </a:p>
          <a:p>
            <a:pPr lvl="3"/>
            <a:r>
              <a:rPr lang="fr-FR" sz="2800" dirty="0"/>
              <a:t>ses livres</a:t>
            </a:r>
          </a:p>
          <a:p>
            <a:pPr lvl="4"/>
            <a:r>
              <a:rPr lang="fr-FR" sz="2800" dirty="0"/>
              <a:t>dans le domaine de l’ésotérisme, le plus simple, je pense, c’est de commencer par son petit livre : “</a:t>
            </a:r>
            <a:r>
              <a:rPr lang="fr-FR" sz="2800" dirty="0">
                <a:highlight>
                  <a:srgbClr val="FFFF00"/>
                </a:highlight>
              </a:rPr>
              <a:t>100 questions sur les nouvelles religiosités</a:t>
            </a:r>
            <a:r>
              <a:rPr lang="fr-FR" sz="2800" dirty="0"/>
              <a:t>”, qui est c’est sans doute suffisant pour la grande majorité d’entre nous</a:t>
            </a:r>
          </a:p>
          <a:p>
            <a:pPr lvl="4"/>
            <a:r>
              <a:rPr lang="fr-FR" sz="2800" dirty="0"/>
              <a:t>pour ceux qui ont besoin d’aller plus loin : son livre : “L’expérience interdite” donne beaucoup d’informations sur l’Hindouisme (dont de nombreuses religions et/ou pratiques d’origines Asiatiques —par exemple le Bouddhisme, le Yoga, etc.— n’en sont que des variantes restreintes ou réductrices)</a:t>
            </a:r>
          </a:p>
        </p:txBody>
      </p:sp>
      <p:sp>
        <p:nvSpPr>
          <p:cNvPr id="6" name="Titre 1">
            <a:extLst>
              <a:ext uri="{FF2B5EF4-FFF2-40B4-BE49-F238E27FC236}">
                <a16:creationId xmlns:a16="http://schemas.microsoft.com/office/drawing/2014/main" id="{76B08661-F740-490A-88D5-148D0336BA37}"/>
              </a:ext>
            </a:extLst>
          </p:cNvPr>
          <p:cNvSpPr>
            <a:spLocks noGrp="1"/>
          </p:cNvSpPr>
          <p:nvPr>
            <p:ph type="title"/>
          </p:nvPr>
        </p:nvSpPr>
        <p:spPr>
          <a:xfrm>
            <a:off x="119742" y="49189"/>
            <a:ext cx="11952515" cy="740520"/>
          </a:xfrm>
        </p:spPr>
        <p:txBody>
          <a:bodyPr>
            <a:normAutofit fontScale="90000"/>
          </a:bodyPr>
          <a:lstStyle/>
          <a:p>
            <a:r>
              <a:rPr lang="fr-FR" sz="3600" dirty="0"/>
              <a:t>Occultisme/ésotérisme — Sources d’informations recommandables</a:t>
            </a:r>
            <a:endParaRPr lang="fr-FR" sz="2700" dirty="0">
              <a:solidFill>
                <a:schemeClr val="tx1"/>
              </a:solidFill>
            </a:endParaRPr>
          </a:p>
        </p:txBody>
      </p:sp>
    </p:spTree>
    <p:extLst>
      <p:ext uri="{BB962C8B-B14F-4D97-AF65-F5344CB8AC3E}">
        <p14:creationId xmlns:p14="http://schemas.microsoft.com/office/powerpoint/2010/main" val="584047902"/>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D6FDC7A-143E-4A5A-8B0F-5BFE1661388C}"/>
              </a:ext>
            </a:extLst>
          </p:cNvPr>
          <p:cNvSpPr>
            <a:spLocks noGrp="1"/>
          </p:cNvSpPr>
          <p:nvPr>
            <p:ph type="dt" sz="half" idx="10"/>
          </p:nvPr>
        </p:nvSpPr>
        <p:spPr/>
        <p:txBody>
          <a:bodyPr/>
          <a:lstStyle/>
          <a:p>
            <a:r>
              <a:rPr lang="fr-FR"/>
              <a:t>09/11/2020</a:t>
            </a:r>
            <a:endParaRPr lang="fr-FR" dirty="0"/>
          </a:p>
        </p:txBody>
      </p:sp>
      <p:sp>
        <p:nvSpPr>
          <p:cNvPr id="4" name="Espace réservé du numéro de diapositive 3">
            <a:extLst>
              <a:ext uri="{FF2B5EF4-FFF2-40B4-BE49-F238E27FC236}">
                <a16:creationId xmlns:a16="http://schemas.microsoft.com/office/drawing/2014/main" id="{D6C3F0E2-82E3-4D25-91D3-96EAC06F5E00}"/>
              </a:ext>
            </a:extLst>
          </p:cNvPr>
          <p:cNvSpPr>
            <a:spLocks noGrp="1"/>
          </p:cNvSpPr>
          <p:nvPr>
            <p:ph type="sldNum" sz="quarter" idx="12"/>
          </p:nvPr>
        </p:nvSpPr>
        <p:spPr/>
        <p:txBody>
          <a:bodyPr/>
          <a:lstStyle/>
          <a:p>
            <a:fld id="{E57ECC14-826B-42E9-A453-4280D060BAD6}" type="slidenum">
              <a:rPr lang="fr-FR" smtClean="0"/>
              <a:t>446</a:t>
            </a:fld>
            <a:endParaRPr lang="fr-FR" dirty="0"/>
          </a:p>
        </p:txBody>
      </p:sp>
      <p:sp>
        <p:nvSpPr>
          <p:cNvPr id="5" name="Espace réservé du contenu 4">
            <a:extLst>
              <a:ext uri="{FF2B5EF4-FFF2-40B4-BE49-F238E27FC236}">
                <a16:creationId xmlns:a16="http://schemas.microsoft.com/office/drawing/2014/main" id="{A68DC163-2030-493D-999C-B5C01106A5EE}"/>
              </a:ext>
            </a:extLst>
          </p:cNvPr>
          <p:cNvSpPr>
            <a:spLocks noGrp="1"/>
          </p:cNvSpPr>
          <p:nvPr>
            <p:ph idx="1"/>
          </p:nvPr>
        </p:nvSpPr>
        <p:spPr>
          <a:xfrm>
            <a:off x="0" y="995680"/>
            <a:ext cx="12192000" cy="5852331"/>
          </a:xfrm>
        </p:spPr>
        <p:txBody>
          <a:bodyPr>
            <a:normAutofit/>
          </a:bodyPr>
          <a:lstStyle/>
          <a:p>
            <a:pPr lvl="4"/>
            <a:r>
              <a:rPr lang="fr-FR" sz="2000" dirty="0"/>
              <a:t>2 autres livres :</a:t>
            </a:r>
          </a:p>
          <a:p>
            <a:pPr lvl="5"/>
            <a:r>
              <a:rPr lang="fr-FR" sz="2000" dirty="0"/>
              <a:t>tome 1 : "Quand le voile se déchire"</a:t>
            </a:r>
          </a:p>
          <a:p>
            <a:pPr lvl="6"/>
            <a:r>
              <a:rPr lang="fr-FR" sz="2000" dirty="0"/>
              <a:t>la terminologie, la méthode et la finalité de l'ésotérisme. Des éclairages saisissants qui aident à démêler la séduisante complexité de la gnose moderne, où s'enchevêtrent symbolique judéo-chrétienne, spéculations gnostiques et traditions orientales. Une clé de lecture sur les nombreuses Écoles du 19</a:t>
            </a:r>
            <a:r>
              <a:rPr lang="fr-FR" sz="2000" baseline="30000" dirty="0"/>
              <a:t>e</a:t>
            </a:r>
            <a:r>
              <a:rPr lang="fr-FR" sz="2000" dirty="0"/>
              <a:t> siècle (Théosophie, Anthroposophie, Arcane, Rose-Croix, sans oublier les obédiences maçonniques), dont sont issus les Maîtres à penser du Nouvel Age</a:t>
            </a:r>
          </a:p>
          <a:p>
            <a:pPr lvl="5"/>
            <a:r>
              <a:rPr lang="fr-FR" sz="2000" dirty="0"/>
              <a:t>tome 2 : "Déité sans nom et sans visage (tome 2 = complémentaire du livre cité ci-dessus)</a:t>
            </a:r>
          </a:p>
          <a:p>
            <a:pPr lvl="6"/>
            <a:r>
              <a:rPr lang="fr-FR" sz="2000" dirty="0"/>
              <a:t>le père Verlinde y décrit la conception du Divin véhiculée par l´ésotérisme, à travers une relecture du manichéisme, du gnosticisme, de la pensée de J.Boehme, de la Kabbale, jusqu´à la Rose-Croix. La Franc-Maçonnerie est une des écoles représentatives de l’ésotérisme occidental </a:t>
            </a:r>
          </a:p>
          <a:p>
            <a:pPr lvl="4"/>
            <a:r>
              <a:rPr lang="fr-FR" sz="2000" dirty="0"/>
              <a:t>etc.</a:t>
            </a:r>
          </a:p>
          <a:p>
            <a:pPr lvl="4"/>
            <a:endParaRPr lang="fr-FR" sz="900" dirty="0"/>
          </a:p>
          <a:p>
            <a:pPr lvl="3"/>
            <a:endParaRPr lang="fr-FR" sz="1200" dirty="0"/>
          </a:p>
          <a:p>
            <a:pPr lvl="3"/>
            <a:r>
              <a:rPr lang="fr-FR" sz="2400" dirty="0"/>
              <a:t>sur internet :</a:t>
            </a:r>
          </a:p>
          <a:p>
            <a:pPr lvl="4"/>
            <a:r>
              <a:rPr lang="fr-FR" sz="2000" dirty="0"/>
              <a:t>le site : </a:t>
            </a:r>
            <a:r>
              <a:rPr lang="fr-FR" sz="2000" dirty="0">
                <a:hlinkClick r:id="rId2"/>
              </a:rPr>
              <a:t>www.final-age.net</a:t>
            </a:r>
            <a:endParaRPr lang="fr-FR" sz="2000" dirty="0"/>
          </a:p>
          <a:p>
            <a:pPr lvl="6"/>
            <a:r>
              <a:rPr lang="fr-FR" sz="2000" dirty="0"/>
              <a:t>où l’on peut aussi, au besoin, lui poser des questions</a:t>
            </a:r>
          </a:p>
          <a:p>
            <a:pPr lvl="4"/>
            <a:r>
              <a:rPr lang="fr-FR" sz="2000" dirty="0"/>
              <a:t>et ailleurs sur internet, un certain nombre de vidéos, etc., d’enseignements du père Verlinde</a:t>
            </a:r>
            <a:endParaRPr lang="fr-FR" sz="2800" dirty="0"/>
          </a:p>
        </p:txBody>
      </p:sp>
      <p:sp>
        <p:nvSpPr>
          <p:cNvPr id="6" name="Titre 1">
            <a:extLst>
              <a:ext uri="{FF2B5EF4-FFF2-40B4-BE49-F238E27FC236}">
                <a16:creationId xmlns:a16="http://schemas.microsoft.com/office/drawing/2014/main" id="{B3468DD9-7DDE-4D38-9CA2-833DD0AD1ECE}"/>
              </a:ext>
            </a:extLst>
          </p:cNvPr>
          <p:cNvSpPr>
            <a:spLocks noGrp="1"/>
          </p:cNvSpPr>
          <p:nvPr>
            <p:ph type="title"/>
          </p:nvPr>
        </p:nvSpPr>
        <p:spPr>
          <a:xfrm>
            <a:off x="119742" y="49189"/>
            <a:ext cx="11952515" cy="946490"/>
          </a:xfrm>
        </p:spPr>
        <p:txBody>
          <a:bodyPr>
            <a:normAutofit fontScale="90000"/>
          </a:bodyPr>
          <a:lstStyle/>
          <a:p>
            <a:r>
              <a:rPr lang="fr-FR" sz="3600" dirty="0"/>
              <a:t>Occultisme/ésotérisme</a:t>
            </a:r>
            <a:br>
              <a:rPr lang="fr-FR" sz="3600" dirty="0"/>
            </a:br>
            <a:r>
              <a:rPr lang="fr-FR" sz="3600" dirty="0"/>
              <a:t>Sources d’informations recommandables	</a:t>
            </a:r>
            <a:r>
              <a:rPr lang="fr-FR" sz="2700" dirty="0">
                <a:solidFill>
                  <a:schemeClr val="tx1"/>
                </a:solidFill>
              </a:rPr>
              <a:t>Suite</a:t>
            </a:r>
          </a:p>
        </p:txBody>
      </p:sp>
    </p:spTree>
    <p:extLst>
      <p:ext uri="{BB962C8B-B14F-4D97-AF65-F5344CB8AC3E}">
        <p14:creationId xmlns:p14="http://schemas.microsoft.com/office/powerpoint/2010/main" val="3318433620"/>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22399"/>
            <a:ext cx="12192000" cy="5425617"/>
          </a:xfrm>
        </p:spPr>
        <p:txBody>
          <a:bodyPr>
            <a:normAutofit fontScale="92500" lnSpcReduction="10000"/>
          </a:bodyPr>
          <a:lstStyle/>
          <a:p>
            <a:pPr lvl="2"/>
            <a:r>
              <a:rPr lang="fr-FR" dirty="0"/>
              <a:t>le père Benoît DOMERGUE :</a:t>
            </a:r>
          </a:p>
          <a:p>
            <a:pPr lvl="2"/>
            <a:endParaRPr lang="fr-FR" sz="1100" dirty="0"/>
          </a:p>
          <a:p>
            <a:pPr lvl="3"/>
            <a:r>
              <a:rPr lang="fr-FR" sz="3400" dirty="0"/>
              <a:t>plusieurs livres concernant l’occultisme </a:t>
            </a:r>
          </a:p>
          <a:p>
            <a:pPr lvl="5"/>
            <a:r>
              <a:rPr lang="fr-FR" sz="3400" dirty="0"/>
              <a:t>dont sur les "rave parties" </a:t>
            </a:r>
            <a:r>
              <a:rPr lang="fr-FR" sz="3600" dirty="0"/>
              <a:t>—ou équivalents—</a:t>
            </a:r>
            <a:r>
              <a:rPr lang="fr-FR" sz="3400" dirty="0"/>
              <a:t>, sur ce que l’on appelle la "culture rock", etc., mais aussi sur l’astrologie et la voyance, la réincarnation, etc.</a:t>
            </a:r>
          </a:p>
          <a:p>
            <a:pPr lvl="4"/>
            <a:r>
              <a:rPr lang="fr-FR" sz="3400" dirty="0"/>
              <a:t>certains de ses livres ne sont plus disponibles que sur le marché (par exemple sur internet) des livres d’occasion</a:t>
            </a:r>
          </a:p>
          <a:p>
            <a:pPr lvl="2"/>
            <a:endParaRPr lang="fr-FR" sz="1100" dirty="0"/>
          </a:p>
          <a:p>
            <a:pPr lvl="2"/>
            <a:r>
              <a:rPr lang="fr-FR" sz="3400" dirty="0"/>
              <a:t>le père Gabriele AMORTH :</a:t>
            </a:r>
          </a:p>
          <a:p>
            <a:pPr lvl="2"/>
            <a:endParaRPr lang="fr-FR" sz="900" dirty="0"/>
          </a:p>
          <a:p>
            <a:pPr lvl="4"/>
            <a:r>
              <a:rPr lang="fr-FR" sz="3400" dirty="0"/>
              <a:t>plusieurs livres sur l’exorcisme / les exorcismes</a:t>
            </a:r>
          </a:p>
          <a:p>
            <a:pPr lvl="3"/>
            <a:r>
              <a:rPr lang="fr-FR" sz="3400" dirty="0"/>
              <a:t>le père Amorth, décédé en 2016, a été l’exorciste du diocèse de Rome de 1986 à 2016</a:t>
            </a:r>
            <a:endParaRPr lang="fr-FR" sz="1100" dirty="0"/>
          </a:p>
          <a:p>
            <a:pPr lvl="2"/>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4471215F-7C24-4F14-9AA8-448B19EE295E}"/>
              </a:ext>
            </a:extLst>
          </p:cNvPr>
          <p:cNvSpPr>
            <a:spLocks noGrp="1"/>
          </p:cNvSpPr>
          <p:nvPr>
            <p:ph type="title"/>
          </p:nvPr>
        </p:nvSpPr>
        <p:spPr>
          <a:xfrm>
            <a:off x="119063" y="49213"/>
            <a:ext cx="11953875" cy="1060450"/>
          </a:xfrm>
        </p:spPr>
        <p:txBody>
          <a:bodyPr>
            <a:normAutofit fontScale="90000"/>
          </a:bodyPr>
          <a:lstStyle/>
          <a:p>
            <a:r>
              <a:rPr lang="fr-FR" sz="3600" dirty="0"/>
              <a:t>Occultisme/ésotérisme</a:t>
            </a:r>
            <a:br>
              <a:rPr lang="fr-FR" sz="3600" dirty="0"/>
            </a:br>
            <a:r>
              <a:rPr lang="fr-FR" sz="3600" dirty="0"/>
              <a:t>Sources d’informations recommandables	</a:t>
            </a:r>
            <a:r>
              <a:rPr lang="fr-FR" sz="2700" dirty="0">
                <a:solidFill>
                  <a:schemeClr val="tx1"/>
                </a:solidFill>
              </a:rPr>
              <a:t>Suite</a:t>
            </a:r>
          </a:p>
        </p:txBody>
      </p:sp>
    </p:spTree>
    <p:extLst>
      <p:ext uri="{BB962C8B-B14F-4D97-AF65-F5344CB8AC3E}">
        <p14:creationId xmlns:p14="http://schemas.microsoft.com/office/powerpoint/2010/main" val="3849450788"/>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0960"/>
            <a:ext cx="12192000" cy="5517056"/>
          </a:xfrm>
        </p:spPr>
        <p:txBody>
          <a:bodyPr>
            <a:normAutofit fontScale="85000" lnSpcReduction="10000"/>
          </a:bodyPr>
          <a:lstStyle/>
          <a:p>
            <a:pPr lvl="2"/>
            <a:r>
              <a:rPr lang="fr-FR" dirty="0"/>
              <a:t>le père Dominique AUZENET</a:t>
            </a:r>
          </a:p>
          <a:p>
            <a:pPr lvl="7"/>
            <a:r>
              <a:rPr lang="fr-FR" dirty="0"/>
              <a:t>	CoGl : normalement quand je donne une référence, c’est parce qu’elle est donnée comme telle par d’autres références confirmées. Sur le père AUZENET je n’ai pas autant d’informations que sur les autres personnes que j’ai citées ci-dessus  </a:t>
            </a:r>
          </a:p>
          <a:p>
            <a:pPr lvl="4"/>
            <a:r>
              <a:rPr lang="fr-FR" dirty="0"/>
              <a:t>prêtre catholique du diocèse du Mans</a:t>
            </a:r>
          </a:p>
          <a:p>
            <a:pPr lvl="5"/>
            <a:r>
              <a:rPr lang="fr-FR" dirty="0"/>
              <a:t>responsable du suivi de la "Pastorale Nouvelles croyances, dérives sectaires"  depuis 2009</a:t>
            </a:r>
          </a:p>
          <a:p>
            <a:pPr lvl="5"/>
            <a:r>
              <a:rPr lang="fr-FR" dirty="0"/>
              <a:t>exorciste du diocèse du Mans depuis 2009</a:t>
            </a:r>
          </a:p>
          <a:p>
            <a:pPr lvl="4"/>
            <a:r>
              <a:rPr lang="fr-FR" dirty="0"/>
              <a:t>son site internet : </a:t>
            </a:r>
            <a:r>
              <a:rPr lang="fr-FR" dirty="0">
                <a:hlinkClick r:id="rId2"/>
              </a:rPr>
              <a:t>http://d.auzenet.free.fr/</a:t>
            </a:r>
            <a:endParaRPr lang="fr-FR" dirty="0"/>
          </a:p>
          <a:p>
            <a:pPr lvl="5"/>
            <a:r>
              <a:rPr lang="fr-FR" dirty="0"/>
              <a:t>et aussi site : </a:t>
            </a:r>
            <a:r>
              <a:rPr lang="fr-FR" dirty="0">
                <a:hlinkClick r:id="rId3"/>
              </a:rPr>
              <a:t>http://occultismedanger.free.fr/640_e_books.phpL</a:t>
            </a:r>
            <a:endParaRPr lang="fr-FR" dirty="0"/>
          </a:p>
          <a:p>
            <a:pPr lvl="6"/>
            <a:r>
              <a:rPr lang="fr-FR" dirty="0"/>
              <a:t>d’où l’on peut visionner/télécharger gratuitement un très grand nombre de petits documents qui me semblent très bien faits</a:t>
            </a:r>
          </a:p>
          <a:p>
            <a:pPr lvl="2"/>
            <a:endParaRPr lang="fr-FR" sz="1600" dirty="0"/>
          </a:p>
          <a:p>
            <a:pPr lvl="2"/>
            <a:r>
              <a:rPr lang="fr-FR" dirty="0"/>
              <a:t>et d’autres sur lesquels je ne suis pas informé, ou moins bien informé</a:t>
            </a:r>
          </a:p>
          <a:p>
            <a:pPr lvl="2"/>
            <a:endParaRPr lang="fr-FR" sz="1100" dirty="0"/>
          </a:p>
          <a:p>
            <a:pPr lvl="2"/>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F7867AA-2DF7-43D5-94AC-E481CBC39DBA}"/>
              </a:ext>
            </a:extLst>
          </p:cNvPr>
          <p:cNvSpPr>
            <a:spLocks noGrp="1"/>
          </p:cNvSpPr>
          <p:nvPr>
            <p:ph type="title"/>
          </p:nvPr>
        </p:nvSpPr>
        <p:spPr>
          <a:xfrm>
            <a:off x="119063" y="49213"/>
            <a:ext cx="11953875" cy="1060450"/>
          </a:xfrm>
        </p:spPr>
        <p:txBody>
          <a:bodyPr>
            <a:normAutofit fontScale="90000"/>
          </a:bodyPr>
          <a:lstStyle/>
          <a:p>
            <a:r>
              <a:rPr lang="fr-FR" sz="3600" dirty="0"/>
              <a:t>Occultisme/ésotérisme</a:t>
            </a:r>
            <a:br>
              <a:rPr lang="fr-FR" sz="3600" dirty="0"/>
            </a:br>
            <a:r>
              <a:rPr lang="fr-FR" sz="3600" dirty="0"/>
              <a:t>Sources d’informations recommandables	</a:t>
            </a:r>
            <a:r>
              <a:rPr lang="fr-FR" sz="2700" dirty="0">
                <a:solidFill>
                  <a:schemeClr val="tx1"/>
                </a:solidFill>
              </a:rPr>
              <a:t>Suite</a:t>
            </a:r>
          </a:p>
        </p:txBody>
      </p:sp>
    </p:spTree>
    <p:extLst>
      <p:ext uri="{BB962C8B-B14F-4D97-AF65-F5344CB8AC3E}">
        <p14:creationId xmlns:p14="http://schemas.microsoft.com/office/powerpoint/2010/main" val="2089741110"/>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0960"/>
            <a:ext cx="12192000" cy="5517056"/>
          </a:xfrm>
        </p:spPr>
        <p:txBody>
          <a:bodyPr>
            <a:normAutofit fontScale="85000" lnSpcReduction="10000"/>
          </a:bodyPr>
          <a:lstStyle/>
          <a:p>
            <a:pPr lvl="2"/>
            <a:r>
              <a:rPr lang="fr-FR" dirty="0"/>
              <a:t>le père Dominique AUZENET</a:t>
            </a:r>
          </a:p>
          <a:p>
            <a:pPr lvl="7"/>
            <a:r>
              <a:rPr lang="fr-FR" dirty="0"/>
              <a:t>	CoGl : normalement quand je donne une référence, c’est parce qu’elle est donnée comme telle par d’autres références confirmées. Sur le père AUZENET je n’ai pas autant d’informations que sur les autres personnes que j’ai citées ci-dessus  </a:t>
            </a:r>
          </a:p>
          <a:p>
            <a:pPr lvl="4"/>
            <a:r>
              <a:rPr lang="fr-FR" dirty="0"/>
              <a:t>prêtre catholique du diocèse du Mans</a:t>
            </a:r>
          </a:p>
          <a:p>
            <a:pPr lvl="5"/>
            <a:r>
              <a:rPr lang="fr-FR" dirty="0"/>
              <a:t>responsable du suivi de la "Pastorale Nouvelles croyances, dérives sectaires"  depuis 2009</a:t>
            </a:r>
          </a:p>
          <a:p>
            <a:pPr lvl="5"/>
            <a:r>
              <a:rPr lang="fr-FR" dirty="0"/>
              <a:t>exorciste du diocèse du Mans depuis 2009</a:t>
            </a:r>
          </a:p>
          <a:p>
            <a:pPr lvl="4"/>
            <a:r>
              <a:rPr lang="fr-FR" dirty="0"/>
              <a:t>son site internet : </a:t>
            </a:r>
            <a:r>
              <a:rPr lang="fr-FR" dirty="0">
                <a:hlinkClick r:id="rId2"/>
              </a:rPr>
              <a:t>http://d.auzenet.free.fr/</a:t>
            </a:r>
            <a:endParaRPr lang="fr-FR" dirty="0"/>
          </a:p>
          <a:p>
            <a:pPr lvl="5"/>
            <a:r>
              <a:rPr lang="fr-FR" dirty="0"/>
              <a:t>et aussi site : </a:t>
            </a:r>
            <a:r>
              <a:rPr lang="fr-FR" dirty="0">
                <a:hlinkClick r:id="rId3"/>
              </a:rPr>
              <a:t>http://occultismedanger.free.fr/640_e_books.phpL</a:t>
            </a:r>
            <a:endParaRPr lang="fr-FR" dirty="0"/>
          </a:p>
          <a:p>
            <a:pPr lvl="6"/>
            <a:r>
              <a:rPr lang="fr-FR" dirty="0"/>
              <a:t>d’où l’on peut visionner/télécharger gratuitement un très grand nombre de petits documents qui me semblent très bien faits</a:t>
            </a:r>
          </a:p>
          <a:p>
            <a:pPr lvl="2"/>
            <a:endParaRPr lang="fr-FR" sz="1600" dirty="0"/>
          </a:p>
          <a:p>
            <a:pPr lvl="2"/>
            <a:r>
              <a:rPr lang="fr-FR" dirty="0"/>
              <a:t>et d’autres sur lesquels je ne suis pas informé, ou moins bien informé</a:t>
            </a:r>
          </a:p>
          <a:p>
            <a:pPr lvl="2"/>
            <a:endParaRPr lang="fr-FR" sz="1100" dirty="0"/>
          </a:p>
          <a:p>
            <a:pPr lvl="2"/>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449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F7867AA-2DF7-43D5-94AC-E481CBC39DBA}"/>
              </a:ext>
            </a:extLst>
          </p:cNvPr>
          <p:cNvSpPr>
            <a:spLocks noGrp="1"/>
          </p:cNvSpPr>
          <p:nvPr>
            <p:ph type="title"/>
          </p:nvPr>
        </p:nvSpPr>
        <p:spPr>
          <a:xfrm>
            <a:off x="119063" y="49213"/>
            <a:ext cx="11953875" cy="1060450"/>
          </a:xfrm>
        </p:spPr>
        <p:txBody>
          <a:bodyPr>
            <a:normAutofit fontScale="90000"/>
          </a:bodyPr>
          <a:lstStyle/>
          <a:p>
            <a:r>
              <a:rPr lang="fr-FR" sz="3600" dirty="0"/>
              <a:t>Occultisme/ésotérisme</a:t>
            </a:r>
            <a:br>
              <a:rPr lang="fr-FR" sz="3600" dirty="0"/>
            </a:br>
            <a:r>
              <a:rPr lang="fr-FR" sz="3600" dirty="0"/>
              <a:t>Sources d’informations recommandables	</a:t>
            </a:r>
            <a:r>
              <a:rPr lang="fr-FR" sz="2700" dirty="0">
                <a:solidFill>
                  <a:schemeClr val="tx1"/>
                </a:solidFill>
              </a:rPr>
              <a:t>Suite</a:t>
            </a:r>
          </a:p>
        </p:txBody>
      </p:sp>
    </p:spTree>
    <p:extLst>
      <p:ext uri="{BB962C8B-B14F-4D97-AF65-F5344CB8AC3E}">
        <p14:creationId xmlns:p14="http://schemas.microsoft.com/office/powerpoint/2010/main" val="1189234644"/>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409712"/>
            <a:ext cx="12192000" cy="4438303"/>
          </a:xfrm>
        </p:spPr>
        <p:txBody>
          <a:bodyPr>
            <a:normAutofit/>
          </a:bodyPr>
          <a:lstStyle/>
          <a:p>
            <a:pPr lvl="2"/>
            <a:r>
              <a:rPr lang="fr-FR" dirty="0"/>
              <a:t>un livre très complet sur les tactiques du diable et les délivrances</a:t>
            </a:r>
          </a:p>
          <a:p>
            <a:pPr lvl="2"/>
            <a:endParaRPr lang="fr-FR" sz="1400" dirty="0"/>
          </a:p>
          <a:p>
            <a:pPr lvl="3"/>
            <a:r>
              <a:rPr lang="fr-FR" dirty="0"/>
              <a:t>titre : tactiques du diable et délivrances</a:t>
            </a:r>
          </a:p>
          <a:p>
            <a:pPr lvl="3"/>
            <a:endParaRPr lang="fr-FR" sz="800" dirty="0"/>
          </a:p>
          <a:p>
            <a:pPr lvl="3"/>
            <a:r>
              <a:rPr lang="fr-FR" dirty="0"/>
              <a:t>auteur : père Jean-Baptiste GOLFIER</a:t>
            </a:r>
          </a:p>
          <a:p>
            <a:pPr lvl="4"/>
            <a:r>
              <a:rPr lang="fr-FR" dirty="0"/>
              <a:t>chanoine régulier de l’abbaye de Lagrasse (Aude) </a:t>
            </a:r>
          </a:p>
          <a:p>
            <a:pPr lvl="2"/>
            <a:endParaRPr lang="fr-FR" sz="1100" dirty="0"/>
          </a:p>
          <a:p>
            <a:pPr lvl="2"/>
            <a:endParaRPr lang="fr-FR" sz="34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7F7867AA-2DF7-43D5-94AC-E481CBC39DBA}"/>
              </a:ext>
            </a:extLst>
          </p:cNvPr>
          <p:cNvSpPr>
            <a:spLocks noGrp="1"/>
          </p:cNvSpPr>
          <p:nvPr>
            <p:ph type="title"/>
          </p:nvPr>
        </p:nvSpPr>
        <p:spPr>
          <a:xfrm>
            <a:off x="119063" y="49213"/>
            <a:ext cx="11953875" cy="1060450"/>
          </a:xfrm>
        </p:spPr>
        <p:txBody>
          <a:bodyPr>
            <a:normAutofit fontScale="90000"/>
          </a:bodyPr>
          <a:lstStyle/>
          <a:p>
            <a:r>
              <a:rPr lang="fr-FR" sz="3600" dirty="0"/>
              <a:t>Occultisme/ésotérisme</a:t>
            </a:r>
            <a:br>
              <a:rPr lang="fr-FR" sz="3600" dirty="0"/>
            </a:br>
            <a:r>
              <a:rPr lang="fr-FR" sz="3600" dirty="0"/>
              <a:t>Sources d’informations recommandables	</a:t>
            </a:r>
            <a:r>
              <a:rPr lang="fr-FR" sz="2700" dirty="0">
                <a:solidFill>
                  <a:schemeClr val="tx1"/>
                </a:solidFill>
              </a:rPr>
              <a:t>Suite</a:t>
            </a:r>
          </a:p>
        </p:txBody>
      </p:sp>
    </p:spTree>
    <p:extLst>
      <p:ext uri="{BB962C8B-B14F-4D97-AF65-F5344CB8AC3E}">
        <p14:creationId xmlns:p14="http://schemas.microsoft.com/office/powerpoint/2010/main" val="526832535"/>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fontScale="92500"/>
          </a:bodyPr>
          <a:lstStyle/>
          <a:p>
            <a:pPr lvl="0"/>
            <a:r>
              <a:rPr lang="fr-FR" dirty="0"/>
              <a:t>Les passions </a:t>
            </a:r>
          </a:p>
          <a:p>
            <a:pPr lvl="2"/>
            <a:r>
              <a:rPr lang="fr-FR" dirty="0"/>
              <a:t>en elles-mêmes, ne sont ni “bonnes” ni “mauvaises” au plan moral </a:t>
            </a:r>
          </a:p>
          <a:p>
            <a:pPr lvl="4"/>
            <a:r>
              <a:rPr lang="fr-FR" dirty="0"/>
              <a:t>car on ne maîtrise pas </a:t>
            </a:r>
            <a:r>
              <a:rPr lang="fr-FR" dirty="0">
                <a:solidFill>
                  <a:schemeClr val="bg1"/>
                </a:solidFill>
                <a:highlight>
                  <a:srgbClr val="D140FE"/>
                </a:highlight>
              </a:rPr>
              <a:t>leurs apparitions</a:t>
            </a:r>
            <a:r>
              <a:rPr lang="fr-FR" dirty="0"/>
              <a:t> </a:t>
            </a:r>
          </a:p>
          <a:p>
            <a:pPr lvl="2"/>
            <a:r>
              <a:rPr lang="fr-FR" dirty="0"/>
              <a:t>en revanche on peut, avec la grâce de Dieu </a:t>
            </a:r>
          </a:p>
          <a:p>
            <a:pPr lvl="4"/>
            <a:r>
              <a:rPr lang="fr-FR" dirty="0"/>
              <a:t>maîtriser ensuite le fait de ne pas </a:t>
            </a:r>
            <a:r>
              <a:rPr lang="fr-FR" dirty="0">
                <a:solidFill>
                  <a:schemeClr val="bg1"/>
                </a:solidFill>
                <a:highlight>
                  <a:srgbClr val="D140FE"/>
                </a:highlight>
              </a:rPr>
              <a:t>s’abandonner</a:t>
            </a:r>
            <a:r>
              <a:rPr lang="fr-FR" dirty="0"/>
              <a:t> aux passions qui sont nuisibles pour soi et/ou pour les autres </a:t>
            </a:r>
          </a:p>
          <a:p>
            <a:pPr lvl="2" eaLnBrk="0"/>
            <a:r>
              <a:rPr lang="fr-FR" dirty="0"/>
              <a:t>exemples de passions</a:t>
            </a:r>
          </a:p>
          <a:p>
            <a:pPr lvl="4" eaLnBrk="0"/>
            <a:r>
              <a:rPr lang="fr-FR" dirty="0"/>
              <a:t>amour, haine</a:t>
            </a:r>
          </a:p>
          <a:p>
            <a:pPr lvl="4" eaLnBrk="0"/>
            <a:r>
              <a:rPr lang="fr-FR" dirty="0"/>
              <a:t>plaisir/joie</a:t>
            </a:r>
          </a:p>
          <a:p>
            <a:pPr lvl="4" eaLnBrk="0"/>
            <a:r>
              <a:rPr lang="fr-FR" dirty="0"/>
              <a:t>douleur/souffrance</a:t>
            </a:r>
          </a:p>
          <a:p>
            <a:pPr lvl="4" eaLnBrk="0"/>
            <a:r>
              <a:rPr lang="fr-FR" dirty="0"/>
              <a:t>désir, répulsion</a:t>
            </a:r>
          </a:p>
          <a:p>
            <a:pPr lvl="4" eaLnBrk="0"/>
            <a:r>
              <a:rPr lang="fr-FR" dirty="0"/>
              <a:t>espoir, désespoir</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Les passions</a:t>
            </a:r>
            <a:endParaRPr lang="fr-FR" sz="3100" dirty="0"/>
          </a:p>
        </p:txBody>
      </p:sp>
    </p:spTree>
    <p:extLst>
      <p:ext uri="{BB962C8B-B14F-4D97-AF65-F5344CB8AC3E}">
        <p14:creationId xmlns:p14="http://schemas.microsoft.com/office/powerpoint/2010/main" val="26968033"/>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a:bodyPr>
          <a:lstStyle/>
          <a:p>
            <a:pPr lvl="4" eaLnBrk="0"/>
            <a:r>
              <a:rPr lang="fr-FR" dirty="0"/>
              <a:t>audace</a:t>
            </a:r>
          </a:p>
          <a:p>
            <a:pPr lvl="4" eaLnBrk="0"/>
            <a:r>
              <a:rPr lang="fr-FR" dirty="0"/>
              <a:t>colère</a:t>
            </a:r>
          </a:p>
          <a:p>
            <a:pPr lvl="4" eaLnBrk="0"/>
            <a:r>
              <a:rPr lang="fr-FR" dirty="0"/>
              <a:t>peur</a:t>
            </a:r>
          </a:p>
          <a:p>
            <a:pPr lvl="3"/>
            <a:r>
              <a:rPr lang="fr-FR" dirty="0"/>
              <a:t>l’on voit combien diverses idéologies ont </a:t>
            </a:r>
            <a:r>
              <a:rPr lang="fr-FR" dirty="0">
                <a:solidFill>
                  <a:schemeClr val="bg1"/>
                </a:solidFill>
                <a:highlight>
                  <a:srgbClr val="000000"/>
                </a:highlight>
              </a:rPr>
              <a:t>réduit/détourné</a:t>
            </a:r>
            <a:r>
              <a:rPr lang="fr-FR" dirty="0"/>
              <a:t> dans le langage “moderne” la signification du terme “passions” à bien peu de choses ou à bien autre chose</a:t>
            </a:r>
          </a:p>
          <a:p>
            <a:r>
              <a:rPr lang="fr-FR" dirty="0"/>
              <a:t>l'homme qui suit aveuglément ses passions </a:t>
            </a:r>
          </a:p>
          <a:p>
            <a:pPr lvl="3"/>
            <a:r>
              <a:rPr lang="fr-FR" dirty="0"/>
              <a:t>est l’ </a:t>
            </a:r>
            <a:r>
              <a:rPr lang="fr-FR" dirty="0">
                <a:solidFill>
                  <a:schemeClr val="bg1"/>
                </a:solidFill>
                <a:highlight>
                  <a:srgbClr val="000000"/>
                </a:highlight>
              </a:rPr>
              <a:t>esclave</a:t>
            </a:r>
            <a:r>
              <a:rPr lang="fr-FR" dirty="0"/>
              <a:t> de leur déterminisme physique</a:t>
            </a:r>
          </a:p>
          <a:p>
            <a:pPr lvl="3"/>
            <a:r>
              <a:rPr lang="fr-FR" dirty="0"/>
              <a:t>il n'exerce en rien sa </a:t>
            </a:r>
            <a:r>
              <a:rPr lang="fr-FR" dirty="0">
                <a:solidFill>
                  <a:schemeClr val="bg1"/>
                </a:solidFill>
                <a:highlight>
                  <a:srgbClr val="000000"/>
                </a:highlight>
              </a:rPr>
              <a:t>liberté</a:t>
            </a:r>
          </a:p>
          <a:p>
            <a:pPr lvl="4"/>
            <a:r>
              <a:rPr lang="fr-FR" dirty="0"/>
              <a:t>il faudrait pour l'exercer qu'il réfléchisse avant d'agir et suive le jugement de son intelligence éclairant et guidant son choix</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Les passions 			</a:t>
            </a:r>
            <a:r>
              <a:rPr lang="fr-FR" sz="3100" dirty="0">
                <a:solidFill>
                  <a:schemeClr val="tx1"/>
                </a:solidFill>
              </a:rPr>
              <a:t>Suite</a:t>
            </a:r>
            <a:endParaRPr lang="fr-FR" sz="3100" dirty="0"/>
          </a:p>
        </p:txBody>
      </p:sp>
    </p:spTree>
    <p:extLst>
      <p:ext uri="{BB962C8B-B14F-4D97-AF65-F5344CB8AC3E}">
        <p14:creationId xmlns:p14="http://schemas.microsoft.com/office/powerpoint/2010/main" val="1036568004"/>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9200"/>
            <a:ext cx="12192000" cy="5628817"/>
          </a:xfrm>
        </p:spPr>
        <p:txBody>
          <a:bodyPr>
            <a:normAutofit/>
          </a:bodyPr>
          <a:lstStyle/>
          <a:p>
            <a:pPr lvl="1"/>
            <a:r>
              <a:rPr lang="fr-FR" dirty="0"/>
              <a:t> La philosophie n’est-elle pas décrédibilisée dans le monde actuel. Pourquoi en parler ?</a:t>
            </a:r>
          </a:p>
          <a:p>
            <a:pPr lvl="2"/>
            <a:r>
              <a:rPr lang="fr-FR" dirty="0"/>
              <a:t>parce que c’est fondamental</a:t>
            </a:r>
          </a:p>
          <a:p>
            <a:pPr lvl="3"/>
            <a:r>
              <a:rPr lang="fr-FR" dirty="0"/>
              <a:t>en particulier parce que</a:t>
            </a:r>
          </a:p>
          <a:p>
            <a:pPr lvl="4"/>
            <a:r>
              <a:rPr lang="fr-FR" dirty="0"/>
              <a:t>seule la philosophie est capable d’atteindre </a:t>
            </a:r>
          </a:p>
          <a:p>
            <a:pPr lvl="5"/>
            <a:r>
              <a:rPr lang="fr-FR" dirty="0"/>
              <a:t>l’existence de l’</a:t>
            </a:r>
            <a:r>
              <a:rPr lang="fr-FR" dirty="0">
                <a:solidFill>
                  <a:schemeClr val="bg1"/>
                </a:solidFill>
                <a:highlight>
                  <a:srgbClr val="BC8600"/>
                </a:highlight>
              </a:rPr>
              <a:t>Être premier</a:t>
            </a:r>
            <a:r>
              <a:rPr lang="fr-FR" dirty="0"/>
              <a:t>, que les religions appellent </a:t>
            </a:r>
            <a:r>
              <a:rPr lang="fr-FR" dirty="0">
                <a:solidFill>
                  <a:schemeClr val="bg1"/>
                </a:solidFill>
                <a:highlight>
                  <a:srgbClr val="BC8600"/>
                </a:highlight>
              </a:rPr>
              <a:t>Dieu</a:t>
            </a:r>
            <a:endParaRPr lang="fr-FR" dirty="0"/>
          </a:p>
          <a:p>
            <a:pPr lvl="5"/>
            <a:r>
              <a:rPr lang="fr-FR" dirty="0"/>
              <a:t>l’existence, chez tout être vivant, d’un </a:t>
            </a:r>
            <a:r>
              <a:rPr lang="fr-FR" dirty="0">
                <a:solidFill>
                  <a:schemeClr val="bg1"/>
                </a:solidFill>
                <a:highlight>
                  <a:srgbClr val="BC8600"/>
                </a:highlight>
              </a:rPr>
              <a:t>principe de vie</a:t>
            </a:r>
            <a:r>
              <a:rPr lang="fr-FR" dirty="0"/>
              <a:t>, que les religions appellent </a:t>
            </a:r>
            <a:r>
              <a:rPr lang="fr-FR" dirty="0">
                <a:solidFill>
                  <a:schemeClr val="bg1"/>
                </a:solidFill>
                <a:highlight>
                  <a:srgbClr val="BC8600"/>
                </a:highlight>
              </a:rPr>
              <a:t>âme</a:t>
            </a:r>
            <a:r>
              <a:rPr lang="fr-FR" dirty="0"/>
              <a:t> </a:t>
            </a:r>
          </a:p>
          <a:p>
            <a:pPr lvl="6"/>
            <a:r>
              <a:rPr lang="fr-FR" dirty="0"/>
              <a:t>et de montrer que </a:t>
            </a:r>
            <a:r>
              <a:rPr lang="fr-FR" dirty="0">
                <a:solidFill>
                  <a:schemeClr val="bg1"/>
                </a:solidFill>
                <a:highlight>
                  <a:srgbClr val="808080"/>
                </a:highlight>
              </a:rPr>
              <a:t>l’âme humaine est immortelle</a:t>
            </a:r>
          </a:p>
          <a:p>
            <a:pPr lvl="1"/>
            <a:endParaRPr lang="fr-FR" dirty="0"/>
          </a:p>
          <a:p>
            <a:pPr lvl="3"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1433D1F4-A5EF-4641-B17D-A3D9149EE7F4}"/>
              </a:ext>
            </a:extLst>
          </p:cNvPr>
          <p:cNvSpPr>
            <a:spLocks noGrp="1"/>
          </p:cNvSpPr>
          <p:nvPr>
            <p:ph type="title"/>
          </p:nvPr>
        </p:nvSpPr>
        <p:spPr>
          <a:xfrm>
            <a:off x="119063" y="49213"/>
            <a:ext cx="11953875" cy="843672"/>
          </a:xfrm>
        </p:spPr>
        <p:txBody>
          <a:bodyPr>
            <a:normAutofit/>
          </a:bodyPr>
          <a:lstStyle/>
          <a:p>
            <a:r>
              <a:rPr lang="fr-FR" sz="3600" dirty="0"/>
              <a:t>Philosophie  ≠  "Systèmes philosophiques/idéologies"</a:t>
            </a:r>
            <a:endParaRPr lang="fr-FR" sz="3600" dirty="0">
              <a:solidFill>
                <a:schemeClr val="tx1"/>
              </a:solidFill>
            </a:endParaRPr>
          </a:p>
        </p:txBody>
      </p:sp>
    </p:spTree>
    <p:extLst>
      <p:ext uri="{BB962C8B-B14F-4D97-AF65-F5344CB8AC3E}">
        <p14:creationId xmlns:p14="http://schemas.microsoft.com/office/powerpoint/2010/main" val="1462651558"/>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54248"/>
            <a:ext cx="12192000" cy="5793769"/>
          </a:xfrm>
        </p:spPr>
        <p:txBody>
          <a:bodyPr>
            <a:normAutofit fontScale="85000" lnSpcReduction="20000"/>
          </a:bodyPr>
          <a:lstStyle/>
          <a:p>
            <a:r>
              <a:rPr lang="fr-FR" dirty="0"/>
              <a:t>Ce qu’est la philosophie</a:t>
            </a:r>
          </a:p>
          <a:p>
            <a:pPr lvl="2"/>
            <a:r>
              <a:rPr lang="fr-FR" dirty="0"/>
              <a:t>la philosophie n’est </a:t>
            </a:r>
          </a:p>
          <a:p>
            <a:pPr lvl="3"/>
            <a:r>
              <a:rPr lang="fr-FR" dirty="0"/>
              <a:t>ni ce que l’on nous apprend à notre époque au lycée ou à l’université</a:t>
            </a:r>
          </a:p>
          <a:p>
            <a:pPr lvl="3"/>
            <a:r>
              <a:rPr lang="fr-FR" dirty="0"/>
              <a:t>ni ce dont parlent les personnes qui nous sont présentées comme des “élites” et qui sont les seules à qui l’on donne la parole dans nos grands médias, etc. </a:t>
            </a:r>
          </a:p>
          <a:p>
            <a:pPr lvl="2"/>
            <a:r>
              <a:rPr lang="fr-FR" dirty="0"/>
              <a:t>dans le meilleur des cas, ce qui nous est enseigné c’est l’histoire des idées </a:t>
            </a:r>
          </a:p>
          <a:p>
            <a:pPr lvl="3"/>
            <a:r>
              <a:rPr lang="fr-FR" dirty="0"/>
              <a:t>l’histoire des idées c’est très intéressant, et d’une certaine utilité, mais ce n’est pas la philosophie</a:t>
            </a:r>
          </a:p>
          <a:p>
            <a:pPr lvl="4"/>
            <a:r>
              <a:rPr lang="fr-FR" dirty="0"/>
              <a:t>ainsi par exemple Thomas d’Aquin, en tant que philosophe, écrivait : </a:t>
            </a:r>
          </a:p>
          <a:p>
            <a:pPr lvl="5"/>
            <a:r>
              <a:rPr lang="fr-FR" dirty="0"/>
              <a:t>“Le but de la Philosophie n'est pas de savoir ce que les hommes ont pensé, mais bien quelle est la vérité des choses”</a:t>
            </a:r>
          </a:p>
          <a:p>
            <a:pPr lvl="2"/>
            <a:r>
              <a:rPr lang="fr-FR" dirty="0"/>
              <a:t>quant aux seules personnes à qui l’on donne la parole dans nos grands médias </a:t>
            </a:r>
          </a:p>
          <a:p>
            <a:pPr lvl="3"/>
            <a:r>
              <a:rPr lang="fr-FR" dirty="0"/>
              <a:t>ce sont des partisans de tel(s) ou tel(s) “système(s)” philosophique(s)</a:t>
            </a:r>
          </a:p>
          <a:p>
            <a:pPr lvl="4"/>
            <a:r>
              <a:rPr lang="fr-FR" dirty="0"/>
              <a:t>mais la philosophie n’est ni un “système” philosophique ni un ensemble de “systèmes” philosophiques</a:t>
            </a:r>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966070365"/>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84555"/>
            <a:ext cx="12192000" cy="5363462"/>
          </a:xfrm>
        </p:spPr>
        <p:txBody>
          <a:bodyPr>
            <a:normAutofit lnSpcReduction="10000"/>
          </a:bodyPr>
          <a:lstStyle/>
          <a:p>
            <a:pPr lvl="2"/>
            <a:r>
              <a:rPr lang="fr-FR" dirty="0"/>
              <a:t>la philosophie</a:t>
            </a:r>
          </a:p>
          <a:p>
            <a:pPr lvl="1"/>
            <a:endParaRPr lang="fr-FR" sz="1600" dirty="0"/>
          </a:p>
          <a:p>
            <a:pPr lvl="3"/>
            <a:r>
              <a:rPr lang="fr-FR" dirty="0"/>
              <a:t>la philosophie se doit d’être </a:t>
            </a:r>
            <a:r>
              <a:rPr lang="fr-FR" dirty="0">
                <a:solidFill>
                  <a:schemeClr val="bg1"/>
                </a:solidFill>
                <a:highlight>
                  <a:srgbClr val="000000"/>
                </a:highlight>
              </a:rPr>
              <a:t>réaliste</a:t>
            </a:r>
            <a:r>
              <a:rPr lang="fr-FR" dirty="0"/>
              <a:t> </a:t>
            </a:r>
          </a:p>
          <a:p>
            <a:pPr lvl="4"/>
            <a:endParaRPr lang="fr-FR" sz="800" dirty="0"/>
          </a:p>
          <a:p>
            <a:pPr lvl="5"/>
            <a:r>
              <a:rPr lang="fr-FR" dirty="0"/>
              <a:t>c’est-à-dire </a:t>
            </a:r>
            <a:r>
              <a:rPr lang="fr-FR" dirty="0">
                <a:highlight>
                  <a:srgbClr val="FFFF00"/>
                </a:highlight>
              </a:rPr>
              <a:t>de partir et d’étudier le réel</a:t>
            </a:r>
          </a:p>
          <a:p>
            <a:pPr lvl="6"/>
            <a:endParaRPr lang="fr-FR" sz="300" dirty="0"/>
          </a:p>
          <a:p>
            <a:pPr lvl="6"/>
            <a:r>
              <a:rPr lang="fr-FR" dirty="0"/>
              <a:t>les réalités qui existent telles qu’elles existent</a:t>
            </a:r>
          </a:p>
          <a:p>
            <a:pPr lvl="6"/>
            <a:endParaRPr lang="fr-FR" sz="300" dirty="0"/>
          </a:p>
          <a:p>
            <a:pPr lvl="4"/>
            <a:r>
              <a:rPr lang="fr-FR" dirty="0"/>
              <a:t>"la philosophie réaliste" est </a:t>
            </a:r>
            <a:r>
              <a:rPr lang="fr-FR" dirty="0">
                <a:solidFill>
                  <a:schemeClr val="bg1"/>
                </a:solidFill>
                <a:highlight>
                  <a:srgbClr val="D140FE"/>
                </a:highlight>
              </a:rPr>
              <a:t>ouverte</a:t>
            </a:r>
            <a:r>
              <a:rPr lang="fr-FR" dirty="0"/>
              <a:t> à tout le réel, à tout le réel tel qu’il existe</a:t>
            </a:r>
          </a:p>
          <a:p>
            <a:pPr lvl="3"/>
            <a:endParaRPr lang="fr-FR" sz="800" dirty="0"/>
          </a:p>
          <a:p>
            <a:pPr lvl="3"/>
            <a:r>
              <a:rPr lang="fr-FR" dirty="0"/>
              <a:t>le sommet de la “philosophie réaliste” c’est ce que l’on appelle la “philosophie première” ( = la métaphysique)</a:t>
            </a:r>
          </a:p>
          <a:p>
            <a:pPr lvl="3"/>
            <a:endParaRPr lang="fr-FR" sz="800" dirty="0"/>
          </a:p>
          <a:p>
            <a:pPr lvl="3"/>
            <a:r>
              <a:rPr lang="fr-FR" dirty="0"/>
              <a:t>ne pas confondre “la philosophie” avec “les systèmes philosophiques” ( = “les idéologies”)</a:t>
            </a:r>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971209854"/>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09251"/>
            <a:ext cx="12192000" cy="5438765"/>
          </a:xfrm>
        </p:spPr>
        <p:txBody>
          <a:bodyPr>
            <a:normAutofit fontScale="92500" lnSpcReduction="10000"/>
          </a:bodyPr>
          <a:lstStyle/>
          <a:p>
            <a:pPr lvl="2"/>
            <a:r>
              <a:rPr lang="fr-FR" dirty="0"/>
              <a:t>“philosophie première” = métaphysique</a:t>
            </a:r>
          </a:p>
          <a:p>
            <a:pPr lvl="3"/>
            <a:endParaRPr lang="fr-FR" sz="900" dirty="0"/>
          </a:p>
          <a:p>
            <a:pPr lvl="3"/>
            <a:r>
              <a:rPr lang="fr-FR" dirty="0"/>
              <a:t>elle est une partie de la philosophie, de “la philosophie réaliste”</a:t>
            </a:r>
          </a:p>
          <a:p>
            <a:pPr lvl="3"/>
            <a:endParaRPr lang="fr-FR" sz="900" dirty="0"/>
          </a:p>
          <a:p>
            <a:pPr lvl="3"/>
            <a:r>
              <a:rPr lang="fr-FR" dirty="0"/>
              <a:t>elle a pour point de départ </a:t>
            </a:r>
            <a:r>
              <a:rPr lang="fr-FR" dirty="0">
                <a:solidFill>
                  <a:schemeClr val="bg1"/>
                </a:solidFill>
                <a:highlight>
                  <a:srgbClr val="000000"/>
                </a:highlight>
              </a:rPr>
              <a:t>“le jugement d’existence”</a:t>
            </a:r>
            <a:r>
              <a:rPr lang="fr-FR" dirty="0"/>
              <a:t> : </a:t>
            </a:r>
            <a:r>
              <a:rPr lang="fr-FR" dirty="0">
                <a:highlight>
                  <a:srgbClr val="FFFF00"/>
                </a:highlight>
              </a:rPr>
              <a:t>“ceci est”</a:t>
            </a:r>
          </a:p>
          <a:p>
            <a:pPr lvl="5"/>
            <a:r>
              <a:rPr lang="fr-FR" dirty="0"/>
              <a:t>en insistant sur le </a:t>
            </a:r>
            <a:r>
              <a:rPr lang="fr-FR" dirty="0">
                <a:solidFill>
                  <a:schemeClr val="bg1"/>
                </a:solidFill>
                <a:highlight>
                  <a:srgbClr val="BC8600"/>
                </a:highlight>
              </a:rPr>
              <a:t>“est”</a:t>
            </a:r>
            <a:r>
              <a:rPr lang="fr-FR" dirty="0"/>
              <a:t> plus que sur le “ceci” : “ceci est”, “ceci existe” </a:t>
            </a:r>
          </a:p>
          <a:p>
            <a:pPr lvl="4"/>
            <a:r>
              <a:rPr lang="fr-FR" dirty="0"/>
              <a:t>quand on est en face d’une </a:t>
            </a:r>
            <a:r>
              <a:rPr lang="fr-FR" dirty="0">
                <a:solidFill>
                  <a:schemeClr val="bg1"/>
                </a:solidFill>
                <a:highlight>
                  <a:srgbClr val="D140FE"/>
                </a:highlight>
              </a:rPr>
              <a:t>réalité</a:t>
            </a:r>
            <a:r>
              <a:rPr lang="fr-FR" dirty="0"/>
              <a:t> —d’une chose réelle— que </a:t>
            </a:r>
            <a:r>
              <a:rPr lang="fr-FR" dirty="0">
                <a:solidFill>
                  <a:schemeClr val="bg1"/>
                </a:solidFill>
                <a:highlight>
                  <a:srgbClr val="D140FE"/>
                </a:highlight>
              </a:rPr>
              <a:t>nous expérimentons</a:t>
            </a:r>
            <a:r>
              <a:rPr lang="fr-FR" dirty="0"/>
              <a:t> avec </a:t>
            </a:r>
            <a:r>
              <a:rPr lang="fr-FR" dirty="0">
                <a:solidFill>
                  <a:schemeClr val="bg1"/>
                </a:solidFill>
                <a:highlight>
                  <a:srgbClr val="D140FE"/>
                </a:highlight>
              </a:rPr>
              <a:t>nos sens</a:t>
            </a:r>
            <a:r>
              <a:rPr lang="fr-FR" dirty="0"/>
              <a:t>, nous portons spontanément/“automatiquement” ce jugement d’existence</a:t>
            </a:r>
          </a:p>
          <a:p>
            <a:pPr lvl="5"/>
            <a:r>
              <a:rPr lang="fr-FR" dirty="0"/>
              <a:t>que ce jugement soit porté par nous de façon implicite ou explicite, de façon consciente ou inconsciente, il est toujours présent en chacune de nos expériences concernant les choses qui existent dans le monde matériel/physique </a:t>
            </a:r>
          </a:p>
          <a:p>
            <a:pPr lvl="3"/>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554255103"/>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33947"/>
            <a:ext cx="12192000" cy="5514069"/>
          </a:xfrm>
        </p:spPr>
        <p:txBody>
          <a:bodyPr>
            <a:normAutofit fontScale="85000" lnSpcReduction="10000"/>
          </a:bodyPr>
          <a:lstStyle/>
          <a:p>
            <a:pPr lvl="4"/>
            <a:r>
              <a:rPr lang="fr-FR" dirty="0"/>
              <a:t>chacun de nous peut expérimenter lui-même ce jugement d’existence chaque fois qu’il expérimente une chose du monde matériel/physique</a:t>
            </a:r>
          </a:p>
          <a:p>
            <a:pPr lvl="5"/>
            <a:r>
              <a:rPr lang="fr-FR" dirty="0"/>
              <a:t>par exemple si je suis devant une table je dis : “ceci est une table”</a:t>
            </a:r>
          </a:p>
          <a:p>
            <a:pPr lvl="6"/>
            <a:r>
              <a:rPr lang="fr-FR" dirty="0"/>
              <a:t>et le jugement d’existence est dans le fait que j’expérimente le fait qu’il y a quelque chose qui “est”, qu’il y a une chose qui “existe”, et cette chose on l’appelle “table” </a:t>
            </a:r>
          </a:p>
          <a:p>
            <a:pPr lvl="4"/>
            <a:r>
              <a:rPr lang="fr-FR" dirty="0"/>
              <a:t>et c’est faire aussi l’expérience que la réalité de cette chose que nous expérimentons existe indépendamment de nous</a:t>
            </a:r>
          </a:p>
          <a:p>
            <a:pPr lvl="5"/>
            <a:r>
              <a:rPr lang="fr-FR" dirty="0"/>
              <a:t>ainsi, pour chaque chose du monde matériel/physique, même si nous ne la connaissons pas elle existe quand même</a:t>
            </a:r>
          </a:p>
          <a:p>
            <a:pPr lvl="5"/>
            <a:r>
              <a:rPr lang="fr-FR" dirty="0"/>
              <a:t>ce n’est pas le fait que nous ayons une idée de cette chose qui fait exister cette chose ; et le fait de ne pas avoir une idée de cette chose n’empêche pas cette chose d’exister</a:t>
            </a:r>
          </a:p>
          <a:p>
            <a:pPr lvl="5"/>
            <a:r>
              <a:rPr lang="fr-FR" dirty="0"/>
              <a:t>le réel est ce qu’il est, que nous en ayons une/des idée(s) ou pas</a:t>
            </a:r>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61642592"/>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94099"/>
            <a:ext cx="12192000" cy="5653918"/>
          </a:xfrm>
        </p:spPr>
        <p:txBody>
          <a:bodyPr>
            <a:normAutofit fontScale="92500" lnSpcReduction="10000"/>
          </a:bodyPr>
          <a:lstStyle/>
          <a:p>
            <a:pPr lvl="3"/>
            <a:r>
              <a:rPr lang="fr-FR" dirty="0"/>
              <a:t>et partant de là</a:t>
            </a:r>
          </a:p>
          <a:p>
            <a:pPr lvl="5"/>
            <a:r>
              <a:rPr lang="fr-FR" dirty="0"/>
              <a:t>(du fait que chaque réalité que nous expérimentons “est”, “existe”) </a:t>
            </a:r>
          </a:p>
          <a:p>
            <a:pPr lvl="4"/>
            <a:r>
              <a:rPr lang="fr-FR" dirty="0"/>
              <a:t>en “philosophie première” l’on avance par “inductions”</a:t>
            </a:r>
          </a:p>
          <a:p>
            <a:pPr lvl="5"/>
            <a:r>
              <a:rPr lang="fr-FR" dirty="0"/>
              <a:t>et l’on finit par aboutir à la découverte de l’existence de “l’Être premier”</a:t>
            </a:r>
          </a:p>
          <a:p>
            <a:pPr lvl="3"/>
            <a:r>
              <a:rPr lang="fr-FR" dirty="0"/>
              <a:t>dit autrement</a:t>
            </a:r>
          </a:p>
          <a:p>
            <a:pPr lvl="4"/>
            <a:r>
              <a:rPr lang="fr-FR" dirty="0"/>
              <a:t>notre intelligence, grâce à la “philosophie première”, est capable de "démontrer" (pour être plus précis : "d’induire" ) l’existence d’un “Être premier”</a:t>
            </a:r>
          </a:p>
          <a:p>
            <a:pPr lvl="5"/>
            <a:r>
              <a:rPr lang="fr-FR" dirty="0"/>
              <a:t>c’est-à-dire qu’il existe nécessairement quelque chose qui est “l’Être premier”, qui est source de tout ce qui est, de tout ce qui existe, qui est “Créateur”</a:t>
            </a:r>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55339052"/>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761495"/>
          </a:xfrm>
        </p:spPr>
        <p:txBody>
          <a:bodyPr>
            <a:normAutofit fontScale="92500"/>
          </a:bodyPr>
          <a:lstStyle/>
          <a:p>
            <a:pPr lvl="2"/>
            <a:r>
              <a:rPr lang="fr-FR" dirty="0"/>
              <a:t>La “sagesse philosophique”</a:t>
            </a:r>
          </a:p>
          <a:p>
            <a:pPr lvl="3"/>
            <a:r>
              <a:rPr lang="fr-FR" dirty="0"/>
              <a:t>ce que l’on appelle la “sagesse philosophique”</a:t>
            </a:r>
          </a:p>
          <a:p>
            <a:pPr lvl="4"/>
            <a:r>
              <a:rPr lang="fr-FR" dirty="0"/>
              <a:t>est le sommet que peut atteindre l’intelligence humaine laissée à ses propres forces </a:t>
            </a:r>
          </a:p>
          <a:p>
            <a:pPr lvl="5"/>
            <a:r>
              <a:rPr lang="fr-FR" dirty="0"/>
              <a:t>(c’est-à-dire, en particulier, sans tenir compte du contenu de la Révélation, du contenu de la foi catholique) </a:t>
            </a:r>
          </a:p>
          <a:p>
            <a:pPr lvl="3"/>
            <a:r>
              <a:rPr lang="fr-FR" dirty="0"/>
              <a:t>la “sagesse philosophique”</a:t>
            </a:r>
          </a:p>
          <a:p>
            <a:pPr lvl="4"/>
            <a:r>
              <a:rPr lang="fr-FR" dirty="0"/>
              <a:t>consiste à “revisiter” toute la “philosophie réaliste” à la lumière</a:t>
            </a:r>
          </a:p>
          <a:p>
            <a:pPr lvl="5"/>
            <a:r>
              <a:rPr lang="fr-FR" dirty="0"/>
              <a:t>de la découverte de l’existence de “l’Être premier”</a:t>
            </a:r>
          </a:p>
          <a:p>
            <a:pPr lvl="6"/>
            <a:r>
              <a:rPr lang="fr-FR" dirty="0"/>
              <a:t>(existence découverte grâce à la “philosophie première”)</a:t>
            </a:r>
          </a:p>
          <a:p>
            <a:pPr lvl="5"/>
            <a:r>
              <a:rPr lang="fr-FR" dirty="0"/>
              <a:t>et des “manières d’exister” de l’Être premier</a:t>
            </a:r>
          </a:p>
          <a:p>
            <a:pPr lvl="6"/>
            <a:r>
              <a:rPr lang="fr-FR" dirty="0"/>
              <a:t>(découvertes grâce à la “théologie naturelle”)</a:t>
            </a:r>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459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161280009"/>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761495"/>
          </a:xfrm>
        </p:spPr>
        <p:txBody>
          <a:bodyPr>
            <a:normAutofit fontScale="85000" lnSpcReduction="20000"/>
          </a:bodyPr>
          <a:lstStyle/>
          <a:p>
            <a:r>
              <a:rPr lang="fr-FR" dirty="0"/>
              <a:t>Les “systèmes philosophiques” (les “idéologies”)</a:t>
            </a:r>
          </a:p>
          <a:p>
            <a:pPr lvl="3"/>
            <a:r>
              <a:rPr lang="fr-FR" dirty="0"/>
              <a:t>remarque : quand on parle de “philosophies” (au pluriel), ou de “la philosophie de tel philosophe” (par exemple : “la philosophie d’Hegel”), on parle en réalité de “systèmes” philosophiques, “d’idéologies”, et non plus de “philosophie”</a:t>
            </a:r>
          </a:p>
          <a:p>
            <a:pPr lvl="2"/>
            <a:endParaRPr lang="fr-FR" sz="900" dirty="0"/>
          </a:p>
          <a:p>
            <a:pPr lvl="2"/>
            <a:r>
              <a:rPr lang="fr-FR" dirty="0"/>
              <a:t>un “système philosophique” n’est pas la philosophie</a:t>
            </a:r>
          </a:p>
          <a:p>
            <a:pPr lvl="3"/>
            <a:r>
              <a:rPr lang="fr-FR" dirty="0"/>
              <a:t>il n’est même pas une partie de la philosophie</a:t>
            </a:r>
          </a:p>
          <a:p>
            <a:pPr lvl="3"/>
            <a:r>
              <a:rPr lang="fr-FR" dirty="0"/>
              <a:t>en revanche il fait partie de l’histoire des idées</a:t>
            </a:r>
          </a:p>
          <a:p>
            <a:pPr lvl="2"/>
            <a:r>
              <a:rPr lang="fr-FR" dirty="0"/>
              <a:t>exemples de “systèmes philosophiques”</a:t>
            </a:r>
          </a:p>
          <a:p>
            <a:pPr lvl="2"/>
            <a:endParaRPr lang="fr-FR" sz="900" dirty="0"/>
          </a:p>
          <a:p>
            <a:pPr lvl="3"/>
            <a:r>
              <a:rPr lang="fr-FR" dirty="0"/>
              <a:t>le stoïcisme ; l’épicurisme ; le nominalisme ; le positivisme ; le scientisme , l’idéalisme —au sens philosophique du terme “idéalisme”, c’est-à-dire : “rien que les idées, à partir des idées”— ; l’agnosticisme  ; l’athéisme —qui nie l’existence de Dieu— ; le libéralisme ; le marxisme ; le relativisme —pas le Relativisme d’Einstein évidemment ! mais celui prôné en particulier par les francs-maçons (toutes “tendances” franc-maçonniques confondues)— ; etc.</a:t>
            </a:r>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603725059"/>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761495"/>
          </a:xfrm>
        </p:spPr>
        <p:txBody>
          <a:bodyPr>
            <a:normAutofit fontScale="85000" lnSpcReduction="10000"/>
          </a:bodyPr>
          <a:lstStyle/>
          <a:p>
            <a:r>
              <a:rPr lang="fr-FR" dirty="0"/>
              <a:t>Un “système philosophique”</a:t>
            </a:r>
          </a:p>
          <a:p>
            <a:endParaRPr lang="fr-FR" sz="900" dirty="0"/>
          </a:p>
          <a:p>
            <a:pPr lvl="2"/>
            <a:r>
              <a:rPr lang="fr-FR" dirty="0"/>
              <a:t>part d’un ou plusieurs </a:t>
            </a:r>
            <a:r>
              <a:rPr lang="fr-FR" dirty="0">
                <a:solidFill>
                  <a:schemeClr val="bg1"/>
                </a:solidFill>
                <a:highlight>
                  <a:srgbClr val="30BE30"/>
                </a:highlight>
              </a:rPr>
              <a:t>concepts</a:t>
            </a:r>
            <a:r>
              <a:rPr lang="fr-FR" dirty="0"/>
              <a:t>, d’une ou plusieurs </a:t>
            </a:r>
            <a:r>
              <a:rPr lang="fr-FR" dirty="0">
                <a:solidFill>
                  <a:schemeClr val="bg1"/>
                </a:solidFill>
                <a:highlight>
                  <a:srgbClr val="30BE30"/>
                </a:highlight>
              </a:rPr>
              <a:t>idées</a:t>
            </a:r>
          </a:p>
          <a:p>
            <a:pPr lvl="4"/>
            <a:r>
              <a:rPr lang="fr-FR" dirty="0"/>
              <a:t>d’où son autre appellation : "idéologie", ou encore "système philosophique idéaliste", ou encore —tout simplement— : "idéalisme"</a:t>
            </a:r>
          </a:p>
          <a:p>
            <a:pPr lvl="3"/>
            <a:r>
              <a:rPr lang="fr-FR" dirty="0"/>
              <a:t>autrement dit : il part de notre intelligence, part de notre subjectivité, car les idées, les concepts, sont des produits/des constructions de notre intelligence </a:t>
            </a:r>
          </a:p>
          <a:p>
            <a:pPr lvl="2"/>
            <a:endParaRPr lang="fr-FR" sz="900" dirty="0"/>
          </a:p>
          <a:p>
            <a:pPr lvl="2"/>
            <a:r>
              <a:rPr lang="fr-FR" dirty="0"/>
              <a:t>comme tout système, il systématise</a:t>
            </a:r>
          </a:p>
          <a:p>
            <a:pPr lvl="3"/>
            <a:r>
              <a:rPr lang="fr-FR" dirty="0"/>
              <a:t>c’est un tout, fermé</a:t>
            </a:r>
          </a:p>
          <a:p>
            <a:pPr lvl="4"/>
            <a:r>
              <a:rPr lang="fr-FR" dirty="0"/>
              <a:t>qui prétend tout expliquer à partir de ses principes ("principes" au sens ici de : définitions / affirmations / concepts de départ /postulats)</a:t>
            </a:r>
          </a:p>
          <a:p>
            <a:pPr lvl="2"/>
            <a:endParaRPr lang="fr-FR" sz="900" dirty="0"/>
          </a:p>
          <a:p>
            <a:pPr lvl="2"/>
            <a:r>
              <a:rPr lang="fr-FR" dirty="0"/>
              <a:t>il préfèrera, quand le cas se présente, “tordre” le réel et le fausser pour le faire entrer dans son système plutôt que de reconnaître que le système n’est pas capable d’expliquer telle ou telle partie du réel </a:t>
            </a:r>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216310080"/>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08038"/>
            <a:ext cx="12192000" cy="5739980"/>
          </a:xfrm>
        </p:spPr>
        <p:txBody>
          <a:bodyPr>
            <a:normAutofit fontScale="85000" lnSpcReduction="10000"/>
          </a:bodyPr>
          <a:lstStyle/>
          <a:p>
            <a:pPr lvl="2"/>
            <a:r>
              <a:rPr lang="fr-FR" dirty="0"/>
              <a:t>il aura aussi tendance à être dans le déni, à nier telle ou telle réalité qu’il ne sait pas expliquer, à nier telle ou telle réalité qu’il ne veut pas connaître, ou qu’il ne veut pas connaître telle qu’elle est réellement. Un système philosophique est par nature totalitaire et intolérant</a:t>
            </a:r>
          </a:p>
          <a:p>
            <a:pPr lvl="2"/>
            <a:endParaRPr lang="fr-FR" sz="900" dirty="0"/>
          </a:p>
          <a:p>
            <a:pPr lvl="3"/>
            <a:r>
              <a:rPr lang="fr-FR" dirty="0"/>
              <a:t>d’où notamment de graves conséquences, comme par exemple :</a:t>
            </a:r>
          </a:p>
          <a:p>
            <a:pPr lvl="3"/>
            <a:endParaRPr lang="fr-FR" sz="900" dirty="0"/>
          </a:p>
          <a:p>
            <a:pPr lvl="6"/>
            <a:r>
              <a:rPr lang="fr-FR" dirty="0"/>
              <a:t>en ex-URSS, ceux qui n’acceptaient pas l’idéologie marxiste étaient considérés comme des malades mentaux et internés dans un hôpital psychiatrique ou envoyés au goulag</a:t>
            </a:r>
          </a:p>
          <a:p>
            <a:pPr lvl="6"/>
            <a:endParaRPr lang="fr-FR" sz="900" dirty="0"/>
          </a:p>
          <a:p>
            <a:pPr lvl="6"/>
            <a:r>
              <a:rPr lang="fr-FR" dirty="0"/>
              <a:t>actuellement, en France et en occident : ceux qui n’acceptent pas la "pensée unique" actuelle sont victimes d’intolérance, marginalisés, discrédités d’office, exclus du débat, diffamés et insultés en toute impunité. Et aussi, sans que ce soit dit —ni reconnu officiellement— certains métiers deviennent impossibles, ou presque, pour des catholiques, en particulier dans les professions de santé</a:t>
            </a:r>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769225635"/>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04856"/>
            <a:ext cx="12192000" cy="5643162"/>
          </a:xfrm>
        </p:spPr>
        <p:txBody>
          <a:bodyPr>
            <a:normAutofit/>
          </a:bodyPr>
          <a:lstStyle/>
          <a:p>
            <a:r>
              <a:rPr lang="fr-FR" dirty="0"/>
              <a:t>La philosophie et les autres sciences</a:t>
            </a:r>
          </a:p>
          <a:p>
            <a:pPr lvl="2"/>
            <a:r>
              <a:rPr lang="fr-FR" dirty="0"/>
              <a:t>la comparaison ici entre la philosophie et les autres sciences est faite </a:t>
            </a:r>
          </a:p>
          <a:p>
            <a:pPr lvl="3"/>
            <a:r>
              <a:rPr lang="fr-FR" dirty="0"/>
              <a:t>pour les distinguer et non pour les opposer</a:t>
            </a:r>
          </a:p>
          <a:p>
            <a:pPr lvl="5"/>
            <a:r>
              <a:rPr lang="fr-FR" dirty="0"/>
              <a:t>il n’y a aucune raison de les opposer</a:t>
            </a:r>
          </a:p>
          <a:p>
            <a:pPr lvl="4"/>
            <a:r>
              <a:rPr lang="fr-FR" dirty="0"/>
              <a:t>comme, de façon analogue, parmi ces autres sciences l’on pourrait par exemple comparer, pour les distinguer et non pour les opposer, les Mathématiques et la Physique</a:t>
            </a:r>
          </a:p>
          <a:p>
            <a:pPr lvl="2"/>
            <a:r>
              <a:rPr lang="fr-FR" dirty="0"/>
              <a:t>ces autres sciences, et les techniques, quand elles respectent l’homme et le reste de la création, sont fort intéressantes/importantes et nous sont fort utiles !</a:t>
            </a:r>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892995986"/>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3492"/>
            <a:ext cx="12192000" cy="5804526"/>
          </a:xfrm>
        </p:spPr>
        <p:txBody>
          <a:bodyPr>
            <a:normAutofit fontScale="85000" lnSpcReduction="10000"/>
          </a:bodyPr>
          <a:lstStyle/>
          <a:p>
            <a:pPr lvl="2"/>
            <a:r>
              <a:rPr lang="fr-FR" dirty="0"/>
              <a:t>la philosophie est une science</a:t>
            </a:r>
          </a:p>
          <a:p>
            <a:pPr lvl="3"/>
            <a:r>
              <a:rPr lang="fr-FR" dirty="0"/>
              <a:t>et même elle se doit d’être la plus rigoureuse des sciences au plan rigueur du raisonnement, au plan rigueur de l’intelligence </a:t>
            </a:r>
          </a:p>
          <a:p>
            <a:pPr lvl="4"/>
            <a:r>
              <a:rPr lang="fr-FR" dirty="0"/>
              <a:t>car ce qui est le sommet de la recherche philosophique c’est le fondement de toute de notre existence, du sens de la vie, de l’orientation de notre vie</a:t>
            </a:r>
          </a:p>
          <a:p>
            <a:pPr lvl="5"/>
            <a:r>
              <a:rPr lang="fr-FR" dirty="0"/>
              <a:t>c’est de savoir</a:t>
            </a:r>
          </a:p>
          <a:p>
            <a:pPr lvl="6"/>
            <a:r>
              <a:rPr lang="fr-FR" dirty="0"/>
              <a:t>s’il y a un Dieu ou pas</a:t>
            </a:r>
          </a:p>
          <a:p>
            <a:pPr lvl="6"/>
            <a:r>
              <a:rPr lang="fr-FR" dirty="0"/>
              <a:t>et si notre âme est immortelle ou pas</a:t>
            </a:r>
          </a:p>
          <a:p>
            <a:pPr lvl="6"/>
            <a:r>
              <a:rPr lang="fr-FR" dirty="0"/>
              <a:t>et si Dieu existe, et si l’âme humaine est immortelle, alors la question suivante qui est très importante c’est de savoir si Dieu nous a parlé ou pas. La recherche sur cette dernière question n’est pas en premier du domaine de la philosophie mais de la science historique, même si la philosophie peut aider là aussi (par exemple pour différentier les types miracles)</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577090722"/>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58644"/>
            <a:ext cx="12192000" cy="5589373"/>
          </a:xfrm>
        </p:spPr>
        <p:txBody>
          <a:bodyPr>
            <a:normAutofit/>
          </a:bodyPr>
          <a:lstStyle/>
          <a:p>
            <a:pPr lvl="2"/>
            <a:r>
              <a:rPr lang="fr-FR" dirty="0"/>
              <a:t>ce n’est pas parce que </a:t>
            </a:r>
          </a:p>
          <a:p>
            <a:pPr lvl="4"/>
            <a:r>
              <a:rPr lang="fr-FR" dirty="0"/>
              <a:t>seule la philosophie permet d’atteindre des réalités </a:t>
            </a:r>
          </a:p>
          <a:p>
            <a:pPr lvl="5"/>
            <a:r>
              <a:rPr lang="fr-FR" dirty="0"/>
              <a:t>qui ne peuvent être atteintes par les autres sciences</a:t>
            </a:r>
          </a:p>
          <a:p>
            <a:pPr lvl="4"/>
            <a:r>
              <a:rPr lang="fr-FR" dirty="0"/>
              <a:t>que la philosophie aurait une démarche, ou des parties</a:t>
            </a:r>
          </a:p>
          <a:p>
            <a:pPr lvl="5"/>
            <a:r>
              <a:rPr lang="fr-FR" dirty="0"/>
              <a:t>irrationnelles ou illogiques</a:t>
            </a:r>
          </a:p>
          <a:p>
            <a:pPr lvl="3"/>
            <a:r>
              <a:rPr lang="fr-FR" dirty="0"/>
              <a:t>cela veut dire simplement que ces réalités </a:t>
            </a:r>
          </a:p>
          <a:p>
            <a:pPr lvl="4"/>
            <a:r>
              <a:rPr lang="fr-FR" dirty="0"/>
              <a:t>sont hors d’atteinte pour des sciences</a:t>
            </a:r>
          </a:p>
          <a:p>
            <a:pPr lvl="6"/>
            <a:r>
              <a:rPr lang="fr-FR" dirty="0"/>
              <a:t>qui utilisent uniquement la partie “rationnelle” et “logique” de notre intelligence (auxquelles s’ajoute à l’occasion “l’intuition”, notamment pour les mathématiques)</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920837573"/>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3492"/>
            <a:ext cx="12192000" cy="5804525"/>
          </a:xfrm>
        </p:spPr>
        <p:txBody>
          <a:bodyPr>
            <a:normAutofit lnSpcReduction="10000"/>
          </a:bodyPr>
          <a:lstStyle/>
          <a:p>
            <a:pPr lvl="2"/>
            <a:r>
              <a:rPr lang="fr-FR" dirty="0"/>
              <a:t>ceux </a:t>
            </a:r>
          </a:p>
          <a:p>
            <a:pPr lvl="3"/>
            <a:r>
              <a:rPr lang="fr-FR" dirty="0"/>
              <a:t>qui considèrent que</a:t>
            </a:r>
          </a:p>
          <a:p>
            <a:pPr lvl="5"/>
            <a:r>
              <a:rPr lang="fr-FR" dirty="0"/>
              <a:t>l’intelligence humaine se réduit à une seule dimension : la dimension rationnelle</a:t>
            </a:r>
          </a:p>
          <a:p>
            <a:pPr lvl="5"/>
            <a:r>
              <a:rPr lang="fr-FR" dirty="0"/>
              <a:t>ou/et qui posent —implicitement ou explicitement— comme “postulat de départ” de leur recherche et de leur étude</a:t>
            </a:r>
          </a:p>
          <a:p>
            <a:pPr lvl="6"/>
            <a:r>
              <a:rPr lang="fr-FR" dirty="0"/>
              <a:t>que seul existe ce qui est </a:t>
            </a:r>
            <a:r>
              <a:rPr lang="fr-FR" dirty="0">
                <a:solidFill>
                  <a:schemeClr val="bg1"/>
                </a:solidFill>
                <a:highlight>
                  <a:srgbClr val="808080"/>
                </a:highlight>
              </a:rPr>
              <a:t>“mesurable”</a:t>
            </a:r>
            <a:r>
              <a:rPr lang="fr-FR" dirty="0"/>
              <a:t>, et/ou que seule </a:t>
            </a:r>
            <a:r>
              <a:rPr lang="fr-FR" dirty="0">
                <a:solidFill>
                  <a:schemeClr val="bg1"/>
                </a:solidFill>
                <a:highlight>
                  <a:srgbClr val="808080"/>
                </a:highlight>
              </a:rPr>
              <a:t>“la matière”</a:t>
            </a:r>
            <a:r>
              <a:rPr lang="fr-FR" dirty="0"/>
              <a:t> (au sens courant du terme) existe</a:t>
            </a:r>
          </a:p>
          <a:p>
            <a:pPr lvl="4"/>
            <a:r>
              <a:rPr lang="fr-FR" dirty="0"/>
              <a:t>tout ceci sans pouvoir le démontrer / le prouver</a:t>
            </a:r>
          </a:p>
          <a:p>
            <a:pPr lvl="3"/>
            <a:r>
              <a:rPr lang="fr-FR" dirty="0"/>
              <a:t>sont, de fait, des “idéologues”</a:t>
            </a:r>
          </a:p>
          <a:p>
            <a:pPr lvl="4"/>
            <a:r>
              <a:rPr lang="fr-FR" dirty="0"/>
              <a:t>par exemple les “Positivistes” (Auguste Comte), les “Scientistes”, les “Matérialistes”, etc.</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203629766"/>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7129"/>
            <a:ext cx="12192000" cy="5610888"/>
          </a:xfrm>
        </p:spPr>
        <p:txBody>
          <a:bodyPr>
            <a:normAutofit lnSpcReduction="10000"/>
          </a:bodyPr>
          <a:lstStyle/>
          <a:p>
            <a:pPr lvl="2"/>
            <a:r>
              <a:rPr lang="fr-FR" dirty="0"/>
              <a:t>en revanche, ceux</a:t>
            </a:r>
          </a:p>
          <a:p>
            <a:pPr lvl="4"/>
            <a:r>
              <a:rPr lang="fr-FR" dirty="0"/>
              <a:t>qui sont experts dans les sciences</a:t>
            </a:r>
          </a:p>
          <a:p>
            <a:pPr lvl="4"/>
            <a:r>
              <a:rPr lang="fr-FR" dirty="0"/>
              <a:t>ou ceux qui en parlent</a:t>
            </a:r>
          </a:p>
          <a:p>
            <a:pPr lvl="3"/>
            <a:r>
              <a:rPr lang="fr-FR" dirty="0"/>
              <a:t>et qui ne prétendent pas</a:t>
            </a:r>
          </a:p>
          <a:p>
            <a:pPr lvl="4"/>
            <a:r>
              <a:rPr lang="fr-FR" dirty="0"/>
              <a:t>que l’intelligence humaine se réduirait à sa dimension rationnelle</a:t>
            </a:r>
          </a:p>
          <a:p>
            <a:pPr lvl="4"/>
            <a:r>
              <a:rPr lang="fr-FR" dirty="0"/>
              <a:t>ou/et qui savent et reconnaissent que les périmètre respectifs de ces “autres” sciences ne couvrent pas la totalité de la réalité de ce qui existe</a:t>
            </a:r>
          </a:p>
          <a:p>
            <a:pPr lvl="3"/>
            <a:r>
              <a:rPr lang="fr-FR" dirty="0"/>
              <a:t>ces personnes donc, elles, ne sont pas des idéologues</a:t>
            </a:r>
          </a:p>
          <a:p>
            <a:pPr lvl="4"/>
            <a:r>
              <a:rPr lang="fr-FR" dirty="0"/>
              <a:t>c’est cela l’amour de la vérité, et l’humilité de l’intelligence devant le réel / la réalité de ce qui existe, de ce qui est</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753381668"/>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37129"/>
            <a:ext cx="12192000" cy="5610888"/>
          </a:xfrm>
        </p:spPr>
        <p:txBody>
          <a:bodyPr>
            <a:normAutofit fontScale="92500" lnSpcReduction="10000"/>
          </a:bodyPr>
          <a:lstStyle/>
          <a:p>
            <a:pPr lvl="2"/>
            <a:r>
              <a:rPr lang="fr-FR" dirty="0"/>
              <a:t>Il ne peut pas y avoir d’opposition entre la philosophie et ce que peuvent découvrir les autres sciences</a:t>
            </a:r>
          </a:p>
          <a:p>
            <a:pPr lvl="3"/>
            <a:r>
              <a:rPr lang="fr-FR" dirty="0"/>
              <a:t>car la vérité est la vérité</a:t>
            </a:r>
          </a:p>
          <a:p>
            <a:pPr lvl="2"/>
            <a:r>
              <a:rPr lang="fr-FR" dirty="0"/>
              <a:t>Pour les autres sciences, en revanche, il faut faire la différence entre </a:t>
            </a:r>
          </a:p>
          <a:p>
            <a:pPr lvl="4"/>
            <a:r>
              <a:rPr lang="fr-FR" dirty="0"/>
              <a:t>d’une part ce que sont réellement les réalités qu’elles étudient et qu’elles atteignent en partie</a:t>
            </a:r>
          </a:p>
          <a:p>
            <a:pPr lvl="4"/>
            <a:r>
              <a:rPr lang="fr-FR" dirty="0"/>
              <a:t>et d’autre part les théories qu’elles élaborent</a:t>
            </a:r>
          </a:p>
          <a:p>
            <a:pPr lvl="5"/>
            <a:r>
              <a:rPr lang="fr-FR" dirty="0"/>
              <a:t>ces théories permettent d’expliquer en partie ces réalités mais sont a priori toutes appelées à évoluer ou à changer, ou à être remplacées par d’autres théories</a:t>
            </a:r>
          </a:p>
          <a:p>
            <a:pPr lvl="6"/>
            <a:r>
              <a:rPr lang="fr-FR" dirty="0"/>
              <a:t>dès lors que l’on découvre d’autres aspects de ces réalités</a:t>
            </a:r>
          </a:p>
          <a:p>
            <a:pPr lvl="6"/>
            <a:r>
              <a:rPr lang="fr-FR" dirty="0"/>
              <a:t>ou d’autres réalités, qui ne peuvent pas être expliquées par les théories existantes</a:t>
            </a:r>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511989"/>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76979"/>
            <a:ext cx="12192000" cy="5471038"/>
          </a:xfrm>
        </p:spPr>
        <p:txBody>
          <a:bodyPr>
            <a:normAutofit/>
          </a:bodyPr>
          <a:lstStyle/>
          <a:p>
            <a:pPr lvl="3"/>
            <a:r>
              <a:rPr lang="fr-FR" dirty="0"/>
              <a:t>les savants, eux, en sont bien conscients et</a:t>
            </a:r>
          </a:p>
          <a:p>
            <a:pPr lvl="4"/>
            <a:r>
              <a:rPr lang="fr-FR" dirty="0"/>
              <a:t>ne confondent pas vérité et théorie(s)</a:t>
            </a:r>
          </a:p>
          <a:p>
            <a:pPr lvl="4"/>
            <a:r>
              <a:rPr lang="fr-FR" dirty="0"/>
              <a:t>savent qu’au départ de leurs théories il y a des observations —du moins pour les sciences expérimentales—</a:t>
            </a:r>
          </a:p>
          <a:p>
            <a:pPr lvl="5"/>
            <a:r>
              <a:rPr lang="fr-FR" dirty="0"/>
              <a:t>mais qu’ils posent aussi des hypothèses voire des postulats, </a:t>
            </a:r>
          </a:p>
          <a:p>
            <a:pPr lvl="4"/>
            <a:r>
              <a:rPr lang="fr-FR" dirty="0"/>
              <a:t>que telle science qui donne des résultats et des applications techniques </a:t>
            </a:r>
          </a:p>
          <a:p>
            <a:pPr lvl="5"/>
            <a:r>
              <a:rPr lang="fr-FR" dirty="0"/>
              <a:t>“à notre échelle”</a:t>
            </a:r>
          </a:p>
          <a:p>
            <a:pPr lvl="6"/>
            <a:r>
              <a:rPr lang="fr-FR" dirty="0"/>
              <a:t>n’est par exemple pas applicable aux niveau des particules ou des ondes, etc., infiniment petites, etc.</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469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146682952"/>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83341"/>
            <a:ext cx="12192000" cy="5664676"/>
          </a:xfrm>
        </p:spPr>
        <p:txBody>
          <a:bodyPr>
            <a:normAutofit fontScale="92500" lnSpcReduction="10000"/>
          </a:bodyPr>
          <a:lstStyle/>
          <a:p>
            <a:pPr lvl="2"/>
            <a:r>
              <a:rPr lang="fr-FR" dirty="0"/>
              <a:t>La philosophie</a:t>
            </a:r>
          </a:p>
          <a:p>
            <a:pPr lvl="4"/>
            <a:r>
              <a:rPr lang="fr-FR" dirty="0"/>
              <a:t>est la seule science à utiliser </a:t>
            </a:r>
            <a:r>
              <a:rPr lang="fr-FR" dirty="0">
                <a:solidFill>
                  <a:schemeClr val="bg1"/>
                </a:solidFill>
                <a:highlight>
                  <a:srgbClr val="D140FE"/>
                </a:highlight>
              </a:rPr>
              <a:t>toutes</a:t>
            </a:r>
            <a:r>
              <a:rPr lang="fr-FR" dirty="0"/>
              <a:t> les dimensions de l’intelligence humaine</a:t>
            </a:r>
          </a:p>
          <a:p>
            <a:pPr lvl="4"/>
            <a:r>
              <a:rPr lang="fr-FR" dirty="0"/>
              <a:t>et cela lui permet d’atteindre des réalités que ne peuvent pas atteindre les autres sciences </a:t>
            </a:r>
          </a:p>
          <a:p>
            <a:pPr lvl="3"/>
            <a:r>
              <a:rPr lang="fr-FR" dirty="0"/>
              <a:t>ceci n’enlève évidemment rien à la très grande valeur et à très grandes importance </a:t>
            </a:r>
          </a:p>
          <a:p>
            <a:pPr lvl="5"/>
            <a:r>
              <a:rPr lang="fr-FR" dirty="0"/>
              <a:t>des autres sciences</a:t>
            </a:r>
          </a:p>
          <a:p>
            <a:pPr lvl="5"/>
            <a:r>
              <a:rPr lang="fr-FR" dirty="0"/>
              <a:t>des arts</a:t>
            </a:r>
          </a:p>
          <a:p>
            <a:pPr lvl="5"/>
            <a:r>
              <a:rPr lang="fr-FR" dirty="0"/>
              <a:t>des techniques</a:t>
            </a:r>
          </a:p>
          <a:p>
            <a:pPr lvl="5"/>
            <a:r>
              <a:rPr lang="fr-FR" dirty="0"/>
              <a:t>etc.</a:t>
            </a:r>
          </a:p>
          <a:p>
            <a:pPr lvl="4"/>
            <a:r>
              <a:rPr lang="fr-FR" dirty="0"/>
              <a:t>et il est heureux que beaucoup de personnes soient passionnées par les unes ou les autres</a:t>
            </a:r>
          </a:p>
          <a:p>
            <a:pPr lvl="2"/>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944249823"/>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4706"/>
            <a:ext cx="12192000" cy="5503312"/>
          </a:xfrm>
        </p:spPr>
        <p:txBody>
          <a:bodyPr>
            <a:normAutofit/>
          </a:bodyPr>
          <a:lstStyle/>
          <a:p>
            <a:r>
              <a:rPr lang="fr-FR" dirty="0"/>
              <a:t>La philosophie et les sciences humaines</a:t>
            </a:r>
          </a:p>
          <a:p>
            <a:pPr lvl="2"/>
            <a:r>
              <a:rPr lang="fr-FR" dirty="0"/>
              <a:t>la philosophie est particulièrement importante pour la connaissance de l’homme, de la personne humaine.</a:t>
            </a:r>
          </a:p>
          <a:p>
            <a:pPr lvl="2"/>
            <a:r>
              <a:rPr lang="fr-FR" dirty="0">
                <a:solidFill>
                  <a:schemeClr val="bg1"/>
                </a:solidFill>
                <a:highlight>
                  <a:srgbClr val="30BE30"/>
                </a:highlight>
              </a:rPr>
              <a:t>les autres sciences humaines </a:t>
            </a:r>
            <a:r>
              <a:rPr lang="fr-FR" dirty="0"/>
              <a:t>(psychologie, sociologie, etc.) </a:t>
            </a:r>
          </a:p>
          <a:p>
            <a:pPr lvl="3"/>
            <a:r>
              <a:rPr lang="fr-FR" dirty="0"/>
              <a:t>sont fort utiles, </a:t>
            </a:r>
          </a:p>
          <a:p>
            <a:pPr lvl="3"/>
            <a:r>
              <a:rPr lang="fr-FR" dirty="0"/>
              <a:t>mais généralement, dans le monde actuel, elles ignorent l’apport, qui devrait être premier, de la philosophie</a:t>
            </a:r>
          </a:p>
          <a:p>
            <a:pPr lvl="3"/>
            <a:r>
              <a:rPr lang="fr-FR" dirty="0"/>
              <a:t>elles n’adressent </a:t>
            </a:r>
            <a:r>
              <a:rPr lang="fr-FR" dirty="0">
                <a:solidFill>
                  <a:schemeClr val="bg1"/>
                </a:solidFill>
                <a:highlight>
                  <a:srgbClr val="000000"/>
                </a:highlight>
              </a:rPr>
              <a:t>que l’aspect "conditionnement(s)"</a:t>
            </a:r>
            <a:r>
              <a:rPr lang="fr-FR" dirty="0"/>
              <a:t> dans l’homme et non l’homme dans sa totalité. Ceci n’enlève rien à leur importance et leur utilité. Là comme ailleurs il s’agit de </a:t>
            </a:r>
            <a:r>
              <a:rPr lang="fr-FR" dirty="0">
                <a:solidFill>
                  <a:schemeClr val="bg1"/>
                </a:solidFill>
                <a:highlight>
                  <a:srgbClr val="000000"/>
                </a:highlight>
              </a:rPr>
              <a:t>nécessaire complémentarité</a:t>
            </a: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9220978"/>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44706"/>
            <a:ext cx="12192000" cy="5503312"/>
          </a:xfrm>
        </p:spPr>
        <p:txBody>
          <a:bodyPr>
            <a:normAutofit/>
          </a:bodyPr>
          <a:lstStyle/>
          <a:p>
            <a:r>
              <a:rPr lang="fr-FR" dirty="0"/>
              <a:t>La philosophie et la théologie</a:t>
            </a:r>
          </a:p>
          <a:p>
            <a:endParaRPr lang="fr-FR" sz="1400" dirty="0"/>
          </a:p>
          <a:p>
            <a:pPr lvl="2"/>
            <a:r>
              <a:rPr lang="fr-FR" dirty="0"/>
              <a:t>la théologie catholique consiste à mettre notre intelligence au service de la Parole de Dieu</a:t>
            </a:r>
          </a:p>
          <a:p>
            <a:pPr lvl="2"/>
            <a:endParaRPr lang="fr-FR" sz="1200" dirty="0"/>
          </a:p>
          <a:p>
            <a:pPr lvl="2"/>
            <a:r>
              <a:rPr lang="fr-FR" dirty="0"/>
              <a:t>la théologie catholique présuppose deux choses qui doivent être présentes l’une </a:t>
            </a:r>
            <a:r>
              <a:rPr lang="fr-FR" dirty="0">
                <a:solidFill>
                  <a:schemeClr val="bg1"/>
                </a:solidFill>
                <a:highlight>
                  <a:srgbClr val="009900"/>
                </a:highlight>
              </a:rPr>
              <a:t>et</a:t>
            </a:r>
            <a:r>
              <a:rPr lang="fr-FR" dirty="0"/>
              <a:t> l’autre</a:t>
            </a:r>
          </a:p>
          <a:p>
            <a:pPr lvl="2"/>
            <a:endParaRPr lang="fr-FR" sz="800" dirty="0"/>
          </a:p>
          <a:p>
            <a:pPr marL="1764000" lvl="5" indent="0">
              <a:buNone/>
            </a:pPr>
            <a:r>
              <a:rPr lang="fr-FR" dirty="0"/>
              <a:t>1). la foi catholique (toute la foi catholique, tout le contenu de la foi catholique)</a:t>
            </a:r>
          </a:p>
          <a:p>
            <a:pPr marL="1764000" lvl="5" indent="0">
              <a:buNone/>
            </a:pPr>
            <a:endParaRPr lang="fr-FR" sz="800" dirty="0"/>
          </a:p>
          <a:p>
            <a:pPr marL="1764000" lvl="5" indent="0">
              <a:buNone/>
            </a:pPr>
            <a:r>
              <a:rPr lang="fr-FR" dirty="0"/>
              <a:t>2). et la “philosophie réaliste” (en particulier la “philosophie première”, encore appelée métaphysique)</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740493785"/>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761496"/>
          </a:xfrm>
        </p:spPr>
        <p:txBody>
          <a:bodyPr>
            <a:normAutofit fontScale="85000" lnSpcReduction="20000"/>
          </a:bodyPr>
          <a:lstStyle/>
          <a:p>
            <a:pPr lvl="2"/>
            <a:r>
              <a:rPr lang="fr-FR" dirty="0"/>
              <a:t>si la partie "connaissance philosophique" manque, ce n’est plus de la "théologie" mais de la "spiritualité" </a:t>
            </a:r>
          </a:p>
          <a:p>
            <a:pPr lvl="3"/>
            <a:r>
              <a:rPr lang="fr-FR" dirty="0"/>
              <a:t>ceci pour préciser les choses, les distinguer sans les opposer</a:t>
            </a:r>
          </a:p>
          <a:p>
            <a:pPr lvl="4"/>
            <a:r>
              <a:rPr lang="fr-FR" dirty="0"/>
              <a:t>parce qu’il peut y avoir des développements de spiritualités qui apportent plus que des développements théologiques, et des développements théologiques peuvent aussi être d’une spiritualité très profonde</a:t>
            </a:r>
          </a:p>
          <a:p>
            <a:pPr lvl="2"/>
            <a:r>
              <a:rPr lang="fr-FR" dirty="0"/>
              <a:t>cas particulier de la "théologie naturelle" </a:t>
            </a:r>
          </a:p>
          <a:p>
            <a:pPr lvl="3"/>
            <a:r>
              <a:rPr lang="fr-FR" dirty="0"/>
              <a:t>elle est en fait un prolongement de la philosophie première ; c’est une partie de la philosophie</a:t>
            </a:r>
          </a:p>
          <a:p>
            <a:pPr lvl="5"/>
            <a:r>
              <a:rPr lang="fr-FR" dirty="0"/>
              <a:t>“théologie” : parce que l’on y “parle” ( = “logos”) à propos de Dieu ( = “theos”)</a:t>
            </a:r>
          </a:p>
          <a:p>
            <a:pPr lvl="5"/>
            <a:r>
              <a:rPr lang="fr-FR" dirty="0"/>
              <a:t>“naturelle” : parce que cette théologie ne s’appuie sur aucune révélation et ne présuppose pas la foi, elle est développée par l’intelligence humaine en s’appuyant sur ses seules forces</a:t>
            </a:r>
          </a:p>
          <a:p>
            <a:pPr lvl="4"/>
            <a:r>
              <a:rPr lang="fr-FR" dirty="0"/>
              <a:t>la théologie naturelle étudie au plan philosophique l’Être Premier, dont la philosophie première a découvert l’existence</a:t>
            </a:r>
          </a:p>
          <a:p>
            <a:pPr lvl="2"/>
            <a:endParaRPr lang="fr-FR" dirty="0"/>
          </a:p>
          <a:p>
            <a:pPr lvl="3"/>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372709896"/>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76978"/>
            <a:ext cx="12192000" cy="5471039"/>
          </a:xfrm>
        </p:spPr>
        <p:txBody>
          <a:bodyPr>
            <a:normAutofit/>
          </a:bodyPr>
          <a:lstStyle/>
          <a:p>
            <a:r>
              <a:rPr lang="fr-FR" dirty="0"/>
              <a:t>Les papes recommandent fortement l’enseignement de la philosophie</a:t>
            </a:r>
          </a:p>
          <a:p>
            <a:endParaRPr lang="fr-FR" sz="1600" dirty="0"/>
          </a:p>
          <a:p>
            <a:pPr lvl="2"/>
            <a:r>
              <a:rPr lang="fr-FR" dirty="0"/>
              <a:t>les Papes</a:t>
            </a:r>
          </a:p>
          <a:p>
            <a:pPr lvl="4"/>
            <a:r>
              <a:rPr lang="fr-FR" dirty="0"/>
              <a:t>en particulier depuis un siècle</a:t>
            </a:r>
          </a:p>
          <a:p>
            <a:pPr lvl="5"/>
            <a:r>
              <a:rPr lang="fr-FR" dirty="0"/>
              <a:t>et tout spécialement les derniers Papes, dont parmi eux le Pape saint Jean-Paul II</a:t>
            </a:r>
          </a:p>
          <a:p>
            <a:pPr lvl="5"/>
            <a:endParaRPr lang="fr-FR" sz="800" dirty="0"/>
          </a:p>
          <a:p>
            <a:pPr lvl="3"/>
            <a:r>
              <a:rPr lang="fr-FR" dirty="0"/>
              <a:t>ont demandé explicitement et insisté pour que l’on enseigne de nouveau la métaphysique ( = la “philosophie première”). Il semble qu’elle commence à être enseignée de nouveau dans pas mal de séminaires, d’ordres religieux, etc.  </a:t>
            </a:r>
          </a:p>
          <a:p>
            <a:pPr lvl="2"/>
            <a:endParaRPr lang="fr-FR" dirty="0"/>
          </a:p>
          <a:p>
            <a:pPr lvl="4"/>
            <a:endParaRPr lang="fr-FR" dirty="0"/>
          </a:p>
          <a:p>
            <a:pPr lvl="3"/>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3710751909"/>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86522"/>
            <a:ext cx="12192000" cy="5761496"/>
          </a:xfrm>
        </p:spPr>
        <p:txBody>
          <a:bodyPr>
            <a:normAutofit fontScale="85000" lnSpcReduction="20000"/>
          </a:bodyPr>
          <a:lstStyle/>
          <a:p>
            <a:pPr lvl="2"/>
            <a:r>
              <a:rPr lang="fr-FR" dirty="0"/>
              <a:t>ceci est très important, parce que</a:t>
            </a:r>
          </a:p>
          <a:p>
            <a:pPr lvl="2"/>
            <a:endParaRPr lang="fr-FR" sz="1200" dirty="0"/>
          </a:p>
          <a:p>
            <a:pPr lvl="3"/>
            <a:r>
              <a:rPr lang="fr-FR" dirty="0"/>
              <a:t>autant la recherche et l’enseignement en philosophie ne doivent pas tenir compte des enseignements reçus par la Révélation, reçus par la foi et son contenu</a:t>
            </a:r>
          </a:p>
          <a:p>
            <a:pPr lvl="3"/>
            <a:endParaRPr lang="fr-FR" sz="900" dirty="0"/>
          </a:p>
          <a:p>
            <a:pPr lvl="3"/>
            <a:r>
              <a:rPr lang="fr-FR" dirty="0"/>
              <a:t>autant il faut se rendre compte que de nombreux éléments de la Révélation et de l’enseignement de l’Église peuvent être mal compris ou déformés</a:t>
            </a:r>
          </a:p>
          <a:p>
            <a:pPr lvl="3"/>
            <a:endParaRPr lang="fr-FR" sz="400" dirty="0"/>
          </a:p>
          <a:p>
            <a:pPr lvl="4"/>
            <a:r>
              <a:rPr lang="fr-FR" dirty="0"/>
              <a:t>si l’on a l’intelligence déformée par des erreurs au plan de la philosophie </a:t>
            </a:r>
          </a:p>
          <a:p>
            <a:pPr lvl="5"/>
            <a:r>
              <a:rPr lang="fr-FR" dirty="0"/>
              <a:t>or notre intelligence est complètement polluée par des systèmes philosophiques athées, particulièrement par ceux apparus depuis un siècle et demi, et qui sont les seuls à nous être rabâchés partout et en permanence, de façon directe ou cachée, par l’Éducation Nationale, par les grands médias, etc.</a:t>
            </a:r>
          </a:p>
          <a:p>
            <a:pPr lvl="6"/>
            <a:r>
              <a:rPr lang="fr-FR" dirty="0"/>
              <a:t>notre intelligence a donc besoin d’être libérée par la philosophie, par un enseignement philosophique sain</a:t>
            </a:r>
          </a:p>
          <a:p>
            <a:pPr lvl="4"/>
            <a:endParaRPr lang="fr-FR" dirty="0"/>
          </a:p>
          <a:p>
            <a:pPr lvl="3"/>
            <a:endParaRPr lang="fr-FR" dirty="0">
              <a:solidFill>
                <a:schemeClr val="bg1"/>
              </a:solidFill>
              <a:highlight>
                <a:srgbClr val="000000"/>
              </a:highlight>
            </a:endParaRPr>
          </a:p>
          <a:p>
            <a:pPr lvl="2"/>
            <a:endParaRPr lang="fr-FR" dirty="0"/>
          </a:p>
          <a:p>
            <a:pPr lvl="3"/>
            <a:endParaRPr lang="fr-FR" dirty="0"/>
          </a:p>
          <a:p>
            <a:pPr lvl="2"/>
            <a:endParaRPr lang="fr-FR" dirty="0"/>
          </a:p>
          <a:p>
            <a:pPr lvl="5"/>
            <a:endParaRPr lang="fr-FR" dirty="0"/>
          </a:p>
          <a:p>
            <a:pPr lvl="2"/>
            <a:endParaRPr lang="fr-FR" dirty="0"/>
          </a:p>
          <a:p>
            <a:pPr lvl="6" eaLnBrk="0"/>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760734083"/>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92500" lnSpcReduction="20000"/>
          </a:bodyPr>
          <a:lstStyle/>
          <a:p>
            <a:pPr lvl="1"/>
            <a:r>
              <a:rPr lang="fr-FR" dirty="0"/>
              <a:t>Est-ce que cela veut dire que la religion catholique ne s’adresse qu’à des élites intellectuelles ?</a:t>
            </a:r>
          </a:p>
          <a:p>
            <a:pPr lvl="2" eaLnBrk="0"/>
            <a:r>
              <a:rPr lang="fr-FR" dirty="0"/>
              <a:t>non, pas du tout, et heureusement </a:t>
            </a:r>
          </a:p>
          <a:p>
            <a:pPr lvl="2" eaLnBrk="0"/>
            <a:r>
              <a:rPr lang="fr-FR" dirty="0"/>
              <a:t>contrairement à d’autres religions </a:t>
            </a:r>
          </a:p>
          <a:p>
            <a:pPr lvl="3" eaLnBrk="0"/>
            <a:r>
              <a:rPr lang="fr-FR" dirty="0"/>
              <a:t>la religion chrétienne s’adresse </a:t>
            </a:r>
          </a:p>
          <a:p>
            <a:pPr lvl="4" eaLnBrk="0"/>
            <a:r>
              <a:rPr lang="fr-FR" dirty="0"/>
              <a:t>à tout le monde</a:t>
            </a:r>
          </a:p>
          <a:p>
            <a:pPr lvl="4" eaLnBrk="0"/>
            <a:r>
              <a:rPr lang="fr-FR" dirty="0"/>
              <a:t>et en premier lieu aux petits</a:t>
            </a:r>
          </a:p>
          <a:p>
            <a:pPr lvl="6" eaLnBrk="0"/>
            <a:r>
              <a:rPr lang="fr-FR" dirty="0"/>
              <a:t>(au sens noble du terme “petits”, avec toute l’affection que l’on peut mettre dans ce terme, que l’on soit petit parce que l’on est un enfant, ou parce que l’on a reçu une intelligence faible, ou pour d’autres raisons) </a:t>
            </a:r>
          </a:p>
          <a:p>
            <a:pPr lvl="2"/>
            <a:r>
              <a:rPr lang="fr-FR" dirty="0"/>
              <a:t>le “bon sens” est spontanément “métaphysicien”</a:t>
            </a:r>
          </a:p>
          <a:p>
            <a:pPr lvl="4"/>
            <a:r>
              <a:rPr lang="fr-FR" dirty="0"/>
              <a:t>même si l’on n’en est pas conscient et qu’on ne sait pas s’exprimer en termes métaphysiques</a:t>
            </a:r>
          </a:p>
          <a:p>
            <a:pPr lvl="4"/>
            <a:r>
              <a:rPr lang="fr-FR" dirty="0"/>
              <a:t>ou que l’on ne sait même pas que la métaphysique existe</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49948796"/>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8560"/>
            <a:ext cx="12192000" cy="5669457"/>
          </a:xfrm>
        </p:spPr>
        <p:txBody>
          <a:bodyPr>
            <a:noAutofit/>
          </a:bodyPr>
          <a:lstStyle/>
          <a:p>
            <a:pPr lvl="3"/>
            <a:r>
              <a:rPr lang="fr-FR" sz="3000" dirty="0"/>
              <a:t>le problème c’est que notre "bon sens" est attaqué de toute part par </a:t>
            </a:r>
            <a:r>
              <a:rPr lang="fr-FR" sz="3000" dirty="0">
                <a:solidFill>
                  <a:schemeClr val="bg1"/>
                </a:solidFill>
                <a:highlight>
                  <a:srgbClr val="000000"/>
                </a:highlight>
              </a:rPr>
              <a:t>l’épaisse pollution intellectuelle</a:t>
            </a:r>
            <a:r>
              <a:rPr lang="fr-FR" sz="3000" dirty="0"/>
              <a:t> </a:t>
            </a:r>
          </a:p>
          <a:p>
            <a:pPr lvl="4"/>
            <a:r>
              <a:rPr lang="fr-FR" sz="3000" dirty="0"/>
              <a:t>dans laquelle nous sommes plongés et que propage le monde actuel au travers de l’Éducation Nationale, les grands médias, etc.</a:t>
            </a:r>
          </a:p>
          <a:p>
            <a:pPr lvl="5"/>
            <a:r>
              <a:rPr lang="fr-FR" sz="3000" dirty="0"/>
              <a:t>d’où l’importance </a:t>
            </a:r>
          </a:p>
          <a:p>
            <a:pPr lvl="6"/>
            <a:r>
              <a:rPr lang="fr-FR" sz="3000" dirty="0"/>
              <a:t>que parmi ceux qui sont chargés de nous former il y ait des personnes compétentes aussi en philosophie</a:t>
            </a:r>
          </a:p>
          <a:p>
            <a:pPr lvl="6"/>
            <a:r>
              <a:rPr lang="fr-FR" sz="3000" dirty="0"/>
              <a:t>et de faire ce que nous pouvons pour nous former dans ce domaine. C’est non seulement important pour soi, mais aussi pour les personnes dont nous avons la responsabilité : nos enfants, nos proches, etc.</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660104640"/>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947134"/>
            <a:ext cx="12192000" cy="4900883"/>
          </a:xfrm>
        </p:spPr>
        <p:txBody>
          <a:bodyPr>
            <a:noAutofit/>
          </a:bodyPr>
          <a:lstStyle/>
          <a:p>
            <a:pPr lvl="5"/>
            <a:r>
              <a:rPr lang="fr-FR" sz="2700" dirty="0"/>
              <a:t>Courage ! : le </a:t>
            </a:r>
            <a:r>
              <a:rPr lang="fr-FR" sz="2700" u="sng" dirty="0"/>
              <a:t>moindre</a:t>
            </a:r>
            <a:r>
              <a:rPr lang="fr-FR" sz="2700" dirty="0"/>
              <a:t> rayon de lumière est plus puissant que les plus épaisses et sombres ténèbres </a:t>
            </a:r>
          </a:p>
          <a:p>
            <a:pPr lvl="5"/>
            <a:endParaRPr lang="fr-FR" sz="1600" dirty="0"/>
          </a:p>
          <a:p>
            <a:pPr lvl="6"/>
            <a:r>
              <a:rPr lang="fr-FR" sz="2700" dirty="0"/>
              <a:t>c’est vrai en premier lieu au plan religieux : « </a:t>
            </a:r>
            <a:r>
              <a:rPr lang="fr-FR" sz="2700" baseline="30000" dirty="0"/>
              <a:t>Jn 1, 5</a:t>
            </a:r>
            <a:r>
              <a:rPr lang="fr-FR" sz="2700" dirty="0"/>
              <a:t> et la lumière brille dans les ténèbres, et les ténèbres ne l’ont pas arrêtée »</a:t>
            </a:r>
          </a:p>
          <a:p>
            <a:pPr lvl="6"/>
            <a:endParaRPr lang="fr-FR" sz="800" dirty="0"/>
          </a:p>
          <a:p>
            <a:pPr lvl="6"/>
            <a:r>
              <a:rPr lang="fr-FR" sz="2700" dirty="0"/>
              <a:t>mais c’est vrai aussi dans les domaines autres que le domaine religieux</a:t>
            </a:r>
          </a:p>
          <a:p>
            <a:pPr lvl="6"/>
            <a:endParaRPr lang="fr-FR" sz="800" dirty="0"/>
          </a:p>
          <a:p>
            <a:pPr lvl="6"/>
            <a:r>
              <a:rPr lang="fr-FR" sz="2700" dirty="0"/>
              <a:t>alors si l’on peut, petit à petit, faire grandir un rayon de lumière ou le nombre de rayons de lumière, ce n’est que mieux</a:t>
            </a:r>
          </a:p>
          <a:p>
            <a:pPr lvl="5"/>
            <a:endParaRPr lang="fr-FR" sz="27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780656000"/>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9402"/>
            <a:ext cx="12192000" cy="5578615"/>
          </a:xfrm>
        </p:spPr>
        <p:txBody>
          <a:bodyPr>
            <a:noAutofit/>
          </a:bodyPr>
          <a:lstStyle/>
          <a:p>
            <a:pPr lvl="1"/>
            <a:r>
              <a:rPr lang="fr-FR" sz="2700" dirty="0"/>
              <a:t> </a:t>
            </a:r>
            <a:r>
              <a:rPr lang="fr-FR" sz="3000" dirty="0"/>
              <a:t>Dire que “la philosophie réaliste” c’est “la philosophie”, et que les “systèmes philosophiques”, les idéologies, ne font pas partie de la philosophie, n’est-ce pas de l’intolérance ? N’y a-t-il pas risque de totalitarisme ?</a:t>
            </a:r>
          </a:p>
          <a:p>
            <a:pPr lvl="1"/>
            <a:endParaRPr lang="fr-FR" sz="1600" dirty="0"/>
          </a:p>
          <a:p>
            <a:pPr lvl="2"/>
            <a:r>
              <a:rPr lang="fr-FR" sz="3000" dirty="0"/>
              <a:t>pour chacun de nous, et pour tous, c’est fondamental</a:t>
            </a:r>
          </a:p>
          <a:p>
            <a:pPr lvl="3"/>
            <a:r>
              <a:rPr lang="fr-FR" sz="3000" dirty="0"/>
              <a:t>de pouvoir avancer dans la recherche de la vérité</a:t>
            </a:r>
          </a:p>
          <a:p>
            <a:pPr lvl="3"/>
            <a:r>
              <a:rPr lang="fr-FR" sz="3000" dirty="0"/>
              <a:t>d’avancer dans la connaissance de la vérité</a:t>
            </a:r>
          </a:p>
          <a:p>
            <a:pPr lvl="3"/>
            <a:endParaRPr lang="fr-FR" sz="800" dirty="0"/>
          </a:p>
          <a:p>
            <a:pPr lvl="2"/>
            <a:r>
              <a:rPr lang="fr-FR" sz="3000" dirty="0"/>
              <a:t>pour chacun de nous, la recherche de la vérité n’est jamais terminée</a:t>
            </a:r>
          </a:p>
          <a:p>
            <a:pPr lvl="3"/>
            <a:r>
              <a:rPr lang="fr-FR" sz="3000" dirty="0"/>
              <a:t> on avance dans la connaissance de la vérité toute sa vie</a:t>
            </a:r>
          </a:p>
          <a:p>
            <a:pPr lvl="4"/>
            <a:r>
              <a:rPr lang="fr-FR" sz="3000" dirty="0"/>
              <a:t>et il en est de même pour l’ensemble de l’humanité, et ceci jusqu’à la fin de ce monde</a:t>
            </a:r>
          </a:p>
          <a:p>
            <a:pPr lvl="1"/>
            <a:endParaRPr lang="fr-FR" sz="2700" dirty="0"/>
          </a:p>
          <a:p>
            <a:pPr lvl="5"/>
            <a:endParaRPr lang="fr-FR" sz="27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479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2714360259"/>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85768"/>
            <a:ext cx="12192000" cy="5062249"/>
          </a:xfrm>
        </p:spPr>
        <p:txBody>
          <a:bodyPr>
            <a:noAutofit/>
          </a:bodyPr>
          <a:lstStyle/>
          <a:p>
            <a:pPr lvl="2"/>
            <a:r>
              <a:rPr lang="fr-FR" dirty="0"/>
              <a:t>les “systèmes philosophiques”, les idéologies, sont</a:t>
            </a:r>
          </a:p>
          <a:p>
            <a:pPr lvl="5"/>
            <a:r>
              <a:rPr lang="fr-FR" dirty="0"/>
              <a:t>contrairement à la “philosophie réaliste”</a:t>
            </a:r>
          </a:p>
          <a:p>
            <a:pPr lvl="3"/>
            <a:r>
              <a:rPr lang="fr-FR" dirty="0"/>
              <a:t>par essence “totalitaires”</a:t>
            </a:r>
          </a:p>
          <a:p>
            <a:pPr lvl="2"/>
            <a:endParaRPr lang="fr-FR" sz="1600" dirty="0"/>
          </a:p>
          <a:p>
            <a:pPr lvl="2"/>
            <a:r>
              <a:rPr lang="fr-FR" dirty="0"/>
              <a:t>la “philosophie réaliste”, elle</a:t>
            </a:r>
          </a:p>
          <a:p>
            <a:pPr lvl="3"/>
            <a:r>
              <a:rPr lang="fr-FR" dirty="0"/>
              <a:t>est ouverte à tout le réel, au réel tel qu’il est, aux réalités telles qu’elles sont</a:t>
            </a:r>
          </a:p>
          <a:p>
            <a:pPr lvl="4"/>
            <a:r>
              <a:rPr lang="fr-FR" dirty="0"/>
              <a:t>et cherche à les connaître, petit à petit, toujours mieux et toujours plus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1815308916"/>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01676"/>
            <a:ext cx="12192000" cy="5546342"/>
          </a:xfrm>
        </p:spPr>
        <p:txBody>
          <a:bodyPr>
            <a:noAutofit/>
          </a:bodyPr>
          <a:lstStyle/>
          <a:p>
            <a:pPr lvl="2"/>
            <a:r>
              <a:rPr lang="fr-FR" sz="3000" dirty="0"/>
              <a:t>l’intolérance guette tout le monde</a:t>
            </a:r>
          </a:p>
          <a:p>
            <a:pPr lvl="3"/>
            <a:endParaRPr lang="fr-FR" sz="800" dirty="0"/>
          </a:p>
          <a:p>
            <a:pPr lvl="3"/>
            <a:r>
              <a:rPr lang="fr-FR" sz="3000" dirty="0"/>
              <a:t>le plus souvent les plus intolérants sont de fait les “professionnels” de la tolérance, ceux qui prétendent donner des leçons de tolérance à tout le monde et en permanence</a:t>
            </a:r>
          </a:p>
          <a:p>
            <a:pPr lvl="4"/>
            <a:r>
              <a:rPr lang="fr-FR" sz="3000" dirty="0"/>
              <a:t>ils sont particulièrement intolérants envers ceux qui ne pensent pas comme eux ! </a:t>
            </a:r>
          </a:p>
          <a:p>
            <a:pPr lvl="2"/>
            <a:endParaRPr lang="fr-FR" sz="1600" dirty="0"/>
          </a:p>
          <a:p>
            <a:pPr lvl="2"/>
            <a:r>
              <a:rPr lang="fr-FR" sz="3000" dirty="0"/>
              <a:t>« </a:t>
            </a:r>
            <a:r>
              <a:rPr lang="fr-FR" sz="3000" baseline="30000" dirty="0"/>
              <a:t>Jn 14, 6</a:t>
            </a:r>
            <a:r>
              <a:rPr lang="fr-FR" sz="3000" dirty="0"/>
              <a:t> Jésus lui dit : “Moi, je suis le Chemin, et la Vérité, et la Vie ! » </a:t>
            </a:r>
          </a:p>
          <a:p>
            <a:pPr lvl="3"/>
            <a:r>
              <a:rPr lang="fr-FR" sz="3000" dirty="0"/>
              <a:t>ce serait lui faire offense que de ne pas chercher à avancer, dans le domaine philosophique aussi —dans la mesure de nos véritables moyens personnels et collectifs—, dans la recherche/connaissance de la vérité</a:t>
            </a:r>
          </a:p>
          <a:p>
            <a:pPr lvl="5"/>
            <a:endParaRPr lang="fr-FR" sz="27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Philosophie  ≠  "Systèmes philosophiques/idéologies"</a:t>
            </a:r>
            <a:r>
              <a:rPr lang="fr-FR" dirty="0"/>
              <a:t> 	</a:t>
            </a:r>
            <a:r>
              <a:rPr lang="fr-FR" sz="2400" dirty="0">
                <a:solidFill>
                  <a:schemeClr val="tx1"/>
                </a:solidFill>
              </a:rPr>
              <a:t>Suite</a:t>
            </a:r>
            <a:endParaRPr lang="fr-FR" sz="3600" dirty="0">
              <a:solidFill>
                <a:schemeClr val="tx1"/>
              </a:solidFill>
            </a:endParaRPr>
          </a:p>
        </p:txBody>
      </p:sp>
    </p:spTree>
    <p:extLst>
      <p:ext uri="{BB962C8B-B14F-4D97-AF65-F5344CB8AC3E}">
        <p14:creationId xmlns:p14="http://schemas.microsoft.com/office/powerpoint/2010/main" val="4218134299"/>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85308"/>
            <a:ext cx="12192000" cy="6062709"/>
          </a:xfrm>
        </p:spPr>
        <p:txBody>
          <a:bodyPr>
            <a:normAutofit fontScale="85000" lnSpcReduction="10000"/>
          </a:bodyPr>
          <a:lstStyle/>
          <a:p>
            <a:pPr lvl="0"/>
            <a:r>
              <a:rPr lang="fr-FR" dirty="0"/>
              <a:t>C’est Dieu qui a une "présence d’immensité"</a:t>
            </a:r>
          </a:p>
          <a:p>
            <a:pPr lvl="2"/>
            <a:r>
              <a:rPr lang="fr-FR" dirty="0"/>
              <a:t>Il fait exister à chaque instant chaque créature —dont chaque être humain, et., chaque chose—, tout ce qu’il a créé</a:t>
            </a:r>
          </a:p>
          <a:p>
            <a:pPr lvl="3"/>
            <a:r>
              <a:rPr lang="fr-FR" dirty="0"/>
              <a:t>c’est pour cette raison que l’on dit que Dieu est présent à notre univers d’une "présence d’immensité", et il l’est à chaque instant</a:t>
            </a:r>
          </a:p>
          <a:p>
            <a:pPr lvl="4"/>
            <a:r>
              <a:rPr lang="fr-FR" dirty="0"/>
              <a:t>ceci d’un point de vue "naturel", et la philosophie peut le découvrir</a:t>
            </a:r>
          </a:p>
          <a:p>
            <a:pPr lvl="5"/>
            <a:r>
              <a:rPr lang="fr-FR" dirty="0"/>
              <a:t>mais Dieu est présent au plan "surnaturel" d’une manière encore bien plus sublime : la Trinité est présente en chaque être humain en état de grâce</a:t>
            </a:r>
          </a:p>
          <a:p>
            <a:r>
              <a:rPr lang="fr-FR" dirty="0"/>
              <a:t>À ne pas confondre avec le “panthéisme”</a:t>
            </a:r>
          </a:p>
          <a:p>
            <a:pPr lvl="2"/>
            <a:r>
              <a:rPr lang="fr-FR" dirty="0"/>
              <a:t>qui est un “système philosophique” qui prétend que “c’est l’univers qui est Dieu”, qui prétend que “Dieu c’est l’univers”, ou aussi, dit autrement : chaque morceau de la création fait partie de Dieu, est un morceau de Dieu</a:t>
            </a:r>
          </a:p>
          <a:p>
            <a:pPr lvl="3"/>
            <a:r>
              <a:rPr lang="fr-FR" dirty="0"/>
              <a:t>le panthéisme est une erreur. La Création ne fait pas partie de Dieu : Dieu est le Créateur, il donne à la Création d’ "être" et d’ "exister" et la Création ne fait pas partie de Lui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La “présence d’immensité” de Dieu</a:t>
            </a:r>
            <a:endParaRPr lang="fr-FR" sz="2400" dirty="0">
              <a:solidFill>
                <a:schemeClr val="tx1"/>
              </a:solidFill>
            </a:endParaRPr>
          </a:p>
        </p:txBody>
      </p:sp>
    </p:spTree>
    <p:extLst>
      <p:ext uri="{BB962C8B-B14F-4D97-AF65-F5344CB8AC3E}">
        <p14:creationId xmlns:p14="http://schemas.microsoft.com/office/powerpoint/2010/main" val="2387858901"/>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85308"/>
            <a:ext cx="12192000" cy="6062709"/>
          </a:xfrm>
        </p:spPr>
        <p:txBody>
          <a:bodyPr>
            <a:normAutofit/>
          </a:bodyPr>
          <a:lstStyle/>
          <a:p>
            <a:pPr lvl="0"/>
            <a:r>
              <a:rPr lang="fr-FR" dirty="0"/>
              <a:t>Il y a une sorte de “hiérarchisation” dont il est bon de tenir compte quand on parle de “prochain”</a:t>
            </a:r>
          </a:p>
          <a:p>
            <a:pPr lvl="2"/>
            <a:r>
              <a:rPr lang="fr-FR" dirty="0"/>
              <a:t>notre prochain </a:t>
            </a:r>
          </a:p>
          <a:p>
            <a:pPr lvl="4"/>
            <a:r>
              <a:rPr lang="fr-FR" dirty="0"/>
              <a:t>c’est d’abord soi-même </a:t>
            </a:r>
          </a:p>
          <a:p>
            <a:pPr lvl="5"/>
            <a:r>
              <a:rPr lang="fr-FR" dirty="0"/>
              <a:t>(mais sans égoïsme, sans “nombrilisme”/narcissisme, etc.) </a:t>
            </a:r>
          </a:p>
          <a:p>
            <a:pPr lvl="4"/>
            <a:r>
              <a:rPr lang="fr-FR" dirty="0"/>
              <a:t>notre famille </a:t>
            </a:r>
          </a:p>
          <a:p>
            <a:pPr lvl="4"/>
            <a:r>
              <a:rPr lang="fr-FR" dirty="0"/>
              <a:t>nos proches </a:t>
            </a:r>
          </a:p>
          <a:p>
            <a:pPr lvl="4"/>
            <a:r>
              <a:rPr lang="fr-FR" dirty="0"/>
              <a:t>ceux que Dieu met sur notre chemin</a:t>
            </a:r>
          </a:p>
          <a:p>
            <a:pPr lvl="4"/>
            <a:r>
              <a:rPr lang="fr-FR" dirty="0"/>
              <a:t>etc. </a:t>
            </a:r>
          </a:p>
          <a:p>
            <a:pPr lvl="4"/>
            <a:r>
              <a:rPr lang="fr-FR" dirty="0"/>
              <a:t>et au final chaque être humain</a:t>
            </a:r>
          </a:p>
          <a:p>
            <a:pPr lvl="5"/>
            <a:r>
              <a:rPr lang="fr-FR" dirty="0"/>
              <a:t>car chaque humain est appelé à être/devenir “enfant de Dieu” </a:t>
            </a:r>
            <a:endParaRPr lang="fr-FR" sz="81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Le prochain</a:t>
            </a:r>
            <a:endParaRPr lang="fr-FR" sz="2400" dirty="0">
              <a:solidFill>
                <a:schemeClr val="tx1"/>
              </a:solidFill>
            </a:endParaRPr>
          </a:p>
        </p:txBody>
      </p:sp>
    </p:spTree>
    <p:extLst>
      <p:ext uri="{BB962C8B-B14F-4D97-AF65-F5344CB8AC3E}">
        <p14:creationId xmlns:p14="http://schemas.microsoft.com/office/powerpoint/2010/main" val="1040871784"/>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32735"/>
            <a:ext cx="12192000" cy="5815282"/>
          </a:xfrm>
        </p:spPr>
        <p:txBody>
          <a:bodyPr>
            <a:normAutofit fontScale="92500" lnSpcReduction="10000"/>
          </a:bodyPr>
          <a:lstStyle/>
          <a:p>
            <a:pPr lvl="0"/>
            <a:r>
              <a:rPr lang="fr-FR" dirty="0"/>
              <a:t>Exemples pour illustrer “le réel”, “la réalité”, le réel / la réalité de telle personne ou de telle chose </a:t>
            </a:r>
          </a:p>
          <a:p>
            <a:pPr lvl="0"/>
            <a:endParaRPr lang="fr-FR" sz="900" dirty="0"/>
          </a:p>
          <a:p>
            <a:pPr lvl="2"/>
            <a:r>
              <a:rPr lang="fr-FR" dirty="0"/>
              <a:t>ce n’est pas parce que je ne connais pas tel sommet de l’Himalaya</a:t>
            </a:r>
          </a:p>
          <a:p>
            <a:pPr lvl="3"/>
            <a:r>
              <a:rPr lang="fr-FR" dirty="0"/>
              <a:t>que pour autant ce sommet n’existe pas</a:t>
            </a:r>
          </a:p>
          <a:p>
            <a:pPr lvl="3"/>
            <a:r>
              <a:rPr lang="fr-FR" dirty="0"/>
              <a:t>que pour autant ce sommet n’est pas</a:t>
            </a:r>
          </a:p>
          <a:p>
            <a:pPr lvl="3"/>
            <a:r>
              <a:rPr lang="fr-FR" dirty="0"/>
              <a:t>et que pour autant cela l’empêche d’être tel qu’il est</a:t>
            </a:r>
          </a:p>
          <a:p>
            <a:pPr lvl="2"/>
            <a:endParaRPr lang="fr-FR" sz="900" dirty="0"/>
          </a:p>
          <a:p>
            <a:pPr lvl="2"/>
            <a:r>
              <a:rPr lang="fr-FR" dirty="0"/>
              <a:t>ce n’est pas parce que telle personne a une idée fausse sur telle chose</a:t>
            </a:r>
          </a:p>
          <a:p>
            <a:pPr lvl="3"/>
            <a:r>
              <a:rPr lang="fr-FR" dirty="0"/>
              <a:t>que cela empêche la chose en question </a:t>
            </a:r>
          </a:p>
          <a:p>
            <a:pPr lvl="4"/>
            <a:r>
              <a:rPr lang="fr-FR" dirty="0"/>
              <a:t>d’être ce qu’elle est</a:t>
            </a:r>
          </a:p>
          <a:p>
            <a:pPr lvl="4"/>
            <a:r>
              <a:rPr lang="fr-FR" dirty="0"/>
              <a:t>d’exister telle qu’elle existe</a:t>
            </a:r>
          </a:p>
          <a:p>
            <a:pPr lvl="3"/>
            <a:r>
              <a:rPr lang="fr-FR" dirty="0"/>
              <a:t>et cela n’empêche pas que l’on puisse connaître ou rechercher la vérité sur cette chose</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660792"/>
          </a:xfrm>
        </p:spPr>
        <p:txBody>
          <a:bodyPr>
            <a:normAutofit/>
          </a:bodyPr>
          <a:lstStyle/>
          <a:p>
            <a:r>
              <a:rPr lang="fr-FR" sz="3600" dirty="0"/>
              <a:t>réalité / réel</a:t>
            </a:r>
            <a:endParaRPr lang="fr-FR" sz="2400" dirty="0">
              <a:solidFill>
                <a:schemeClr val="tx1"/>
              </a:solidFill>
            </a:endParaRPr>
          </a:p>
        </p:txBody>
      </p:sp>
    </p:spTree>
    <p:extLst>
      <p:ext uri="{BB962C8B-B14F-4D97-AF65-F5344CB8AC3E}">
        <p14:creationId xmlns:p14="http://schemas.microsoft.com/office/powerpoint/2010/main" val="1547958304"/>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88951"/>
            <a:ext cx="12192000" cy="5159066"/>
          </a:xfrm>
        </p:spPr>
        <p:txBody>
          <a:bodyPr>
            <a:normAutofit/>
          </a:bodyPr>
          <a:lstStyle/>
          <a:p>
            <a:pPr lvl="2"/>
            <a:r>
              <a:rPr lang="fr-FR" dirty="0"/>
              <a:t>ce n’est pas parce que je connais tel sommet des Alpes</a:t>
            </a:r>
          </a:p>
          <a:p>
            <a:pPr lvl="3"/>
            <a:r>
              <a:rPr lang="fr-FR" dirty="0"/>
              <a:t>que j’en ai une/des idée(s) vraie(s) [ = qui corresponde(nt) à la réalité de ce qu’il est] </a:t>
            </a:r>
          </a:p>
          <a:p>
            <a:pPr lvl="4"/>
            <a:r>
              <a:rPr lang="fr-FR" dirty="0"/>
              <a:t>que pour autant je le connais en tout ce qu’il est</a:t>
            </a:r>
          </a:p>
          <a:p>
            <a:endParaRPr lang="fr-FR" dirty="0"/>
          </a:p>
          <a:p>
            <a:r>
              <a:rPr lang="fr-FR" dirty="0"/>
              <a:t>Le pape François (il s’exprime ici au niveau philosophique) : </a:t>
            </a:r>
          </a:p>
          <a:p>
            <a:endParaRPr lang="fr-FR" sz="1400" dirty="0"/>
          </a:p>
          <a:p>
            <a:pPr lvl="2"/>
            <a:r>
              <a:rPr lang="fr-FR" dirty="0"/>
              <a:t>« la réalité est, tout simplement »</a:t>
            </a:r>
          </a:p>
          <a:p>
            <a:pPr lvl="2"/>
            <a:endParaRPr lang="fr-FR" sz="800" dirty="0"/>
          </a:p>
          <a:p>
            <a:pPr lvl="2"/>
            <a:r>
              <a:rPr lang="fr-FR" dirty="0"/>
              <a:t>« </a:t>
            </a:r>
            <a:r>
              <a:rPr lang="fr-FR" dirty="0">
                <a:solidFill>
                  <a:schemeClr val="bg1"/>
                </a:solidFill>
                <a:highlight>
                  <a:srgbClr val="30BE30"/>
                </a:highlight>
              </a:rPr>
              <a:t>la réalité</a:t>
            </a:r>
            <a:r>
              <a:rPr lang="fr-FR" dirty="0"/>
              <a:t> est plus importante que </a:t>
            </a:r>
            <a:r>
              <a:rPr lang="fr-FR" dirty="0">
                <a:solidFill>
                  <a:schemeClr val="bg1"/>
                </a:solidFill>
                <a:highlight>
                  <a:srgbClr val="30BE30"/>
                </a:highlight>
              </a:rPr>
              <a:t>l’idée</a:t>
            </a:r>
            <a:r>
              <a:rPr lang="fr-FR" dirty="0"/>
              <a:t> »</a:t>
            </a:r>
          </a:p>
          <a:p>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660792"/>
          </a:xfrm>
        </p:spPr>
        <p:txBody>
          <a:bodyPr>
            <a:normAutofit/>
          </a:bodyPr>
          <a:lstStyle/>
          <a:p>
            <a:r>
              <a:rPr lang="fr-FR" sz="3600" dirty="0"/>
              <a:t>réalité / réel			</a:t>
            </a:r>
            <a:r>
              <a:rPr lang="fr-FR" sz="2400" dirty="0">
                <a:solidFill>
                  <a:schemeClr val="tx1"/>
                </a:solidFill>
              </a:rPr>
              <a:t>Suite</a:t>
            </a:r>
          </a:p>
        </p:txBody>
      </p:sp>
    </p:spTree>
    <p:extLst>
      <p:ext uri="{BB962C8B-B14F-4D97-AF65-F5344CB8AC3E}">
        <p14:creationId xmlns:p14="http://schemas.microsoft.com/office/powerpoint/2010/main" val="1244843855"/>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5158"/>
            <a:ext cx="12192000" cy="5922859"/>
          </a:xfrm>
        </p:spPr>
        <p:txBody>
          <a:bodyPr>
            <a:normAutofit lnSpcReduction="10000"/>
          </a:bodyPr>
          <a:lstStyle/>
          <a:p>
            <a:r>
              <a:rPr lang="fr-FR" dirty="0"/>
              <a:t>Quand on est en face d’une réalité, d’une chose réelle, que nous expérimentons avec nos sens</a:t>
            </a:r>
          </a:p>
          <a:p>
            <a:pPr lvl="2"/>
            <a:r>
              <a:rPr lang="fr-FR" dirty="0"/>
              <a:t>nous portons spontanément/“automatiquement” ce que l’on appelle le “jugement d’existence” : “ceci est” </a:t>
            </a:r>
          </a:p>
          <a:p>
            <a:pPr lvl="3"/>
            <a:r>
              <a:rPr lang="fr-FR" dirty="0"/>
              <a:t>que ce jugement soit porté par nous de façon implicite ou explicite, de façon consciente ou inconsciente, il est toujours présent en chacune de nos expériences concernant les choses qui existent dans le monde matériel/physique</a:t>
            </a:r>
          </a:p>
          <a:p>
            <a:r>
              <a:rPr lang="fr-FR" dirty="0"/>
              <a:t>Rappel : Notre expérience fondamentale du monde physique se réalise par nos cinq sens</a:t>
            </a:r>
          </a:p>
          <a:p>
            <a:pPr lvl="2"/>
            <a:r>
              <a:rPr lang="fr-FR" dirty="0"/>
              <a:t>et parmi eux, l’expérience la plus fondamentale du monde physique se réalise par l'intermédiaire du toucher et grâce au toucher</a:t>
            </a:r>
          </a:p>
          <a:p>
            <a:pPr lvl="2"/>
            <a:endParaRPr lang="fr-FR" dirty="0"/>
          </a:p>
          <a:p>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660792"/>
          </a:xfrm>
        </p:spPr>
        <p:txBody>
          <a:bodyPr>
            <a:normAutofit/>
          </a:bodyPr>
          <a:lstStyle/>
          <a:p>
            <a:r>
              <a:rPr lang="fr-FR" sz="3600" dirty="0"/>
              <a:t>réalité / réel			</a:t>
            </a:r>
            <a:r>
              <a:rPr lang="fr-FR" sz="2400" dirty="0">
                <a:solidFill>
                  <a:schemeClr val="tx1"/>
                </a:solidFill>
              </a:rPr>
              <a:t>Suite</a:t>
            </a:r>
          </a:p>
        </p:txBody>
      </p:sp>
    </p:spTree>
    <p:extLst>
      <p:ext uri="{BB962C8B-B14F-4D97-AF65-F5344CB8AC3E}">
        <p14:creationId xmlns:p14="http://schemas.microsoft.com/office/powerpoint/2010/main" val="1862318606"/>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32735"/>
            <a:ext cx="12192000" cy="5815282"/>
          </a:xfrm>
        </p:spPr>
        <p:txBody>
          <a:bodyPr>
            <a:normAutofit lnSpcReduction="10000"/>
          </a:bodyPr>
          <a:lstStyle/>
          <a:p>
            <a:r>
              <a:rPr lang="fr-FR" dirty="0"/>
              <a:t>Après sa mort Jésus est ressuscité </a:t>
            </a:r>
          </a:p>
          <a:p>
            <a:pPr lvl="2"/>
            <a:r>
              <a:rPr lang="fr-FR" dirty="0"/>
              <a:t>à la résurrection de Jésus-Christ au matin de Pâques, c’est bien le cadavre mis au tombeau le soir du Vendredi Saint qui a repris vie, et en étant transformé en un “corps glorieux« </a:t>
            </a:r>
          </a:p>
          <a:p>
            <a:pPr lvl="0"/>
            <a:r>
              <a:rPr lang="fr-FR" dirty="0"/>
              <a:t>Ne pas confondre la résurrection de Jésus avec celle, par exemple, de Lazare :</a:t>
            </a:r>
          </a:p>
          <a:p>
            <a:pPr lvl="2" eaLnBrk="0"/>
            <a:r>
              <a:rPr lang="fr-FR" dirty="0"/>
              <a:t>Lazare a été ressuscité par Jésus, mais il est de nouveau mort par la suite. Et il ressuscitera de nouveau, mais alors comme chacun de nous, par une résurrection analogue à celle de Jésus, et qui aura lieu “au dernier jour”, à la fin de notre monde, au retour de Jésus </a:t>
            </a:r>
          </a:p>
          <a:p>
            <a:pPr lvl="4" eaLnBrk="0"/>
            <a:r>
              <a:rPr lang="fr-FR" dirty="0"/>
              <a:t>Jésus, lui, est mort, puis est ressuscité (une fois pour toutes). Il est, en tant qu’homme, le premier des ressuscités</a:t>
            </a:r>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0621A94D-FC5B-4FC7-A4EF-60D1A2350F49}"/>
              </a:ext>
            </a:extLst>
          </p:cNvPr>
          <p:cNvSpPr>
            <a:spLocks noGrp="1"/>
          </p:cNvSpPr>
          <p:nvPr>
            <p:ph type="title"/>
          </p:nvPr>
        </p:nvSpPr>
        <p:spPr>
          <a:xfrm>
            <a:off x="119063" y="49213"/>
            <a:ext cx="11953875" cy="832914"/>
          </a:xfrm>
        </p:spPr>
        <p:txBody>
          <a:bodyPr>
            <a:normAutofit/>
          </a:bodyPr>
          <a:lstStyle/>
          <a:p>
            <a:r>
              <a:rPr lang="fr-FR" sz="3600" dirty="0"/>
              <a:t>La résurrection</a:t>
            </a:r>
            <a:endParaRPr lang="fr-FR" sz="2400" dirty="0">
              <a:solidFill>
                <a:schemeClr val="tx1"/>
              </a:solidFill>
            </a:endParaRPr>
          </a:p>
        </p:txBody>
      </p:sp>
    </p:spTree>
    <p:extLst>
      <p:ext uri="{BB962C8B-B14F-4D97-AF65-F5344CB8AC3E}">
        <p14:creationId xmlns:p14="http://schemas.microsoft.com/office/powerpoint/2010/main" val="2788820932"/>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63040"/>
            <a:ext cx="12192000" cy="5384977"/>
          </a:xfrm>
        </p:spPr>
        <p:txBody>
          <a:bodyPr>
            <a:normAutofit/>
          </a:bodyPr>
          <a:lstStyle/>
          <a:p>
            <a:pPr lvl="2" eaLnBrk="0"/>
            <a:r>
              <a:rPr lang="fr-FR" dirty="0"/>
              <a:t>dit autrement, quand Jésus a ressuscité Lazare, Il lui a redonné la vie terrestre </a:t>
            </a:r>
          </a:p>
          <a:p>
            <a:pPr lvl="5" eaLnBrk="0"/>
            <a:r>
              <a:rPr lang="fr-FR" dirty="0"/>
              <a:t>(Jésus a fait cela en particulier pour montrer qu’il avait pouvoir sur la mort)</a:t>
            </a:r>
          </a:p>
          <a:p>
            <a:pPr lvl="4" eaLnBrk="0"/>
            <a:r>
              <a:rPr lang="fr-FR" dirty="0"/>
              <a:t>la résurrection de Jésus, comme celle de tous les hommes à la fin des temps, ce n’est pas du tout la même chose. La résurrection de Jésus n’a pas été un retour à la vie terrestre</a:t>
            </a:r>
          </a:p>
          <a:p>
            <a:endParaRPr lang="fr-FR" dirty="0"/>
          </a:p>
          <a:p>
            <a:pPr lvl="0"/>
            <a:endParaRPr lang="fr-FR" dirty="0"/>
          </a:p>
          <a:p>
            <a:pPr lvl="0"/>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A7463CED-A0E1-46CF-80B9-220115E6D5E9}"/>
              </a:ext>
            </a:extLst>
          </p:cNvPr>
          <p:cNvSpPr>
            <a:spLocks noGrp="1"/>
          </p:cNvSpPr>
          <p:nvPr>
            <p:ph type="title"/>
          </p:nvPr>
        </p:nvSpPr>
        <p:spPr>
          <a:xfrm>
            <a:off x="119063" y="49213"/>
            <a:ext cx="11953875" cy="703822"/>
          </a:xfrm>
        </p:spPr>
        <p:txBody>
          <a:bodyPr>
            <a:normAutofit/>
          </a:bodyPr>
          <a:lstStyle/>
          <a:p>
            <a:r>
              <a:rPr lang="fr-FR" sz="3600" dirty="0"/>
              <a:t>La résurrection			</a:t>
            </a:r>
            <a:r>
              <a:rPr lang="fr-FR" sz="2400" dirty="0">
                <a:solidFill>
                  <a:schemeClr val="tx1"/>
                </a:solidFill>
              </a:rPr>
              <a:t>Suite</a:t>
            </a:r>
          </a:p>
        </p:txBody>
      </p:sp>
    </p:spTree>
    <p:extLst>
      <p:ext uri="{BB962C8B-B14F-4D97-AF65-F5344CB8AC3E}">
        <p14:creationId xmlns:p14="http://schemas.microsoft.com/office/powerpoint/2010/main" val="587223093"/>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08038"/>
            <a:ext cx="12192000" cy="5739979"/>
          </a:xfrm>
        </p:spPr>
        <p:txBody>
          <a:bodyPr>
            <a:normAutofit lnSpcReduction="10000"/>
          </a:bodyPr>
          <a:lstStyle/>
          <a:p>
            <a:r>
              <a:rPr lang="fr-FR" dirty="0"/>
              <a:t>la résurrection des corps</a:t>
            </a:r>
          </a:p>
          <a:p>
            <a:pPr lvl="2"/>
            <a:r>
              <a:rPr lang="fr-FR" dirty="0"/>
              <a:t>la foi nous enseigne que lorsque Jésus reviendra sur Terre, “à la fin des temps”, “à la fin du monde”, le corps de chaque être humain ressuscitera. Le “Credo” que nous récitons à chaque messe</a:t>
            </a:r>
          </a:p>
          <a:p>
            <a:pPr lvl="3"/>
            <a:r>
              <a:rPr lang="fr-FR" dirty="0"/>
              <a:t>le Credo appelé “Le Symbole des Apôtres”</a:t>
            </a:r>
          </a:p>
          <a:p>
            <a:pPr lvl="5"/>
            <a:r>
              <a:rPr lang="fr-FR" dirty="0"/>
              <a:t>« […]. Je crois […] à la résurrection de la chair, […] »</a:t>
            </a:r>
          </a:p>
          <a:p>
            <a:pPr lvl="4"/>
            <a:r>
              <a:rPr lang="fr-FR" dirty="0"/>
              <a:t>(le mot “symbole” ici n’a rien à voir avec le sens du mot “symbole” dans le langage courant. Le Credo n’a rien de symbolique)</a:t>
            </a:r>
          </a:p>
          <a:p>
            <a:pPr lvl="3"/>
            <a:r>
              <a:rPr lang="fr-FR" dirty="0"/>
              <a:t>ou bien le Credo appelé “Credo de Nicée-Constantinople”</a:t>
            </a:r>
          </a:p>
          <a:p>
            <a:pPr lvl="5"/>
            <a:r>
              <a:rPr lang="fr-FR" dirty="0"/>
              <a:t>« […]. J’attends la résurrection des morts […] » </a:t>
            </a:r>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489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DC387E6-DD21-48B4-9FDD-8D8158563BA2}"/>
              </a:ext>
            </a:extLst>
          </p:cNvPr>
          <p:cNvSpPr>
            <a:spLocks noGrp="1"/>
          </p:cNvSpPr>
          <p:nvPr>
            <p:ph type="title"/>
          </p:nvPr>
        </p:nvSpPr>
        <p:spPr>
          <a:xfrm>
            <a:off x="119742" y="49189"/>
            <a:ext cx="11952515" cy="814411"/>
          </a:xfrm>
        </p:spPr>
        <p:txBody>
          <a:bodyPr>
            <a:normAutofit/>
          </a:bodyPr>
          <a:lstStyle/>
          <a:p>
            <a:r>
              <a:rPr lang="fr-FR" sz="3600" dirty="0"/>
              <a:t>La résurrection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3061364566"/>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08038"/>
            <a:ext cx="12192000" cy="5739979"/>
          </a:xfrm>
        </p:spPr>
        <p:txBody>
          <a:bodyPr>
            <a:normAutofit lnSpcReduction="10000"/>
          </a:bodyPr>
          <a:lstStyle/>
          <a:p>
            <a:pPr lvl="2"/>
            <a:r>
              <a:rPr lang="fr-FR" dirty="0"/>
              <a:t>pour chacun de nous, à notre résurrection notre âme s’unira de nouveau à notre corps, notre âme animera de nouveau notre corps, et cela pour l’éternité </a:t>
            </a:r>
          </a:p>
          <a:p>
            <a:pPr lvl="4"/>
            <a:r>
              <a:rPr lang="fr-FR" dirty="0"/>
              <a:t>les élus comme les damnés ressusciteront, leurs âmes seront de nouveau unies à leurs corps qui seront incorruptibles, mais seuls les corps de ceux qui seront au ciel seront des corps glorieux</a:t>
            </a:r>
          </a:p>
          <a:p>
            <a:pPr lvl="3"/>
            <a:r>
              <a:rPr lang="fr-FR" dirty="0"/>
              <a:t>notre âme</a:t>
            </a:r>
          </a:p>
          <a:p>
            <a:pPr lvl="4"/>
            <a:r>
              <a:rPr lang="fr-FR" dirty="0"/>
              <a:t>à la fin de notre vie terrestre, à notre mort, notre âme qui, elle, continue à vivre, va au ciel, au purgatoire ou en enfer</a:t>
            </a:r>
          </a:p>
          <a:p>
            <a:pPr lvl="4"/>
            <a:r>
              <a:rPr lang="fr-FR" dirty="0"/>
              <a:t>et à la résurrection des corps elle animera de nouveau notre corps, qui sera, lorsqu’on est au ciel, un corps glorieux </a:t>
            </a:r>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DC387E6-DD21-48B4-9FDD-8D8158563BA2}"/>
              </a:ext>
            </a:extLst>
          </p:cNvPr>
          <p:cNvSpPr>
            <a:spLocks noGrp="1"/>
          </p:cNvSpPr>
          <p:nvPr>
            <p:ph type="title"/>
          </p:nvPr>
        </p:nvSpPr>
        <p:spPr>
          <a:xfrm>
            <a:off x="119742" y="49189"/>
            <a:ext cx="11952515" cy="814411"/>
          </a:xfrm>
        </p:spPr>
        <p:txBody>
          <a:bodyPr>
            <a:normAutofit/>
          </a:bodyPr>
          <a:lstStyle/>
          <a:p>
            <a:r>
              <a:rPr lang="fr-FR" sz="3600" dirty="0"/>
              <a:t>La résurrection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4115054400"/>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55464"/>
            <a:ext cx="12192000" cy="5492553"/>
          </a:xfrm>
        </p:spPr>
        <p:txBody>
          <a:bodyPr>
            <a:normAutofit fontScale="92500" lnSpcReduction="10000"/>
          </a:bodyPr>
          <a:lstStyle/>
          <a:p>
            <a:pPr lvl="2"/>
            <a:r>
              <a:rPr lang="fr-FR" dirty="0"/>
              <a:t>pour chacun de nous, la résurrection de notre corps c’est quelque chose de très important</a:t>
            </a:r>
          </a:p>
          <a:p>
            <a:pPr lvl="3"/>
            <a:r>
              <a:rPr lang="fr-FR" dirty="0"/>
              <a:t>même si nous ne comprenons pas très bien pourquoi c’est si important que nous soyons ainsi de nouveau “entiers”</a:t>
            </a:r>
          </a:p>
          <a:p>
            <a:pPr lvl="4"/>
            <a:r>
              <a:rPr lang="fr-FR" dirty="0"/>
              <a:t>notre âme sera heureuse d’animer de nouveau notre corps</a:t>
            </a:r>
          </a:p>
          <a:p>
            <a:pPr lvl="2"/>
            <a:r>
              <a:rPr lang="fr-FR" dirty="0"/>
              <a:t>l’âme de chaque être humain actuellement au ciel</a:t>
            </a:r>
          </a:p>
          <a:p>
            <a:pPr lvl="4"/>
            <a:r>
              <a:rPr lang="fr-FR" dirty="0"/>
              <a:t>est dans la joie infinie</a:t>
            </a:r>
          </a:p>
          <a:p>
            <a:pPr lvl="4"/>
            <a:r>
              <a:rPr lang="fr-FR" dirty="0"/>
              <a:t>mais mystérieusement est en même temps en attente, en manque, un peu comme orpheline du corps qu’elle animait sur terre, dont elle était “principe de vie”, qu’elle vivifiait</a:t>
            </a:r>
          </a:p>
          <a:p>
            <a:pPr lvl="3"/>
            <a:r>
              <a:rPr lang="fr-FR" dirty="0"/>
              <a:t>un être humain est dans son état plénier en tant qu’être humain quand son âme anime son corps / que son corps est animé par son âme</a:t>
            </a:r>
          </a:p>
          <a:p>
            <a:pPr lvl="4"/>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DC387E6-DD21-48B4-9FDD-8D8158563BA2}"/>
              </a:ext>
            </a:extLst>
          </p:cNvPr>
          <p:cNvSpPr>
            <a:spLocks noGrp="1"/>
          </p:cNvSpPr>
          <p:nvPr>
            <p:ph type="title"/>
          </p:nvPr>
        </p:nvSpPr>
        <p:spPr>
          <a:xfrm>
            <a:off x="119742" y="49189"/>
            <a:ext cx="11952515" cy="814411"/>
          </a:xfrm>
        </p:spPr>
        <p:txBody>
          <a:bodyPr>
            <a:normAutofit/>
          </a:bodyPr>
          <a:lstStyle/>
          <a:p>
            <a:r>
              <a:rPr lang="fr-FR" sz="3600" dirty="0"/>
              <a:t>La résurrection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4245745688"/>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58645"/>
            <a:ext cx="12192000" cy="5589372"/>
          </a:xfrm>
        </p:spPr>
        <p:txBody>
          <a:bodyPr>
            <a:normAutofit fontScale="85000" lnSpcReduction="20000"/>
          </a:bodyPr>
          <a:lstStyle/>
          <a:p>
            <a:r>
              <a:rPr lang="fr-FR" dirty="0"/>
              <a:t>Le corps “glorieux”</a:t>
            </a:r>
          </a:p>
          <a:p>
            <a:pPr lvl="2"/>
            <a:r>
              <a:rPr lang="fr-FR" dirty="0"/>
              <a:t>nous n’avons aucune idée de ce que cela peut être</a:t>
            </a:r>
          </a:p>
          <a:p>
            <a:pPr lvl="3"/>
            <a:r>
              <a:rPr lang="fr-FR" dirty="0"/>
              <a:t>peut-être peut-on en avoir une toute petite idée avec les apparitions de Jésus après sa résurrection ?</a:t>
            </a:r>
          </a:p>
          <a:p>
            <a:pPr lvl="4"/>
            <a:r>
              <a:rPr lang="fr-FR" dirty="0"/>
              <a:t>Il passe à travers les murs, il apparaît où il veut, il peut apparaître avec ses plaies —que l’apôtre saint Thomas Apôtre a pu toucher—, ou pas, etc.</a:t>
            </a:r>
          </a:p>
          <a:p>
            <a:pPr lvl="2"/>
            <a:r>
              <a:rPr lang="fr-FR" dirty="0"/>
              <a:t>en tout cas, cela ne fait pas partie de notre univers physique</a:t>
            </a:r>
          </a:p>
          <a:p>
            <a:pPr lvl="3"/>
            <a:r>
              <a:rPr lang="fr-FR" dirty="0"/>
              <a:t>ainsi, actuellement, il n’y a rien de plus réel que le corps glorieux de Jésus et le corps glorieux de la sainte Vierge Marie</a:t>
            </a:r>
          </a:p>
          <a:p>
            <a:pPr lvl="4"/>
            <a:r>
              <a:rPr lang="fr-FR" dirty="0"/>
              <a:t>et le moins que l’on puisse dire c’est qu’ils ne sont pas accessibles par nos sens, même aidés par tous les appareils que l’on pourrait fabriquer par la technique avec l’aide de toutes les sciences</a:t>
            </a:r>
          </a:p>
          <a:p>
            <a:pPr lvl="6"/>
            <a:r>
              <a:rPr lang="fr-FR" dirty="0"/>
              <a:t>(Remarque : “il n’y a rien de plus réel”, c’est une façon de parler, car le réel est le réel ; telle ou telle chose est réelle ou pas, mais n’est pas “plus ou moins” réelle) </a:t>
            </a:r>
          </a:p>
          <a:p>
            <a:pPr lvl="3"/>
            <a:endParaRPr lang="fr-FR" dirty="0"/>
          </a:p>
          <a:p>
            <a:pPr lvl="4"/>
            <a:endParaRPr lang="fr-FR" sz="9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6DC387E6-DD21-48B4-9FDD-8D8158563BA2}"/>
              </a:ext>
            </a:extLst>
          </p:cNvPr>
          <p:cNvSpPr>
            <a:spLocks noGrp="1"/>
          </p:cNvSpPr>
          <p:nvPr>
            <p:ph type="title"/>
          </p:nvPr>
        </p:nvSpPr>
        <p:spPr>
          <a:xfrm>
            <a:off x="119742" y="49189"/>
            <a:ext cx="11952515" cy="814411"/>
          </a:xfrm>
        </p:spPr>
        <p:txBody>
          <a:bodyPr>
            <a:normAutofit/>
          </a:bodyPr>
          <a:lstStyle/>
          <a:p>
            <a:r>
              <a:rPr lang="fr-FR" sz="3600" dirty="0"/>
              <a:t>La résurrection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4242211776"/>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81374"/>
            <a:ext cx="12192000" cy="5266637"/>
          </a:xfrm>
        </p:spPr>
        <p:txBody>
          <a:bodyPr>
            <a:normAutofit fontScale="92500" lnSpcReduction="20000"/>
          </a:bodyPr>
          <a:lstStyle/>
          <a:p>
            <a:pPr lvl="0"/>
            <a:r>
              <a:rPr lang="fr-FR" dirty="0"/>
              <a:t>Le contenu de la Révélation chrétienne </a:t>
            </a:r>
          </a:p>
          <a:p>
            <a:pPr lvl="2"/>
            <a:r>
              <a:rPr lang="fr-FR" dirty="0"/>
              <a:t>se termine (s’achève, est total) avec l’Ascension de Jésus au ciel</a:t>
            </a:r>
          </a:p>
          <a:p>
            <a:pPr lvl="2"/>
            <a:r>
              <a:rPr lang="fr-FR" dirty="0"/>
              <a:t>et rien désormais ne peut lui être ajouté </a:t>
            </a:r>
          </a:p>
          <a:p>
            <a:pPr lvl="0"/>
            <a:endParaRPr lang="fr-FR" sz="900" dirty="0"/>
          </a:p>
          <a:p>
            <a:pPr lvl="0"/>
            <a:r>
              <a:rPr lang="fr-FR" dirty="0"/>
              <a:t>Les deux sources complémentaires de la Révélation Chrétienne sont </a:t>
            </a:r>
          </a:p>
          <a:p>
            <a:pPr lvl="2"/>
            <a:r>
              <a:rPr lang="fr-FR" dirty="0"/>
              <a:t>la Bible</a:t>
            </a:r>
          </a:p>
          <a:p>
            <a:pPr lvl="3"/>
            <a:r>
              <a:rPr lang="fr-FR" dirty="0"/>
              <a:t>dont tout particulièrement le Nouveau Testament</a:t>
            </a:r>
          </a:p>
          <a:p>
            <a:pPr lvl="2"/>
            <a:r>
              <a:rPr lang="fr-FR" dirty="0"/>
              <a:t>et la Tradition</a:t>
            </a:r>
          </a:p>
          <a:p>
            <a:pPr lvl="3"/>
            <a:r>
              <a:rPr lang="fr-FR" dirty="0"/>
              <a:t>les textes du Nouveau Testament ayant été eux-mêmes écrits par des personnes qui font partie de la Tradition</a:t>
            </a:r>
          </a:p>
          <a:p>
            <a:pPr lvl="0"/>
            <a:endParaRPr lang="fr-FR" sz="900" dirty="0"/>
          </a:p>
          <a:p>
            <a:pPr lvl="0"/>
            <a:r>
              <a:rPr lang="fr-FR" dirty="0"/>
              <a:t>La “Tradition vivante” , “l'Église Enseignante”, “le Magistère extraordinaire ou ordinaire”, les “Dogmes”, les “Articles de foi”</a:t>
            </a:r>
          </a:p>
          <a:p>
            <a:pPr lvl="2"/>
            <a:r>
              <a:rPr lang="fr-FR" dirty="0"/>
              <a:t>n'ajoutent rien au contenu de la Révélation chrétienne</a:t>
            </a:r>
          </a:p>
          <a:p>
            <a:pPr lvl="2"/>
            <a:r>
              <a:rPr lang="fr-FR" dirty="0"/>
              <a:t>mais en rappellent ou explicitent certains points</a:t>
            </a:r>
          </a:p>
          <a:p>
            <a:pPr lvl="0"/>
            <a:endParaRPr lang="fr-FR" dirty="0">
              <a:highlight>
                <a:srgbClr val="FFFF00"/>
              </a:highlight>
            </a:endParaRPr>
          </a:p>
          <a:p>
            <a:pPr lvl="3"/>
            <a:endParaRPr lang="fr-FR" sz="4400" dirty="0"/>
          </a:p>
          <a:p>
            <a:pPr lvl="5"/>
            <a:endParaRPr lang="fr-FR" dirty="0"/>
          </a:p>
          <a:p>
            <a:pPr lvl="2"/>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6">
            <a:extLst>
              <a:ext uri="{FF2B5EF4-FFF2-40B4-BE49-F238E27FC236}">
                <a16:creationId xmlns:a16="http://schemas.microsoft.com/office/drawing/2014/main" id="{8043E89B-0059-416B-A89F-04DAF5CC06D9}"/>
              </a:ext>
            </a:extLst>
          </p:cNvPr>
          <p:cNvSpPr>
            <a:spLocks noGrp="1"/>
          </p:cNvSpPr>
          <p:nvPr>
            <p:ph type="title"/>
          </p:nvPr>
        </p:nvSpPr>
        <p:spPr>
          <a:xfrm>
            <a:off x="119063" y="49213"/>
            <a:ext cx="11953875" cy="908218"/>
          </a:xfrm>
        </p:spPr>
        <p:txBody>
          <a:bodyPr>
            <a:normAutofit/>
          </a:bodyPr>
          <a:lstStyle/>
          <a:p>
            <a:r>
              <a:rPr lang="fr-FR" dirty="0"/>
              <a:t>La Révélation chrétienne</a:t>
            </a:r>
            <a:endParaRPr lang="fr-FR" sz="2400" dirty="0"/>
          </a:p>
        </p:txBody>
      </p:sp>
    </p:spTree>
    <p:extLst>
      <p:ext uri="{BB962C8B-B14F-4D97-AF65-F5344CB8AC3E}">
        <p14:creationId xmlns:p14="http://schemas.microsoft.com/office/powerpoint/2010/main" val="4103452830"/>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924560"/>
            <a:ext cx="12192000" cy="5923457"/>
          </a:xfrm>
        </p:spPr>
        <p:txBody>
          <a:bodyPr>
            <a:normAutofit fontScale="77500" lnSpcReduction="20000"/>
          </a:bodyPr>
          <a:lstStyle/>
          <a:p>
            <a:pPr lvl="0"/>
            <a:r>
              <a:rPr lang="fr-FR" dirty="0"/>
              <a:t>Seul Dieu est saint</a:t>
            </a:r>
          </a:p>
          <a:p>
            <a:pPr lvl="0"/>
            <a:endParaRPr lang="fr-FR" sz="1500" dirty="0"/>
          </a:p>
          <a:p>
            <a:pPr lvl="0"/>
            <a:r>
              <a:rPr lang="fr-FR" dirty="0"/>
              <a:t>Dieu est saint dans le sens : être “mis” “à part” </a:t>
            </a:r>
          </a:p>
          <a:p>
            <a:pPr lvl="3" eaLnBrk="0"/>
            <a:r>
              <a:rPr lang="fr-FR" dirty="0"/>
              <a:t>Dieu est “à part” ; il est “à part” de ce monde (le monde que nous connaissons)</a:t>
            </a:r>
          </a:p>
          <a:p>
            <a:pPr lvl="3" eaLnBrk="0"/>
            <a:r>
              <a:rPr lang="fr-FR" dirty="0"/>
              <a:t>Il est “pur” = il n’y a pas de “mélange” en lui : il n’est pas “mélangé” avec ce qui comporte du mal, des erreurs, des impuretés </a:t>
            </a:r>
          </a:p>
          <a:p>
            <a:pPr lvl="2"/>
            <a:r>
              <a:rPr lang="fr-FR" dirty="0"/>
              <a:t>“monde”, compris ici dans le sens négatif du terme</a:t>
            </a:r>
          </a:p>
          <a:p>
            <a:pPr lvl="4"/>
            <a:r>
              <a:rPr lang="fr-FR" dirty="0"/>
              <a:t>dans le sens qu’utilise saint Jean dans sa Première Épître</a:t>
            </a:r>
          </a:p>
          <a:p>
            <a:pPr lvl="5"/>
            <a:r>
              <a:rPr lang="fr-FR" dirty="0"/>
              <a:t>c’est-à-dire le monde qui depuis le péché originel est sous l’emprise du Diable (« </a:t>
            </a:r>
            <a:r>
              <a:rPr lang="fr-FR" baseline="30000" dirty="0"/>
              <a:t>Ap 12, 9</a:t>
            </a:r>
            <a:r>
              <a:rPr lang="fr-FR" dirty="0"/>
              <a:t> […] celui qu’on appelle </a:t>
            </a:r>
            <a:r>
              <a:rPr lang="fr-FR" i="1" dirty="0"/>
              <a:t>Diable</a:t>
            </a:r>
            <a:r>
              <a:rPr lang="fr-FR" dirty="0"/>
              <a:t> et </a:t>
            </a:r>
            <a:r>
              <a:rPr lang="fr-FR" i="1" dirty="0"/>
              <a:t>le Satan</a:t>
            </a:r>
            <a:r>
              <a:rPr lang="fr-FR" dirty="0"/>
              <a:t>, celui qui égare le monde entier ; il fut jeté sur la terre, et ses anges furent jetés avec lui ». le Diable, que Jésus Lui-même appelle « </a:t>
            </a:r>
            <a:r>
              <a:rPr lang="fr-FR" baseline="30000" dirty="0"/>
              <a:t>Jn 14, 30</a:t>
            </a:r>
            <a:r>
              <a:rPr lang="fr-FR" dirty="0"/>
              <a:t> […] le Chef du monde »). </a:t>
            </a:r>
          </a:p>
          <a:p>
            <a:pPr lvl="2"/>
            <a:r>
              <a:rPr lang="fr-FR" dirty="0"/>
              <a:t>“pur”. En ce qui concerne les êtres humains qui sont saints </a:t>
            </a:r>
          </a:p>
          <a:p>
            <a:pPr lvl="3"/>
            <a:r>
              <a:rPr lang="fr-FR" dirty="0"/>
              <a:t>la pureté ne concerne pas en premier lieu “la chair”</a:t>
            </a:r>
          </a:p>
          <a:p>
            <a:pPr lvl="3"/>
            <a:r>
              <a:rPr lang="fr-FR" dirty="0"/>
              <a:t>mais c’est en premier lieu la pureté de l’intelligence et la pureté du coeur (au sens profond du terme “coeur”) </a:t>
            </a:r>
          </a:p>
          <a:p>
            <a:pPr lvl="4"/>
            <a:r>
              <a:rPr lang="fr-FR" dirty="0"/>
              <a:t>la pureté de l'intelligence qui a soif de vérité et qui refuse toute complicité/complaisance avec l’erreur, toute concession à l’erreur</a:t>
            </a:r>
          </a:p>
          <a:p>
            <a:pPr lvl="4"/>
            <a:r>
              <a:rPr lang="fr-FR" dirty="0"/>
              <a:t>et la pureté du coeur dont l’amour est totalement donné</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saint/sainteté</a:t>
            </a:r>
            <a:endParaRPr lang="fr-FR" sz="2400" dirty="0">
              <a:solidFill>
                <a:schemeClr val="tx1"/>
              </a:solidFill>
            </a:endParaRPr>
          </a:p>
        </p:txBody>
      </p:sp>
    </p:spTree>
    <p:extLst>
      <p:ext uri="{BB962C8B-B14F-4D97-AF65-F5344CB8AC3E}">
        <p14:creationId xmlns:p14="http://schemas.microsoft.com/office/powerpoint/2010/main" val="1293731127"/>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51068"/>
            <a:ext cx="12192000" cy="5657743"/>
          </a:xfrm>
        </p:spPr>
        <p:txBody>
          <a:bodyPr>
            <a:normAutofit fontScale="92500" lnSpcReduction="20000"/>
          </a:bodyPr>
          <a:lstStyle/>
          <a:p>
            <a:pPr lvl="0"/>
            <a:r>
              <a:rPr lang="fr-FR" dirty="0"/>
              <a:t>Chacun de nous est appelé à la sainteté </a:t>
            </a:r>
          </a:p>
          <a:p>
            <a:pPr lvl="3"/>
            <a:r>
              <a:rPr lang="fr-FR" dirty="0"/>
              <a:t>pas seulement les papes, évêques, prêtres, moines, moniales, etc. </a:t>
            </a:r>
          </a:p>
          <a:p>
            <a:pPr lvl="2"/>
            <a:endParaRPr lang="fr-FR" sz="900" dirty="0"/>
          </a:p>
          <a:p>
            <a:pPr lvl="2"/>
            <a:r>
              <a:rPr lang="fr-FR" dirty="0"/>
              <a:t>notre sainteté est, elle, une “participation” à la sainteté de Dieu </a:t>
            </a:r>
          </a:p>
          <a:p>
            <a:pPr lvl="3"/>
            <a:endParaRPr lang="fr-FR" sz="500" dirty="0"/>
          </a:p>
          <a:p>
            <a:pPr lvl="3"/>
            <a:r>
              <a:rPr lang="fr-FR" dirty="0"/>
              <a:t>notre sainteté,</a:t>
            </a:r>
          </a:p>
          <a:p>
            <a:pPr lvl="3"/>
            <a:endParaRPr lang="fr-FR" sz="300" dirty="0"/>
          </a:p>
          <a:p>
            <a:pPr lvl="3"/>
            <a:r>
              <a:rPr lang="fr-FR" dirty="0"/>
              <a:t> 	</a:t>
            </a:r>
            <a:r>
              <a:rPr lang="fr-FR" dirty="0">
                <a:solidFill>
                  <a:schemeClr val="bg1"/>
                </a:solidFill>
                <a:highlight>
                  <a:srgbClr val="D140FE"/>
                </a:highlight>
              </a:rPr>
              <a:t>c’est Dieu</a:t>
            </a:r>
            <a:r>
              <a:rPr lang="fr-FR" dirty="0"/>
              <a:t> </a:t>
            </a:r>
            <a:r>
              <a:rPr lang="fr-FR" dirty="0">
                <a:solidFill>
                  <a:srgbClr val="D140FE"/>
                </a:solidFill>
              </a:rPr>
              <a:t>qui la réalise en nous</a:t>
            </a:r>
          </a:p>
          <a:p>
            <a:pPr lvl="3"/>
            <a:endParaRPr lang="fr-FR" sz="300" dirty="0"/>
          </a:p>
          <a:p>
            <a:pPr lvl="5"/>
            <a:r>
              <a:rPr lang="fr-FR" dirty="0"/>
              <a:t>mais il la réalise </a:t>
            </a:r>
            <a:r>
              <a:rPr lang="fr-FR" dirty="0">
                <a:solidFill>
                  <a:schemeClr val="bg1"/>
                </a:solidFill>
                <a:highlight>
                  <a:srgbClr val="BC8600"/>
                </a:highlight>
              </a:rPr>
              <a:t>avec</a:t>
            </a:r>
            <a:r>
              <a:rPr lang="fr-FR" dirty="0"/>
              <a:t> nous (avec notre acceptation et notre bonne volonté) </a:t>
            </a:r>
          </a:p>
          <a:p>
            <a:pPr lvl="6"/>
            <a:r>
              <a:rPr lang="fr-FR" dirty="0"/>
              <a:t>et il ne peut/veut pas la réaliser </a:t>
            </a:r>
            <a:r>
              <a:rPr lang="fr-FR" dirty="0">
                <a:solidFill>
                  <a:schemeClr val="bg1"/>
                </a:solidFill>
                <a:highlight>
                  <a:srgbClr val="808080"/>
                </a:highlight>
              </a:rPr>
              <a:t>sans</a:t>
            </a:r>
            <a:r>
              <a:rPr lang="fr-FR" dirty="0"/>
              <a:t> nous</a:t>
            </a:r>
          </a:p>
          <a:p>
            <a:pPr lvl="3"/>
            <a:endParaRPr lang="fr-FR" sz="600" dirty="0"/>
          </a:p>
          <a:p>
            <a:pPr lvl="3"/>
            <a:r>
              <a:rPr lang="fr-FR" dirty="0"/>
              <a:t>pour chacun de nous, penser "la sainteté n’est pas possible pour moi"</a:t>
            </a:r>
          </a:p>
          <a:p>
            <a:pPr lvl="6"/>
            <a:r>
              <a:rPr lang="fr-FR" dirty="0"/>
              <a:t>c’est en fait un manque de confiance en Dieu</a:t>
            </a:r>
          </a:p>
          <a:p>
            <a:pPr lvl="6"/>
            <a:r>
              <a:rPr lang="fr-FR" dirty="0"/>
              <a:t>et au final une forme d’orgueil de notre part</a:t>
            </a:r>
          </a:p>
          <a:p>
            <a:pPr lvl="3"/>
            <a:endParaRPr lang="fr-FR" sz="600" dirty="0"/>
          </a:p>
          <a:p>
            <a:pPr lvl="3"/>
            <a:r>
              <a:rPr lang="fr-FR" dirty="0"/>
              <a:t>contrairement à ce que croit le monde (au sens négatif du terme), la liberté totale, la paix et la joie sont des fruits de la sainteté</a:t>
            </a:r>
            <a:endParaRPr lang="fr-FR" sz="4000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fontScale="90000"/>
          </a:bodyPr>
          <a:lstStyle/>
          <a:p>
            <a:r>
              <a:rPr lang="fr-FR" sz="3600" dirty="0"/>
              <a:t>saint/sainteté  </a:t>
            </a:r>
            <a:r>
              <a:rPr lang="fr-FR" sz="4800" dirty="0"/>
              <a:t>		</a:t>
            </a:r>
            <a:r>
              <a:rPr lang="fr-FR" sz="2400" dirty="0">
                <a:solidFill>
                  <a:schemeClr val="tx1"/>
                </a:solidFill>
              </a:rPr>
              <a:t>Suite</a:t>
            </a:r>
          </a:p>
        </p:txBody>
      </p:sp>
    </p:spTree>
    <p:extLst>
      <p:ext uri="{BB962C8B-B14F-4D97-AF65-F5344CB8AC3E}">
        <p14:creationId xmlns:p14="http://schemas.microsoft.com/office/powerpoint/2010/main" val="700395131"/>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8400"/>
            <a:ext cx="12192000" cy="5679616"/>
          </a:xfrm>
        </p:spPr>
        <p:txBody>
          <a:bodyPr>
            <a:normAutofit fontScale="92500" lnSpcReduction="20000"/>
          </a:bodyPr>
          <a:lstStyle/>
          <a:p>
            <a:pPr lvl="0"/>
            <a:r>
              <a:rPr lang="fr-FR" dirty="0"/>
              <a:t>Situons d’abord les choses :</a:t>
            </a:r>
          </a:p>
          <a:p>
            <a:pPr lvl="2"/>
            <a:r>
              <a:rPr lang="fr-FR" dirty="0"/>
              <a:t>ce que l’on appelle sciences dans le langage courant</a:t>
            </a:r>
          </a:p>
          <a:p>
            <a:pPr lvl="4" eaLnBrk="0"/>
            <a:r>
              <a:rPr lang="fr-FR" dirty="0"/>
              <a:t>les sciences expérimentales </a:t>
            </a:r>
          </a:p>
          <a:p>
            <a:pPr lvl="5" eaLnBrk="0"/>
            <a:r>
              <a:rPr lang="fr-FR" dirty="0"/>
              <a:t>physique, chimie, biologie, etc.</a:t>
            </a:r>
          </a:p>
          <a:p>
            <a:pPr lvl="4" eaLnBrk="0"/>
            <a:r>
              <a:rPr lang="fr-FR" dirty="0"/>
              <a:t>et les mathématiques</a:t>
            </a:r>
          </a:p>
          <a:p>
            <a:pPr lvl="3" eaLnBrk="0"/>
            <a:r>
              <a:rPr lang="fr-FR" dirty="0"/>
              <a:t>constituent un (grand) sous-ensemble de ce qui est accessible par la raison ( = par notre intelligence rationnelle) </a:t>
            </a:r>
          </a:p>
          <a:p>
            <a:pPr lvl="4"/>
            <a:r>
              <a:rPr lang="fr-FR" dirty="0"/>
              <a:t>mais ce qui est accessible par la raison ne se réduit pas aux sciences</a:t>
            </a:r>
          </a:p>
          <a:p>
            <a:pPr lvl="5"/>
            <a:r>
              <a:rPr lang="fr-FR" dirty="0"/>
              <a:t> même si les sciences et les techniques jouent un rôle très important et utile dans notre vie humaine </a:t>
            </a:r>
          </a:p>
          <a:p>
            <a:pPr lvl="4"/>
            <a:r>
              <a:rPr lang="fr-FR" dirty="0"/>
              <a:t>d’autre part :</a:t>
            </a:r>
          </a:p>
          <a:p>
            <a:pPr lvl="5"/>
            <a:r>
              <a:rPr lang="fr-FR" dirty="0"/>
              <a:t>notre intelligence humaine </a:t>
            </a:r>
          </a:p>
          <a:p>
            <a:pPr lvl="6"/>
            <a:r>
              <a:rPr lang="fr-FR" dirty="0"/>
              <a:t>ne se réduit pas à la raison, ne se réduit pas à l’intelligence rationnelle et à la logique</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endParaRPr lang="fr-FR" sz="3100" dirty="0"/>
          </a:p>
        </p:txBody>
      </p:sp>
    </p:spTree>
    <p:extLst>
      <p:ext uri="{BB962C8B-B14F-4D97-AF65-F5344CB8AC3E}">
        <p14:creationId xmlns:p14="http://schemas.microsoft.com/office/powerpoint/2010/main" val="1725573556"/>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34160"/>
            <a:ext cx="12192000" cy="5313856"/>
          </a:xfrm>
        </p:spPr>
        <p:txBody>
          <a:bodyPr>
            <a:normAutofit/>
          </a:bodyPr>
          <a:lstStyle/>
          <a:p>
            <a:pPr lvl="0"/>
            <a:r>
              <a:rPr lang="fr-FR" dirty="0"/>
              <a:t>foi, raison et science(s) ne peuvent pas s’opposer</a:t>
            </a:r>
          </a:p>
          <a:p>
            <a:pPr lvl="2" eaLnBrk="0"/>
            <a:r>
              <a:rPr lang="fr-FR" dirty="0"/>
              <a:t>la vérité est une</a:t>
            </a:r>
          </a:p>
          <a:p>
            <a:pPr lvl="2" eaLnBrk="0"/>
            <a:r>
              <a:rPr lang="fr-FR" dirty="0"/>
              <a:t>foi et “sciences/raison” ne s’adressent pas aux mêmes niveaux, aux mêmes périmètres, de ce que notre intelligence est capable d’adresser</a:t>
            </a:r>
          </a:p>
          <a:p>
            <a:pPr lvl="4"/>
            <a:r>
              <a:rPr lang="fr-FR" dirty="0"/>
              <a:t>ce qui ne veut pas dire du tout que les vérités de foi soient irrationnelles</a:t>
            </a:r>
          </a:p>
          <a:p>
            <a:pPr lvl="5"/>
            <a:r>
              <a:rPr lang="fr-FR" dirty="0"/>
              <a:t>voir en particulier l’encyclique “Fides et ratio” que le pape saint Jean-Paul II a écrite en 1998</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1501263877"/>
      </p:ext>
    </p:extLst>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8400"/>
            <a:ext cx="12192000" cy="5679616"/>
          </a:xfrm>
        </p:spPr>
        <p:txBody>
          <a:bodyPr>
            <a:normAutofit fontScale="92500"/>
          </a:bodyPr>
          <a:lstStyle/>
          <a:p>
            <a:pPr lvl="2"/>
            <a:r>
              <a:rPr lang="fr-FR" dirty="0"/>
              <a:t>c’est une erreur ou un mensonge de dire que la foi s’oppose à la science</a:t>
            </a:r>
          </a:p>
          <a:p>
            <a:pPr lvl="3" eaLnBrk="0"/>
            <a:r>
              <a:rPr lang="fr-FR" dirty="0"/>
              <a:t>rien que d’un point de vue historique l’on constate que la plupart des découvertes ont été faites dans des “pays chrétiens”</a:t>
            </a:r>
          </a:p>
          <a:p>
            <a:pPr lvl="4" eaLnBrk="0"/>
            <a:r>
              <a:rPr lang="fr-FR" dirty="0"/>
              <a:t>et les savants en question étaient souvent des moines, etc.</a:t>
            </a:r>
          </a:p>
          <a:p>
            <a:pPr lvl="4"/>
            <a:r>
              <a:rPr lang="fr-FR" dirty="0"/>
              <a:t>alors bien sûr on a vu une accélération considérable des découvertes ces 2 derniers siècles </a:t>
            </a:r>
          </a:p>
          <a:p>
            <a:pPr lvl="5"/>
            <a:r>
              <a:rPr lang="fr-FR" dirty="0"/>
              <a:t>mais le plus difficile n’est-ce pas les premières découvertes ? lorsqu’on fonde une nouvelle science ? car ensuite cela fait boule de neige, etc.</a:t>
            </a:r>
          </a:p>
          <a:p>
            <a:pPr lvl="6"/>
            <a:r>
              <a:rPr lang="fr-FR" dirty="0"/>
              <a:t>ce qui n’enlève rien bien sûr aux mérites des savants de ces 2 derniers siècles et des savants actuels</a:t>
            </a:r>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1722607540"/>
      </p:ext>
    </p:extLst>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8400"/>
            <a:ext cx="12192000" cy="5679616"/>
          </a:xfrm>
        </p:spPr>
        <p:txBody>
          <a:bodyPr>
            <a:normAutofit/>
          </a:bodyPr>
          <a:lstStyle/>
          <a:p>
            <a:pPr lvl="0"/>
            <a:r>
              <a:rPr lang="fr-FR" dirty="0"/>
              <a:t>Certains reprochent à l’Église de s’opposer à certaines recherches actuelles</a:t>
            </a:r>
          </a:p>
          <a:p>
            <a:pPr lvl="2"/>
            <a:r>
              <a:rPr lang="fr-FR" dirty="0"/>
              <a:t>en particulier les recherches qui utilisent/sacrifient des “petits êtres humains”</a:t>
            </a:r>
          </a:p>
          <a:p>
            <a:pPr lvl="3"/>
            <a:r>
              <a:rPr lang="fr-FR" dirty="0"/>
              <a:t>mais pourquoi la science aurait-elle tous les “droits” ?</a:t>
            </a:r>
          </a:p>
          <a:p>
            <a:pPr lvl="4"/>
            <a:r>
              <a:rPr lang="fr-FR" dirty="0"/>
              <a:t>si elle a tous les droits, pourquoi ne ferait-on pas par exemple des expériences d’explosions nucléaires, etc., sur des populations pour voir les divers effets sur ces populations ? </a:t>
            </a:r>
          </a:p>
          <a:p>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499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1055887975"/>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8400"/>
            <a:ext cx="12192000" cy="5679616"/>
          </a:xfrm>
        </p:spPr>
        <p:txBody>
          <a:bodyPr>
            <a:normAutofit fontScale="92500" lnSpcReduction="10000"/>
          </a:bodyPr>
          <a:lstStyle/>
          <a:p>
            <a:r>
              <a:rPr lang="fr-FR" dirty="0"/>
              <a:t>Les personnes (parmi elles, des scientifiques) qui prétendent que la science a tous les “droits” </a:t>
            </a:r>
          </a:p>
          <a:p>
            <a:pPr lvl="2"/>
            <a:r>
              <a:rPr lang="fr-FR" dirty="0"/>
              <a:t>présupposent implicitement, consciemment ou pas, </a:t>
            </a:r>
          </a:p>
          <a:p>
            <a:pPr lvl="3"/>
            <a:r>
              <a:rPr lang="fr-FR" dirty="0"/>
              <a:t>que Dieu n’existe pas</a:t>
            </a:r>
          </a:p>
          <a:p>
            <a:pPr lvl="2"/>
            <a:r>
              <a:rPr lang="fr-FR" dirty="0"/>
              <a:t>mais, affirmer que Dieu n’existe pas est une attitude </a:t>
            </a:r>
          </a:p>
          <a:p>
            <a:pPr lvl="4"/>
            <a:r>
              <a:rPr lang="fr-FR" dirty="0"/>
              <a:t>anti-scientifique</a:t>
            </a:r>
          </a:p>
          <a:p>
            <a:pPr lvl="4"/>
            <a:r>
              <a:rPr lang="fr-FR" dirty="0"/>
              <a:t>et anti-philosophique</a:t>
            </a:r>
          </a:p>
          <a:p>
            <a:pPr lvl="3"/>
            <a:r>
              <a:rPr lang="fr-FR" dirty="0"/>
              <a:t>puisque l’intelligence humaine</a:t>
            </a:r>
          </a:p>
          <a:p>
            <a:pPr lvl="5"/>
            <a:r>
              <a:rPr lang="fr-FR" dirty="0"/>
              <a:t>que ce soit au niveau des sciences </a:t>
            </a:r>
          </a:p>
          <a:p>
            <a:pPr lvl="5"/>
            <a:r>
              <a:rPr lang="fr-FR" dirty="0"/>
              <a:t>ou au niveau de la philosophie</a:t>
            </a:r>
          </a:p>
          <a:p>
            <a:pPr lvl="4"/>
            <a:r>
              <a:rPr lang="fr-FR" dirty="0"/>
              <a:t> ne peut pas démontrer que Dieu n’existe pas</a:t>
            </a:r>
          </a:p>
          <a:p>
            <a:pPr lvl="5"/>
            <a:r>
              <a:rPr lang="fr-FR" dirty="0"/>
              <a:t>(et pour cause ! puisque la philosophie peut justement démontrer qu’il existe)</a:t>
            </a:r>
          </a:p>
          <a:p>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2167495134"/>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18640"/>
            <a:ext cx="12192000" cy="5029376"/>
          </a:xfrm>
        </p:spPr>
        <p:txBody>
          <a:bodyPr>
            <a:normAutofit/>
          </a:bodyPr>
          <a:lstStyle/>
          <a:p>
            <a:r>
              <a:rPr lang="fr-FR" dirty="0"/>
              <a:t>Et pour ceux qui </a:t>
            </a:r>
          </a:p>
          <a:p>
            <a:pPr lvl="3"/>
            <a:r>
              <a:rPr lang="fr-FR" dirty="0"/>
              <a:t>même sans affirmer que Dieu n’existe pas</a:t>
            </a:r>
          </a:p>
          <a:p>
            <a:pPr lvl="3"/>
            <a:r>
              <a:rPr lang="fr-FR" dirty="0"/>
              <a:t>ou sans même se poser la question de Dieu</a:t>
            </a:r>
          </a:p>
          <a:p>
            <a:pPr lvl="2"/>
            <a:r>
              <a:rPr lang="fr-FR" dirty="0"/>
              <a:t>agissent comme si Dieu n’existait pas </a:t>
            </a:r>
          </a:p>
          <a:p>
            <a:pPr lvl="3"/>
            <a:r>
              <a:rPr lang="fr-FR" dirty="0"/>
              <a:t>c’est quand même implicitement, consciemment ou pas</a:t>
            </a:r>
          </a:p>
          <a:p>
            <a:pPr lvl="4"/>
            <a:r>
              <a:rPr lang="fr-FR" dirty="0"/>
              <a:t>nier l’existence de Dieu </a:t>
            </a:r>
          </a:p>
          <a:p>
            <a:pPr lvl="3"/>
            <a:r>
              <a:rPr lang="fr-FR" dirty="0"/>
              <a:t>dans tous les cas c’est de fait un comportement anti-scientifique</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3159303125"/>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68400"/>
            <a:ext cx="12192000" cy="5679616"/>
          </a:xfrm>
        </p:spPr>
        <p:txBody>
          <a:bodyPr>
            <a:normAutofit fontScale="92500" lnSpcReduction="20000"/>
          </a:bodyPr>
          <a:lstStyle/>
          <a:p>
            <a:pPr eaLnBrk="0"/>
            <a:r>
              <a:rPr lang="fr-FR" dirty="0"/>
              <a:t>De toute façon</a:t>
            </a:r>
          </a:p>
          <a:p>
            <a:pPr lvl="2" eaLnBrk="0"/>
            <a:r>
              <a:rPr lang="fr-FR" dirty="0"/>
              <a:t>ce n’est pas la science qui doit être la référence absolue pour la vie des hommes</a:t>
            </a:r>
          </a:p>
          <a:p>
            <a:pPr lvl="3" eaLnBrk="0"/>
            <a:r>
              <a:rPr lang="fr-FR" dirty="0"/>
              <a:t>mais n’est-ce pas étonnant (pour ne pas dire contradictoire, absurde) que des personnes qui se réclament de la science aient une attitude anti-scientifique vis-à-vis du sujet fondamental qu’est l’existence de Dieu ?</a:t>
            </a:r>
          </a:p>
          <a:p>
            <a:pPr lvl="4" eaLnBrk="0"/>
            <a:r>
              <a:rPr lang="fr-FR" dirty="0"/>
              <a:t>et pourtant il y a de nombreuses personnes très intelligentes, et dont peut-être beaucoup d’entre-elles sincères, qui sont dans ce cas </a:t>
            </a:r>
          </a:p>
          <a:p>
            <a:pPr lvl="5" eaLnBrk="0"/>
            <a:r>
              <a:rPr lang="fr-FR" dirty="0"/>
              <a:t>l’aveuglement qui vient des Démons peut être très grand (mais l’homme a aussi sa part de responsabilité)</a:t>
            </a:r>
          </a:p>
          <a:p>
            <a:pPr lvl="6" eaLnBrk="0"/>
            <a:r>
              <a:rPr lang="fr-FR" dirty="0"/>
              <a:t>et nous avons à prier pour ces personnes, en particulier parce qu’elles font beaucoup de mal aux hommes, et se font beaucoup de mal à elles-mêmes </a:t>
            </a:r>
          </a:p>
          <a:p>
            <a:pPr lvl="2"/>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3924830994"/>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51068"/>
            <a:ext cx="12192000" cy="5696949"/>
          </a:xfrm>
        </p:spPr>
        <p:txBody>
          <a:bodyPr>
            <a:normAutofit fontScale="85000" lnSpcReduction="20000"/>
          </a:bodyPr>
          <a:lstStyle/>
          <a:p>
            <a:pPr eaLnBrk="0"/>
            <a:r>
              <a:rPr lang="fr-FR" dirty="0"/>
              <a:t>Erreurs et mensonges : ils sont nombreux contre l’église</a:t>
            </a:r>
          </a:p>
          <a:p>
            <a:pPr eaLnBrk="0"/>
            <a:endParaRPr lang="fr-FR" sz="1400" dirty="0"/>
          </a:p>
          <a:p>
            <a:pPr lvl="2" eaLnBrk="0"/>
            <a:r>
              <a:rPr lang="fr-FR" dirty="0"/>
              <a:t>typiquement dans “l’affaire Galilée” </a:t>
            </a:r>
          </a:p>
          <a:p>
            <a:pPr lvl="2" eaLnBrk="0"/>
            <a:endParaRPr lang="fr-FR" sz="1000" dirty="0"/>
          </a:p>
          <a:p>
            <a:pPr lvl="3"/>
            <a:r>
              <a:rPr lang="fr-FR" dirty="0"/>
              <a:t>il y a eu des membres de l’église (pas le pape) à l’époque de Galilée qui l’ont combattu pour de mauvaises raisons, et, comme l’a dit le pape saint Jean-Paul II, en cela notamment ils ont eu tort </a:t>
            </a:r>
          </a:p>
          <a:p>
            <a:pPr lvl="3"/>
            <a:r>
              <a:rPr lang="fr-FR" dirty="0"/>
              <a:t>mais contrairement à ce que certains prétendent (et c’est là qu’est l’erreur / le mensonge contre l’église) ce n’est pas pour ce qui touche à la science que Galilée avait été condamné par l’église mais pour les conclusions fausses qu’il en tirait au plan de l’interprétation de la Bible</a:t>
            </a:r>
          </a:p>
          <a:p>
            <a:pPr lvl="4"/>
            <a:r>
              <a:rPr lang="fr-FR" dirty="0"/>
              <a:t>d’autres personnes que Galilée ont soutenu avant lui, et après lui, les mêmes affirmations que lui au plan scientifique sans être condamnées. Ainsi, à l’époque de Galilée le système de Copernic qu’il soutenait —et pour lequel on prétend que Galilée a été condamné par l’église— était déjà enseigné (librement) depuis longtemps, et a continué à l’être pendant et après la vie de Galilée sans que les personnes soient condamnées</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746877"/>
          </a:xfrm>
        </p:spPr>
        <p:txBody>
          <a:bodyPr>
            <a:normAutofit/>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4076183305"/>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751840"/>
            <a:ext cx="12192000" cy="6096176"/>
          </a:xfrm>
        </p:spPr>
        <p:txBody>
          <a:bodyPr>
            <a:normAutofit fontScale="85000" lnSpcReduction="20000"/>
          </a:bodyPr>
          <a:lstStyle/>
          <a:p>
            <a:pPr lvl="3"/>
            <a:r>
              <a:rPr lang="fr-FR" dirty="0"/>
              <a:t>quant à la condamnation en question </a:t>
            </a:r>
          </a:p>
          <a:p>
            <a:pPr lvl="4"/>
            <a:r>
              <a:rPr lang="fr-FR" dirty="0"/>
              <a:t>certains ont cru / croient que c’est Galilée qui a été brûlé</a:t>
            </a:r>
          </a:p>
          <a:p>
            <a:pPr lvl="5"/>
            <a:r>
              <a:rPr lang="fr-FR" dirty="0"/>
              <a:t>évidemment que non ! </a:t>
            </a:r>
          </a:p>
          <a:p>
            <a:pPr lvl="6"/>
            <a:r>
              <a:rPr lang="fr-FR" dirty="0"/>
              <a:t>c’est son livre qui a été brûlé sur la place publique. Livre où il prétendait pouvoir donner sur des passages de la Bible des interprétations au nom de la science, alors qu’ils sont en dehors des périmètres accessibles au plan scientifique, et que ses interprétations étaient incompatibles avec l’Enseignement du Magistère</a:t>
            </a:r>
          </a:p>
          <a:p>
            <a:pPr lvl="4"/>
            <a:r>
              <a:rPr lang="fr-FR" dirty="0"/>
              <a:t>Galilée n’est même jamais allé en prison</a:t>
            </a:r>
          </a:p>
          <a:p>
            <a:pPr lvl="5"/>
            <a:r>
              <a:rPr lang="fr-FR" dirty="0"/>
              <a:t>et il continuait même (après ses 2 condamnations, car il y a eu 2 procès et non pas un seul, —parce qu’il ne tenait pas parole—) à percevoir des revenus de l’église comme il en percevait précédemment</a:t>
            </a:r>
          </a:p>
          <a:p>
            <a:pPr lvl="6"/>
            <a:r>
              <a:rPr lang="fr-FR" dirty="0"/>
              <a:t>grosso modo il a été mis en résidence surveillée, d’abord chez l’évêque de Sienne et ensuite dans sa villa à Florence, où, notamment, il a continué ses recherches, ses écrits, à recevoir des personnes, etc., et à ne toujours pas tenir parole. La réalité c’est que l’église a été bien indulgente à son égard !</a:t>
            </a:r>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580731"/>
          </a:xfrm>
        </p:spPr>
        <p:txBody>
          <a:bodyPr>
            <a:normAutofit fontScale="90000"/>
          </a:bodyPr>
          <a:lstStyle/>
          <a:p>
            <a:r>
              <a:rPr lang="fr-FR" sz="3300" dirty="0"/>
              <a:t>“sciences / raison” et foi</a:t>
            </a:r>
            <a:r>
              <a:rPr lang="fr-FR" dirty="0"/>
              <a:t> </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4237942851"/>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800100"/>
            <a:ext cx="12192000" cy="6047917"/>
          </a:xfrm>
        </p:spPr>
        <p:txBody>
          <a:bodyPr>
            <a:normAutofit fontScale="92500" lnSpcReduction="20000"/>
          </a:bodyPr>
          <a:lstStyle/>
          <a:p>
            <a:pPr lvl="0"/>
            <a:r>
              <a:rPr lang="fr-FR" dirty="0"/>
              <a:t>Le mot “surnaturel” signifie ce qui est “au-dessus de notre nature humaine”</a:t>
            </a:r>
          </a:p>
          <a:p>
            <a:pPr lvl="2"/>
            <a:r>
              <a:rPr lang="fr-FR" dirty="0"/>
              <a:t>ainsi, en ce qui nous concerne, les anges font partie du surnaturel </a:t>
            </a:r>
          </a:p>
          <a:p>
            <a:pPr lvl="2"/>
            <a:r>
              <a:rPr lang="fr-FR" dirty="0"/>
              <a:t>Dieu aussi évidemment fait partie du surnaturel, mais quand on parle de surnaturel en ce qui concerne Dieu et de la vie de Dieu en nous </a:t>
            </a:r>
          </a:p>
          <a:p>
            <a:pPr lvl="3"/>
            <a:r>
              <a:rPr lang="fr-FR" dirty="0"/>
              <a:t>c’est non seulement au-dessus de notre nature humaine</a:t>
            </a:r>
          </a:p>
          <a:p>
            <a:pPr lvl="3"/>
            <a:r>
              <a:rPr lang="fr-FR" dirty="0"/>
              <a:t>mais c’est aussi au-dessus (et incomparablement au-dessus) de la nature du plus élevé des anges</a:t>
            </a:r>
          </a:p>
          <a:p>
            <a:pPr lvl="5" eaLnBrk="0"/>
            <a:r>
              <a:rPr lang="fr-FR" dirty="0"/>
              <a:t>“incomparablement au-dessus” de la nature du plus élevé des anges, en particulier à cause de la distance infinie entre une créature, serait-elle la plus élevée des créatures, et le Créateur</a:t>
            </a:r>
          </a:p>
          <a:p>
            <a:pPr lvl="4"/>
            <a:r>
              <a:rPr lang="fr-FR" dirty="0"/>
              <a:t>au plan naturel, les anges sont des créatures bien plus élevées que les être humains</a:t>
            </a:r>
          </a:p>
          <a:p>
            <a:pPr lvl="5"/>
            <a:r>
              <a:rPr lang="fr-FR" dirty="0"/>
              <a:t>en revanche la créature la plus élevée au plan surnaturel divin, au plan sainteté, c’est la Sainte Vierge Marie</a:t>
            </a:r>
            <a:endParaRPr lang="fr-FR" sz="2362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601051"/>
          </a:xfrm>
        </p:spPr>
        <p:txBody>
          <a:bodyPr>
            <a:normAutofit/>
          </a:bodyPr>
          <a:lstStyle/>
          <a:p>
            <a:r>
              <a:rPr lang="fr-FR" sz="3600" dirty="0"/>
              <a:t>surnaturel</a:t>
            </a:r>
            <a:endParaRPr lang="fr-FR" sz="2400" dirty="0">
              <a:solidFill>
                <a:schemeClr val="tx1"/>
              </a:solidFill>
            </a:endParaRPr>
          </a:p>
        </p:txBody>
      </p:sp>
    </p:spTree>
    <p:extLst>
      <p:ext uri="{BB962C8B-B14F-4D97-AF65-F5344CB8AC3E}">
        <p14:creationId xmlns:p14="http://schemas.microsoft.com/office/powerpoint/2010/main" val="481088039"/>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76960"/>
            <a:ext cx="12192000" cy="5771056"/>
          </a:xfrm>
        </p:spPr>
        <p:txBody>
          <a:bodyPr>
            <a:normAutofit lnSpcReduction="10000"/>
          </a:bodyPr>
          <a:lstStyle/>
          <a:p>
            <a:pPr lvl="0"/>
            <a:r>
              <a:rPr lang="fr-FR" dirty="0"/>
              <a:t>Nous, nous ne connaissons que le temps, le temps terrestre</a:t>
            </a:r>
          </a:p>
          <a:p>
            <a:pPr lvl="2"/>
            <a:r>
              <a:rPr lang="fr-FR" dirty="0"/>
              <a:t>durant notre vie terrestre nous vivons dans le temps, (et dans l’espace)</a:t>
            </a:r>
          </a:p>
          <a:p>
            <a:pPr lvl="0"/>
            <a:r>
              <a:rPr lang="fr-FR" dirty="0"/>
              <a:t>L’éternité, nous n’en avons aucune expérience</a:t>
            </a:r>
          </a:p>
          <a:p>
            <a:pPr lvl="2"/>
            <a:r>
              <a:rPr lang="fr-FR" dirty="0"/>
              <a:t>nous ne pouvons pas nous en faire une idée</a:t>
            </a:r>
          </a:p>
          <a:p>
            <a:pPr lvl="4"/>
            <a:r>
              <a:rPr lang="fr-FR" dirty="0"/>
              <a:t>même en disant que c’est “un temps infini”</a:t>
            </a:r>
          </a:p>
          <a:p>
            <a:pPr lvl="5"/>
            <a:r>
              <a:rPr lang="fr-FR" dirty="0"/>
              <a:t>car c’est faux de dire que c’est un temps infini </a:t>
            </a:r>
          </a:p>
          <a:p>
            <a:pPr lvl="2"/>
            <a:r>
              <a:rPr lang="fr-FR" dirty="0"/>
              <a:t>la théologie s’efforce de nous en donner une explication en parlant de :</a:t>
            </a:r>
          </a:p>
          <a:p>
            <a:pPr lvl="4"/>
            <a:r>
              <a:rPr lang="fr-FR" dirty="0"/>
              <a:t>“l’unique instant sans succession de l’éternité divine ”</a:t>
            </a:r>
          </a:p>
          <a:p>
            <a:pPr lvl="5"/>
            <a:r>
              <a:rPr lang="fr-FR" dirty="0"/>
              <a:t>c’est un mystère incompréhensible pour notre intelligence tant que nous sommes sur Terre</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Le temps et l’éternité</a:t>
            </a:r>
            <a:endParaRPr lang="fr-FR" sz="3100" dirty="0"/>
          </a:p>
        </p:txBody>
      </p:sp>
    </p:spTree>
    <p:extLst>
      <p:ext uri="{BB962C8B-B14F-4D97-AF65-F5344CB8AC3E}">
        <p14:creationId xmlns:p14="http://schemas.microsoft.com/office/powerpoint/2010/main" val="1587248325"/>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56080"/>
            <a:ext cx="12192000" cy="5191936"/>
          </a:xfrm>
        </p:spPr>
        <p:txBody>
          <a:bodyPr>
            <a:normAutofit/>
          </a:bodyPr>
          <a:lstStyle/>
          <a:p>
            <a:pPr lvl="0"/>
            <a:r>
              <a:rPr lang="fr-FR" dirty="0"/>
              <a:t>Le “temps” </a:t>
            </a:r>
          </a:p>
          <a:p>
            <a:pPr lvl="2"/>
            <a:r>
              <a:rPr lang="fr-FR" dirty="0"/>
              <a:t>est lié au “changement”</a:t>
            </a:r>
          </a:p>
          <a:p>
            <a:pPr lvl="4"/>
            <a:r>
              <a:rPr lang="fr-FR" dirty="0"/>
              <a:t>au fait que des choses “changent”</a:t>
            </a:r>
          </a:p>
          <a:p>
            <a:pPr lvl="2"/>
            <a:r>
              <a:rPr lang="fr-FR" dirty="0"/>
              <a:t>le “temps” c’est la succession des “instants”</a:t>
            </a:r>
          </a:p>
          <a:p>
            <a:pPr lvl="4"/>
            <a:r>
              <a:rPr lang="fr-FR" dirty="0"/>
              <a:t>et c’est le “changement” qui fait que l’instant suivant diffère de l’instant précédent</a:t>
            </a:r>
          </a:p>
          <a:p>
            <a:pPr lvl="5"/>
            <a:r>
              <a:rPr lang="fr-FR" dirty="0"/>
              <a:t>s’il n’y a plus de changement, alors il n’y a plus de temps, l’on est dans “un instant sans succession”</a:t>
            </a:r>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300" dirty="0"/>
              <a:t>Le temps et l’éternité 			</a:t>
            </a:r>
            <a:r>
              <a:rPr lang="fr-FR" sz="3100" dirty="0">
                <a:solidFill>
                  <a:schemeClr val="tx1"/>
                </a:solidFill>
              </a:rPr>
              <a:t>Suite</a:t>
            </a:r>
            <a:endParaRPr lang="fr-FR" sz="3100" dirty="0"/>
          </a:p>
        </p:txBody>
      </p:sp>
    </p:spTree>
    <p:extLst>
      <p:ext uri="{BB962C8B-B14F-4D97-AF65-F5344CB8AC3E}">
        <p14:creationId xmlns:p14="http://schemas.microsoft.com/office/powerpoint/2010/main" val="529401801"/>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656678"/>
            <a:ext cx="12192000" cy="5191338"/>
          </a:xfrm>
        </p:spPr>
        <p:txBody>
          <a:bodyPr>
            <a:normAutofit/>
          </a:bodyPr>
          <a:lstStyle/>
          <a:p>
            <a:pPr lvl="0"/>
            <a:r>
              <a:rPr lang="fr-FR" dirty="0"/>
              <a:t>Dans le contexte, par exemple, plus haut, des vues sur les “prières”</a:t>
            </a:r>
          </a:p>
          <a:p>
            <a:pPr lvl="0"/>
            <a:endParaRPr lang="fr-FR" sz="1200" dirty="0"/>
          </a:p>
          <a:p>
            <a:pPr lvl="2"/>
            <a:r>
              <a:rPr lang="fr-FR" dirty="0"/>
              <a:t>le mot “théorie” signifie : “l’enseignement précis qui permet de connaître la différence entre les différents types de prières”. Le mot “théorie” y est employé par opposition au mot “pratique”</a:t>
            </a:r>
          </a:p>
          <a:p>
            <a:pPr lvl="2"/>
            <a:endParaRPr lang="fr-FR" sz="800" dirty="0"/>
          </a:p>
          <a:p>
            <a:pPr lvl="3"/>
            <a:r>
              <a:rPr lang="fr-FR" dirty="0"/>
              <a:t>tout ceci pour vouloir dire : « dans la théorie, c’est ça ; c’est ça qu’il faudrait faire pour que ce soit “parfait”. En pratique, quand on essaie de prier, on fait ce que l’on peut, et ce n’est pas aussi “parfait” que ce que l’on devrait faire en théorie »</a:t>
            </a:r>
          </a:p>
          <a:p>
            <a:pPr lvl="0"/>
            <a:endParaRPr lang="fr-FR" dirty="0"/>
          </a:p>
          <a:p>
            <a:pPr lvl="5"/>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600" dirty="0"/>
              <a:t>théorie</a:t>
            </a:r>
          </a:p>
        </p:txBody>
      </p:sp>
    </p:spTree>
    <p:extLst>
      <p:ext uri="{BB962C8B-B14F-4D97-AF65-F5344CB8AC3E}">
        <p14:creationId xmlns:p14="http://schemas.microsoft.com/office/powerpoint/2010/main" val="3287912438"/>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69402"/>
            <a:ext cx="12192000" cy="5578614"/>
          </a:xfrm>
        </p:spPr>
        <p:txBody>
          <a:bodyPr>
            <a:normAutofit/>
          </a:bodyPr>
          <a:lstStyle/>
          <a:p>
            <a:pPr lvl="0"/>
            <a:r>
              <a:rPr lang="fr-FR" dirty="0"/>
              <a:t>Au plan des sciences expérimentales (physique, chimie, biologie, etc.)</a:t>
            </a:r>
          </a:p>
          <a:p>
            <a:pPr lvl="2"/>
            <a:r>
              <a:rPr lang="fr-FR" dirty="0"/>
              <a:t>le sens du mot “théorie” est tout-à-fait différent</a:t>
            </a:r>
          </a:p>
          <a:p>
            <a:pPr lvl="3"/>
            <a:r>
              <a:rPr lang="fr-FR" dirty="0"/>
              <a:t>une théorie est un ensemble d’hypothèses et de raisonnements qui permettent de décrire des objets, de donner une/des explication(s) à des phénomènes</a:t>
            </a:r>
          </a:p>
          <a:p>
            <a:pPr lvl="4"/>
            <a:r>
              <a:rPr lang="fr-FR" dirty="0"/>
              <a:t>et puis, quand on affine l’observation de ces objets/phénomènes ou que l’on en découvre de nouveaux, si l’on se rend compte que la théorie ne permet pas d’expliquer ces nouvelles découvertes, alors on fait évoluer la théorie ou on la remplace ; ce qui arrive souvent</a:t>
            </a:r>
          </a:p>
          <a:p>
            <a:pPr lvl="5"/>
            <a:endParaRPr lang="fr-FR" dirty="0"/>
          </a:p>
          <a:p>
            <a:pPr lvl="4"/>
            <a:endParaRPr lang="fr-FR" dirty="0"/>
          </a:p>
          <a:p>
            <a:pPr lvl="5" eaLnBrk="0"/>
            <a:endParaRPr lang="fr-FR" dirty="0"/>
          </a:p>
          <a:p>
            <a:pPr lvl="6"/>
            <a:endParaRPr lang="fr-FR" dirty="0"/>
          </a:p>
          <a:p>
            <a:pPr lvl="2" eaLnBrk="0"/>
            <a:endParaRPr lang="fr-FR" dirty="0"/>
          </a:p>
          <a:p>
            <a:pPr lvl="2"/>
            <a:endParaRPr lang="fr-FR" dirty="0"/>
          </a:p>
          <a:p>
            <a:pPr lvl="2"/>
            <a:endParaRPr lang="fr-FR" dirty="0"/>
          </a:p>
          <a:p>
            <a:pPr lvl="2"/>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509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D9A28895-86D3-4929-8581-CDE1E7797EEC}"/>
              </a:ext>
            </a:extLst>
          </p:cNvPr>
          <p:cNvSpPr>
            <a:spLocks noGrp="1"/>
          </p:cNvSpPr>
          <p:nvPr>
            <p:ph type="title"/>
          </p:nvPr>
        </p:nvSpPr>
        <p:spPr>
          <a:xfrm>
            <a:off x="119742" y="49189"/>
            <a:ext cx="11952515" cy="823648"/>
          </a:xfrm>
        </p:spPr>
        <p:txBody>
          <a:bodyPr>
            <a:normAutofit/>
          </a:bodyPr>
          <a:lstStyle/>
          <a:p>
            <a:r>
              <a:rPr lang="fr-FR" sz="3600" dirty="0"/>
              <a:t>théorie</a:t>
            </a:r>
            <a:r>
              <a:rPr lang="fr-FR" sz="3300" dirty="0"/>
              <a:t> 			</a:t>
            </a:r>
            <a:r>
              <a:rPr lang="fr-FR" sz="3100" dirty="0">
                <a:solidFill>
                  <a:schemeClr val="tx1"/>
                </a:solidFill>
              </a:rPr>
              <a:t>Suite</a:t>
            </a:r>
            <a:endParaRPr lang="fr-FR" sz="3100" dirty="0"/>
          </a:p>
        </p:txBody>
      </p:sp>
    </p:spTree>
    <p:extLst>
      <p:ext uri="{BB962C8B-B14F-4D97-AF65-F5344CB8AC3E}">
        <p14:creationId xmlns:p14="http://schemas.microsoft.com/office/powerpoint/2010/main" val="1376933492"/>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66221"/>
            <a:ext cx="12192000" cy="5481792"/>
          </a:xfrm>
        </p:spPr>
        <p:txBody>
          <a:bodyPr>
            <a:normAutofit lnSpcReduction="10000"/>
          </a:bodyPr>
          <a:lstStyle/>
          <a:p>
            <a:r>
              <a:rPr lang="fr-FR" dirty="0"/>
              <a:t>Tradition avec un grand T</a:t>
            </a:r>
          </a:p>
          <a:p>
            <a:endParaRPr lang="fr-FR" sz="1600" dirty="0"/>
          </a:p>
          <a:p>
            <a:r>
              <a:rPr lang="fr-FR" dirty="0"/>
              <a:t>Cela n’a rien à voir avec ce que l’on entend de nous jours par "traditionalisme" ou "être traditionaliste" , ou par "réactionnaire", etc. </a:t>
            </a:r>
          </a:p>
          <a:p>
            <a:endParaRPr lang="fr-FR" sz="1600" dirty="0"/>
          </a:p>
          <a:p>
            <a:r>
              <a:rPr lang="fr-FR" dirty="0"/>
              <a:t>Le mot "tradition" vient du verbe "trado" qui veut dire "transmettre" </a:t>
            </a:r>
          </a:p>
          <a:p>
            <a:endParaRPr lang="fr-FR" sz="1600" dirty="0"/>
          </a:p>
          <a:p>
            <a:pPr lvl="2"/>
            <a:r>
              <a:rPr lang="fr-FR" dirty="0"/>
              <a:t>et effectivement le rôle des Apôtres est d'abord de transmettre fidèlement ce qu'ils ont reçu de Jésus-Christ, ce que Jésus leur a enseigné par sa vie, par sa parole, par ses gestes. Et ainsi de suite dans l’église</a:t>
            </a:r>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E19AD46B-1BAE-44E0-87DC-E3CBD57BC893}"/>
              </a:ext>
            </a:extLst>
          </p:cNvPr>
          <p:cNvSpPr>
            <a:spLocks noGrp="1"/>
          </p:cNvSpPr>
          <p:nvPr>
            <p:ph type="title"/>
          </p:nvPr>
        </p:nvSpPr>
        <p:spPr>
          <a:xfrm>
            <a:off x="119063" y="49213"/>
            <a:ext cx="11953875" cy="822156"/>
          </a:xfrm>
        </p:spPr>
        <p:txBody>
          <a:bodyPr>
            <a:normAutofit/>
          </a:bodyPr>
          <a:lstStyle/>
          <a:p>
            <a:r>
              <a:rPr lang="fr-FR" dirty="0"/>
              <a:t>Tradition</a:t>
            </a:r>
          </a:p>
        </p:txBody>
      </p:sp>
    </p:spTree>
    <p:extLst>
      <p:ext uri="{BB962C8B-B14F-4D97-AF65-F5344CB8AC3E}">
        <p14:creationId xmlns:p14="http://schemas.microsoft.com/office/powerpoint/2010/main" val="3540431258"/>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32734"/>
            <a:ext cx="12192000" cy="5815278"/>
          </a:xfrm>
        </p:spPr>
        <p:txBody>
          <a:bodyPr>
            <a:normAutofit fontScale="92500" lnSpcReduction="20000"/>
          </a:bodyPr>
          <a:lstStyle/>
          <a:p>
            <a:pPr lvl="2"/>
            <a:r>
              <a:rPr lang="fr-FR" dirty="0"/>
              <a:t>pour un catholique </a:t>
            </a:r>
          </a:p>
          <a:p>
            <a:pPr lvl="2"/>
            <a:endParaRPr lang="fr-FR" sz="1300" dirty="0"/>
          </a:p>
          <a:p>
            <a:pPr lvl="3"/>
            <a:r>
              <a:rPr lang="fr-FR" dirty="0"/>
              <a:t>les 2 sources complémentaires de la Révélation Chrétienne sont</a:t>
            </a:r>
          </a:p>
          <a:p>
            <a:pPr marL="1224000" lvl="3" indent="0">
              <a:buNone/>
            </a:pPr>
            <a:endParaRPr lang="fr-FR" sz="1100" dirty="0"/>
          </a:p>
          <a:p>
            <a:pPr marL="1499400" lvl="4" indent="0">
              <a:buNone/>
            </a:pPr>
            <a:r>
              <a:rPr lang="fr-FR" dirty="0"/>
              <a:t>1). le Nouveau Testament</a:t>
            </a:r>
          </a:p>
          <a:p>
            <a:pPr marL="1499400" lvl="4" indent="0">
              <a:buNone/>
            </a:pPr>
            <a:endParaRPr lang="fr-FR" sz="900" dirty="0"/>
          </a:p>
          <a:p>
            <a:pPr marL="1499400" lvl="4" indent="0">
              <a:buNone/>
            </a:pPr>
            <a:r>
              <a:rPr lang="fr-FR" dirty="0"/>
              <a:t>2). et la Tradition </a:t>
            </a:r>
          </a:p>
          <a:p>
            <a:pPr lvl="5"/>
            <a:endParaRPr lang="fr-FR" sz="900" dirty="0"/>
          </a:p>
          <a:p>
            <a:pPr lvl="5"/>
            <a:r>
              <a:rPr lang="fr-FR" dirty="0"/>
              <a:t>comme dit plus haut, les textes du Nouveau Testament ont été écrits par des personnes qui font partie de la Tradition. Mais tout n’a pas pu être écrit, tout simplement parce qu’il était impossible de tout écrire</a:t>
            </a:r>
          </a:p>
          <a:p>
            <a:pPr lvl="6"/>
            <a:r>
              <a:rPr lang="fr-FR" dirty="0"/>
              <a:t>« </a:t>
            </a:r>
            <a:r>
              <a:rPr lang="fr-FR" baseline="30000" dirty="0"/>
              <a:t>Jn 21, 25</a:t>
            </a:r>
            <a:r>
              <a:rPr lang="fr-FR" dirty="0"/>
              <a:t> Il y a encore beaucoup d’autres choses que Jésus a faites ; si on les écrivait une à une, le monde lui-même, je crois, ne saurait contenir les livres qu’on en écrirait »</a:t>
            </a:r>
          </a:p>
          <a:p>
            <a:pPr lvl="5"/>
            <a:r>
              <a:rPr lang="fr-FR" dirty="0"/>
              <a:t> et c’est la Tradition, transmise par tous les autres moyens possible, —dont la liturgie—, qui complète la transmission de tout le contenu de la Révélation chrétienne</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6">
            <a:extLst>
              <a:ext uri="{FF2B5EF4-FFF2-40B4-BE49-F238E27FC236}">
                <a16:creationId xmlns:a16="http://schemas.microsoft.com/office/drawing/2014/main" id="{88CE856B-EAA9-4CA3-B73C-7137A6E8FBD7}"/>
              </a:ext>
            </a:extLst>
          </p:cNvPr>
          <p:cNvSpPr>
            <a:spLocks noGrp="1"/>
          </p:cNvSpPr>
          <p:nvPr>
            <p:ph type="title"/>
          </p:nvPr>
        </p:nvSpPr>
        <p:spPr>
          <a:xfrm>
            <a:off x="119063" y="49213"/>
            <a:ext cx="11953875" cy="650034"/>
          </a:xfrm>
        </p:spPr>
        <p:txBody>
          <a:bodyPr>
            <a:normAutofit/>
          </a:bodyPr>
          <a:lstStyle/>
          <a:p>
            <a:r>
              <a:rPr lang="fr-FR" sz="3600" dirty="0"/>
              <a:t>Tradition	</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1271280047"/>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2043953"/>
            <a:ext cx="12192000" cy="5169819"/>
          </a:xfrm>
        </p:spPr>
        <p:txBody>
          <a:bodyPr>
            <a:normAutofit/>
          </a:bodyPr>
          <a:lstStyle/>
          <a:p>
            <a:pPr lvl="5"/>
            <a:r>
              <a:rPr lang="fr-FR" dirty="0"/>
              <a:t> les textes du Nouveau Testament ont eux-mêmes été écrits par des personnes qui font partie de la Tradition</a:t>
            </a:r>
          </a:p>
          <a:p>
            <a:pPr lvl="5"/>
            <a:endParaRPr lang="fr-FR" sz="1600" dirty="0"/>
          </a:p>
          <a:p>
            <a:pPr lvl="6"/>
            <a:r>
              <a:rPr lang="fr-FR" dirty="0"/>
              <a:t>la Tradition c’est tout ce qui fait partie de la Révélation chrétienne et qui n’a pas pu être écrit parce qu’il n’était “techniquement” pas possible de tout écrire, ni à l’époque des auteurs du Nouveau Testament ni par la suite</a:t>
            </a:r>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11" name="Titre 6">
            <a:extLst>
              <a:ext uri="{FF2B5EF4-FFF2-40B4-BE49-F238E27FC236}">
                <a16:creationId xmlns:a16="http://schemas.microsoft.com/office/drawing/2014/main" id="{88CE856B-EAA9-4CA3-B73C-7137A6E8FBD7}"/>
              </a:ext>
            </a:extLst>
          </p:cNvPr>
          <p:cNvSpPr>
            <a:spLocks noGrp="1"/>
          </p:cNvSpPr>
          <p:nvPr>
            <p:ph type="title"/>
          </p:nvPr>
        </p:nvSpPr>
        <p:spPr>
          <a:xfrm>
            <a:off x="119063" y="49213"/>
            <a:ext cx="11953875" cy="779126"/>
          </a:xfrm>
        </p:spPr>
        <p:txBody>
          <a:bodyPr>
            <a:normAutofit/>
          </a:bodyPr>
          <a:lstStyle/>
          <a:p>
            <a:r>
              <a:rPr lang="fr-FR" dirty="0"/>
              <a:t>Tradition</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1710219757"/>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452282"/>
            <a:ext cx="12192000" cy="5395730"/>
          </a:xfrm>
        </p:spPr>
        <p:txBody>
          <a:bodyPr>
            <a:normAutofit/>
          </a:bodyPr>
          <a:lstStyle/>
          <a:p>
            <a:pPr lvl="2"/>
            <a:r>
              <a:rPr lang="fr-FR" dirty="0"/>
              <a:t>la Tradition c’est la parole et les gestes/les actes de Jésus durant sa vie terrestre gardés dans le coeur des saints</a:t>
            </a:r>
          </a:p>
          <a:p>
            <a:pPr lvl="2"/>
            <a:endParaRPr lang="fr-FR" sz="800" dirty="0"/>
          </a:p>
          <a:p>
            <a:pPr lvl="4"/>
            <a:r>
              <a:rPr lang="fr-FR" dirty="0"/>
              <a:t>en premier lieu dans le coeur de la Vierge Marie</a:t>
            </a:r>
          </a:p>
          <a:p>
            <a:pPr lvl="5"/>
            <a:r>
              <a:rPr lang="fr-FR" dirty="0"/>
              <a:t>« </a:t>
            </a:r>
            <a:r>
              <a:rPr lang="fr-FR" baseline="30000" dirty="0"/>
              <a:t>Lc 2, 50 </a:t>
            </a:r>
            <a:r>
              <a:rPr lang="fr-FR" dirty="0"/>
              <a:t>Et eux [Marie et Joseph] ne comprirent pas la parole qu’il leur avait dite. </a:t>
            </a:r>
            <a:r>
              <a:rPr lang="fr-FR" baseline="30000" dirty="0"/>
              <a:t>Lc 2, 51 </a:t>
            </a:r>
            <a:r>
              <a:rPr lang="fr-FR" dirty="0"/>
              <a:t>[…]. Et sa mère [Marie] gardait fidèlement toutes ces choses en son coeur »</a:t>
            </a:r>
          </a:p>
          <a:p>
            <a:pPr lvl="4"/>
            <a:r>
              <a:rPr lang="fr-FR" dirty="0"/>
              <a:t>et dans le coeur de Pierre, de Jean, des autres apôtres, des évangélistes, et des saints à travers les siècles </a:t>
            </a:r>
          </a:p>
          <a:p>
            <a:pPr lvl="3"/>
            <a:endParaRPr lang="fr-FR" sz="800" dirty="0"/>
          </a:p>
          <a:p>
            <a:pPr lvl="3"/>
            <a:r>
              <a:rPr lang="fr-FR" dirty="0"/>
              <a:t>“gardés” dans le sens de : “conservés fidèlement”, “médités”, “contemplés”, “aimés”, "approfondis", etc.</a:t>
            </a:r>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B994FED1-783A-4E6A-9A35-D2B3DB5C8944}"/>
              </a:ext>
            </a:extLst>
          </p:cNvPr>
          <p:cNvSpPr>
            <a:spLocks noGrp="1"/>
          </p:cNvSpPr>
          <p:nvPr>
            <p:ph type="title"/>
          </p:nvPr>
        </p:nvSpPr>
        <p:spPr>
          <a:xfrm>
            <a:off x="119063" y="49213"/>
            <a:ext cx="11953875" cy="897460"/>
          </a:xfrm>
        </p:spPr>
        <p:txBody>
          <a:bodyPr>
            <a:normAutofit/>
          </a:bodyPr>
          <a:lstStyle/>
          <a:p>
            <a:r>
              <a:rPr lang="fr-FR" dirty="0"/>
              <a:t>Tradition</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1215683137"/>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65007"/>
            <a:ext cx="12192000" cy="5783006"/>
          </a:xfrm>
        </p:spPr>
        <p:txBody>
          <a:bodyPr>
            <a:normAutofit fontScale="92500" lnSpcReduction="20000"/>
          </a:bodyPr>
          <a:lstStyle/>
          <a:p>
            <a:r>
              <a:rPr lang="fr-FR" dirty="0"/>
              <a:t>Tradition et Écriture sont inséparables</a:t>
            </a:r>
          </a:p>
          <a:p>
            <a:pPr lvl="2"/>
            <a:r>
              <a:rPr lang="fr-FR" dirty="0"/>
              <a:t>on ne peut pas les séparer, on les distingue mais on ne les sépare pas</a:t>
            </a:r>
          </a:p>
          <a:p>
            <a:pPr lvl="3"/>
            <a:r>
              <a:rPr lang="fr-FR" dirty="0"/>
              <a:t>les deux se tiennent</a:t>
            </a:r>
          </a:p>
          <a:p>
            <a:pPr lvl="4"/>
            <a:r>
              <a:rPr lang="fr-FR" dirty="0"/>
              <a:t>toute la Parole de Dieu est portée par la Tradition</a:t>
            </a:r>
          </a:p>
          <a:p>
            <a:pPr lvl="4"/>
            <a:r>
              <a:rPr lang="fr-FR" dirty="0"/>
              <a:t>et toute l'Église est portée par la Tradition.</a:t>
            </a:r>
          </a:p>
          <a:p>
            <a:endParaRPr lang="fr-FR" sz="900" dirty="0"/>
          </a:p>
          <a:p>
            <a:r>
              <a:rPr lang="fr-FR" dirty="0"/>
              <a:t>La Tradition enveloppe l'Écriture</a:t>
            </a:r>
          </a:p>
          <a:p>
            <a:pPr lvl="3"/>
            <a:r>
              <a:rPr lang="fr-FR" dirty="0"/>
              <a:t>elle est avant l'Écriture</a:t>
            </a:r>
          </a:p>
          <a:p>
            <a:pPr lvl="3"/>
            <a:r>
              <a:rPr lang="fr-FR" dirty="0"/>
              <a:t>elle est après l'Écriture </a:t>
            </a:r>
          </a:p>
          <a:p>
            <a:pPr lvl="2"/>
            <a:r>
              <a:rPr lang="fr-FR" dirty="0"/>
              <a:t>et toutes les deux nous donnent le mystère de la Parole vivante</a:t>
            </a:r>
          </a:p>
          <a:p>
            <a:pPr lvl="3"/>
            <a:r>
              <a:rPr lang="fr-FR" dirty="0"/>
              <a:t>une Parole est vivante quand elle est gardée dans la Tradition</a:t>
            </a:r>
          </a:p>
          <a:p>
            <a:pPr lvl="4"/>
            <a:r>
              <a:rPr lang="fr-FR" dirty="0"/>
              <a:t>si une parole n'est plus gardée dans la Tradition elle est écrite, alors elle n'est plus une Parole vivante</a:t>
            </a:r>
          </a:p>
          <a:p>
            <a:pPr lvl="4"/>
            <a:r>
              <a:rPr lang="fr-FR" dirty="0"/>
              <a:t>tandis que la Tradition permet à la Parole de Dieu d'être vivante</a:t>
            </a:r>
          </a:p>
          <a:p>
            <a:pPr lvl="5"/>
            <a:r>
              <a:rPr lang="fr-FR" dirty="0"/>
              <a:t>c'est à dire de pouvoir expliciter toutes ses richesses</a:t>
            </a:r>
          </a:p>
          <a:p>
            <a:pPr lvl="3"/>
            <a:endParaRPr lang="fr-FR" dirty="0"/>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B994FED1-783A-4E6A-9A35-D2B3DB5C8944}"/>
              </a:ext>
            </a:extLst>
          </p:cNvPr>
          <p:cNvSpPr>
            <a:spLocks noGrp="1"/>
          </p:cNvSpPr>
          <p:nvPr>
            <p:ph type="title"/>
          </p:nvPr>
        </p:nvSpPr>
        <p:spPr>
          <a:xfrm>
            <a:off x="119063" y="49213"/>
            <a:ext cx="11953875" cy="693065"/>
          </a:xfrm>
        </p:spPr>
        <p:txBody>
          <a:bodyPr>
            <a:normAutofit/>
          </a:bodyPr>
          <a:lstStyle/>
          <a:p>
            <a:r>
              <a:rPr lang="fr-FR" dirty="0"/>
              <a:t>Tradition</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339186004"/>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11219"/>
            <a:ext cx="12192000" cy="5836793"/>
          </a:xfrm>
        </p:spPr>
        <p:txBody>
          <a:bodyPr>
            <a:normAutofit/>
          </a:bodyPr>
          <a:lstStyle/>
          <a:p>
            <a:r>
              <a:rPr lang="fr-FR" dirty="0"/>
              <a:t>C’est le Pape</a:t>
            </a:r>
          </a:p>
          <a:p>
            <a:endParaRPr lang="fr-FR" sz="800" dirty="0"/>
          </a:p>
          <a:p>
            <a:pPr lvl="3"/>
            <a:r>
              <a:rPr lang="fr-FR" dirty="0"/>
              <a:t>et les Évêques en communion avec le Pape</a:t>
            </a:r>
          </a:p>
          <a:p>
            <a:pPr lvl="3"/>
            <a:endParaRPr lang="fr-FR" sz="800" dirty="0"/>
          </a:p>
          <a:p>
            <a:pPr lvl="2"/>
            <a:r>
              <a:rPr lang="fr-FR" dirty="0"/>
              <a:t>qui sont, </a:t>
            </a:r>
            <a:r>
              <a:rPr lang="fr-FR" dirty="0">
                <a:highlight>
                  <a:srgbClr val="FFFF00"/>
                </a:highlight>
              </a:rPr>
              <a:t>sous l’inspiration de l’Esprit Saint</a:t>
            </a:r>
            <a:r>
              <a:rPr lang="fr-FR" dirty="0"/>
              <a:t>, </a:t>
            </a:r>
            <a:r>
              <a:rPr lang="fr-FR" dirty="0">
                <a:solidFill>
                  <a:schemeClr val="bg1"/>
                </a:solidFill>
                <a:highlight>
                  <a:srgbClr val="30BE30"/>
                </a:highlight>
              </a:rPr>
              <a:t>garants</a:t>
            </a:r>
            <a:r>
              <a:rPr lang="fr-FR" dirty="0"/>
              <a:t> de la Tradition </a:t>
            </a:r>
          </a:p>
          <a:p>
            <a:pPr lvl="2"/>
            <a:r>
              <a:rPr lang="fr-FR" dirty="0"/>
              <a:t>et qui </a:t>
            </a:r>
            <a:r>
              <a:rPr lang="fr-FR" dirty="0">
                <a:highlight>
                  <a:srgbClr val="FFFF00"/>
                </a:highlight>
              </a:rPr>
              <a:t>sous le souffle de l’Esprit Saint</a:t>
            </a:r>
            <a:r>
              <a:rPr lang="fr-FR" dirty="0"/>
              <a:t> font que cette Tradition </a:t>
            </a:r>
            <a:r>
              <a:rPr lang="fr-FR" dirty="0">
                <a:solidFill>
                  <a:schemeClr val="bg1"/>
                </a:solidFill>
                <a:highlight>
                  <a:srgbClr val="30BE30"/>
                </a:highlight>
              </a:rPr>
              <a:t>s’enrichit</a:t>
            </a:r>
            <a:r>
              <a:rPr lang="fr-FR" dirty="0"/>
              <a:t> </a:t>
            </a:r>
          </a:p>
          <a:p>
            <a:pPr lvl="3"/>
            <a:r>
              <a:rPr lang="fr-FR" dirty="0"/>
              <a:t>(elle s’enrichit = elle s’explicite, au rythme de l’Esprit Saint)</a:t>
            </a:r>
          </a:p>
          <a:p>
            <a:pPr lvl="4"/>
            <a:r>
              <a:rPr lang="fr-FR" dirty="0"/>
              <a:t>ainsi il y a des paroles et des gestes de Jésus qui ne sont compris qu’après coup, comme on le voit par exemple dans le livre des “Actes des apôtres” (en particulier, pour saint Pierre, Ac 10,1 – Ac 11, 18)</a:t>
            </a:r>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DD8F6E49-967C-4181-8894-7A2D8A4DDE7F}"/>
              </a:ext>
            </a:extLst>
          </p:cNvPr>
          <p:cNvSpPr>
            <a:spLocks noGrp="1"/>
          </p:cNvSpPr>
          <p:nvPr>
            <p:ph type="title"/>
          </p:nvPr>
        </p:nvSpPr>
        <p:spPr>
          <a:xfrm>
            <a:off x="119063" y="49213"/>
            <a:ext cx="11953875" cy="746853"/>
          </a:xfrm>
        </p:spPr>
        <p:txBody>
          <a:bodyPr>
            <a:normAutofit/>
          </a:bodyPr>
          <a:lstStyle/>
          <a:p>
            <a:r>
              <a:rPr lang="fr-FR" dirty="0"/>
              <a:t>Tradition</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3437165534"/>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387736"/>
            <a:ext cx="12192000" cy="5460276"/>
          </a:xfrm>
        </p:spPr>
        <p:txBody>
          <a:bodyPr>
            <a:normAutofit/>
          </a:bodyPr>
          <a:lstStyle/>
          <a:p>
            <a:r>
              <a:rPr lang="fr-FR" dirty="0"/>
              <a:t>Il y a eu transmission, sans discontinuité de l'époque apostolique jusqu'à nos jours</a:t>
            </a:r>
          </a:p>
          <a:p>
            <a:endParaRPr lang="fr-FR" sz="1000" dirty="0"/>
          </a:p>
          <a:p>
            <a:pPr lvl="2"/>
            <a:r>
              <a:rPr lang="fr-FR" dirty="0"/>
              <a:t>de la mission de saint Pierre à ses successeurs les Papes</a:t>
            </a:r>
          </a:p>
          <a:p>
            <a:pPr lvl="2"/>
            <a:r>
              <a:rPr lang="fr-FR" dirty="0"/>
              <a:t>et de la mission des autres Apôtres à leurs successeurs les Évêques</a:t>
            </a:r>
          </a:p>
          <a:p>
            <a:pPr lvl="2"/>
            <a:endParaRPr lang="fr-FR" dirty="0"/>
          </a:p>
          <a:p>
            <a:r>
              <a:rPr lang="fr-FR" dirty="0"/>
              <a:t>Pour un catholique, </a:t>
            </a:r>
            <a:r>
              <a:rPr lang="fr-FR" dirty="0">
                <a:highlight>
                  <a:srgbClr val="FFFF00"/>
                </a:highlight>
              </a:rPr>
              <a:t>“l’auteur principal” de l’Écriture et de la Tradition </a:t>
            </a:r>
            <a:r>
              <a:rPr lang="fr-FR" dirty="0"/>
              <a:t>(dont en particulier la “Tradition Vivante”, c’est-à-dire via le Pape en exercice) </a:t>
            </a:r>
            <a:r>
              <a:rPr lang="fr-FR" dirty="0">
                <a:highlight>
                  <a:srgbClr val="FFFF00"/>
                </a:highlight>
              </a:rPr>
              <a:t>c’est l’Esprit Saint</a:t>
            </a:r>
          </a:p>
          <a:p>
            <a:pPr lvl="2"/>
            <a:endParaRPr lang="fr-FR" dirty="0"/>
          </a:p>
          <a:p>
            <a:pPr lvl="3"/>
            <a:endParaRPr lang="fr-FR" dirty="0"/>
          </a:p>
          <a:p>
            <a:pPr lvl="2"/>
            <a:endParaRPr lang="fr-FR" sz="1000" dirty="0"/>
          </a:p>
          <a:p>
            <a:pPr lvl="4"/>
            <a:endParaRPr lang="fr-FR" dirty="0"/>
          </a:p>
          <a:p>
            <a:pPr lvl="3"/>
            <a:endParaRPr lang="fr-FR" dirty="0"/>
          </a:p>
          <a:p>
            <a:pPr lvl="1"/>
            <a:endParaRPr lang="fr-FR"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6">
            <a:extLst>
              <a:ext uri="{FF2B5EF4-FFF2-40B4-BE49-F238E27FC236}">
                <a16:creationId xmlns:a16="http://schemas.microsoft.com/office/drawing/2014/main" id="{DD8F6E49-967C-4181-8894-7A2D8A4DDE7F}"/>
              </a:ext>
            </a:extLst>
          </p:cNvPr>
          <p:cNvSpPr>
            <a:spLocks noGrp="1"/>
          </p:cNvSpPr>
          <p:nvPr>
            <p:ph type="title"/>
          </p:nvPr>
        </p:nvSpPr>
        <p:spPr>
          <a:xfrm>
            <a:off x="119063" y="49213"/>
            <a:ext cx="11953875" cy="746853"/>
          </a:xfrm>
        </p:spPr>
        <p:txBody>
          <a:bodyPr>
            <a:normAutofit/>
          </a:bodyPr>
          <a:lstStyle/>
          <a:p>
            <a:r>
              <a:rPr lang="fr-FR" dirty="0"/>
              <a:t>Tradition</a:t>
            </a:r>
            <a:r>
              <a:rPr lang="fr-FR" sz="4000" dirty="0"/>
              <a:t>		</a:t>
            </a:r>
            <a:r>
              <a:rPr lang="fr-FR" sz="4000" dirty="0">
                <a:solidFill>
                  <a:schemeClr val="tx1"/>
                </a:solidFill>
              </a:rPr>
              <a:t> </a:t>
            </a:r>
            <a:r>
              <a:rPr lang="fr-FR" sz="2400" dirty="0">
                <a:solidFill>
                  <a:schemeClr val="tx1"/>
                </a:solidFill>
              </a:rPr>
              <a:t>Suite</a:t>
            </a:r>
            <a:endParaRPr lang="fr-FR" sz="2400" dirty="0"/>
          </a:p>
        </p:txBody>
      </p:sp>
    </p:spTree>
    <p:extLst>
      <p:ext uri="{BB962C8B-B14F-4D97-AF65-F5344CB8AC3E}">
        <p14:creationId xmlns:p14="http://schemas.microsoft.com/office/powerpoint/2010/main" val="1972620108"/>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07285"/>
            <a:ext cx="12192000" cy="5040732"/>
          </a:xfrm>
        </p:spPr>
        <p:txBody>
          <a:bodyPr>
            <a:normAutofit/>
          </a:bodyPr>
          <a:lstStyle/>
          <a:p>
            <a:pPr lvl="0"/>
            <a:r>
              <a:rPr lang="fr-FR" dirty="0"/>
              <a:t>La vérité</a:t>
            </a:r>
          </a:p>
          <a:p>
            <a:pPr lvl="0"/>
            <a:endParaRPr lang="fr-FR" dirty="0"/>
          </a:p>
          <a:p>
            <a:pPr lvl="2"/>
            <a:r>
              <a:rPr lang="fr-FR" dirty="0"/>
              <a:t>c’est la connaissance conforme au réel</a:t>
            </a:r>
          </a:p>
          <a:p>
            <a:pPr lvl="2"/>
            <a:endParaRPr lang="fr-FR" dirty="0"/>
          </a:p>
          <a:p>
            <a:pPr lvl="4"/>
            <a:r>
              <a:rPr lang="fr-FR" dirty="0"/>
              <a:t>c’est-à-dire : connaissance conforme à la réalité, à ce qui est, à ce qui existe, aux réalités qui existent, aux choses réelles qui existent et telles qu’elles existent</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vérité — relativisme — tolérance —  sincérité</a:t>
            </a:r>
            <a:endParaRPr lang="fr-FR" sz="3600" dirty="0">
              <a:solidFill>
                <a:schemeClr val="tx1"/>
              </a:solidFill>
            </a:endParaRPr>
          </a:p>
        </p:txBody>
      </p:sp>
    </p:spTree>
    <p:extLst>
      <p:ext uri="{BB962C8B-B14F-4D97-AF65-F5344CB8AC3E}">
        <p14:creationId xmlns:p14="http://schemas.microsoft.com/office/powerpoint/2010/main" val="3039271895"/>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27760"/>
            <a:ext cx="12192000" cy="5720257"/>
          </a:xfrm>
        </p:spPr>
        <p:txBody>
          <a:bodyPr>
            <a:normAutofit fontScale="85000" lnSpcReduction="20000"/>
          </a:bodyPr>
          <a:lstStyle/>
          <a:p>
            <a:pPr lvl="0"/>
            <a:r>
              <a:rPr lang="fr-FR" dirty="0"/>
              <a:t>Ne pas confondre vérité et sincérité</a:t>
            </a:r>
          </a:p>
          <a:p>
            <a:pPr lvl="2"/>
            <a:r>
              <a:rPr lang="fr-FR" dirty="0"/>
              <a:t>on accorde beaucoup d’importance à la sincérité, et l’on a raison</a:t>
            </a:r>
          </a:p>
          <a:p>
            <a:pPr lvl="3"/>
            <a:r>
              <a:rPr lang="fr-FR" dirty="0"/>
              <a:t>pour “être dans la vérité”, </a:t>
            </a:r>
            <a:r>
              <a:rPr lang="fr-FR" dirty="0">
                <a:solidFill>
                  <a:schemeClr val="bg1"/>
                </a:solidFill>
                <a:highlight>
                  <a:srgbClr val="000000"/>
                </a:highlight>
              </a:rPr>
              <a:t>être sincère </a:t>
            </a:r>
            <a:r>
              <a:rPr lang="fr-FR" dirty="0"/>
              <a:t>est une condition </a:t>
            </a:r>
            <a:r>
              <a:rPr lang="fr-FR" dirty="0">
                <a:solidFill>
                  <a:schemeClr val="bg1"/>
                </a:solidFill>
                <a:highlight>
                  <a:srgbClr val="000000"/>
                </a:highlight>
              </a:rPr>
              <a:t>nécessaire</a:t>
            </a:r>
          </a:p>
          <a:p>
            <a:pPr lvl="4"/>
            <a:r>
              <a:rPr lang="fr-FR" dirty="0"/>
              <a:t>mais c’est une condition </a:t>
            </a:r>
            <a:r>
              <a:rPr lang="fr-FR" dirty="0">
                <a:solidFill>
                  <a:schemeClr val="bg1"/>
                </a:solidFill>
                <a:highlight>
                  <a:srgbClr val="D140FE"/>
                </a:highlight>
              </a:rPr>
              <a:t>non-suffisante</a:t>
            </a:r>
            <a:r>
              <a:rPr lang="fr-FR" dirty="0"/>
              <a:t> car on peut être totalement sincère et être totalement dans l’erreur, ou en partie dans l’erreur</a:t>
            </a:r>
          </a:p>
          <a:p>
            <a:pPr lvl="5"/>
            <a:r>
              <a:rPr lang="fr-FR" dirty="0"/>
              <a:t>il en est ainsi parmi les hommes. Il en est ainsi aussi parmi les esprits purs, en particulier le Diable</a:t>
            </a:r>
          </a:p>
          <a:p>
            <a:pPr lvl="6"/>
            <a:r>
              <a:rPr lang="fr-FR" dirty="0"/>
              <a:t>le Diable est totalement sincère, mais il est totalement dans l’erreur à cause de son orgueil. Le Diable pense sincèrement que Dieu se trompe, que Dieu doit se comporter différemment que ce qu’il fait, et c’est en particulier pour cela que le Diable cherche à faire chuter l’homme pour prouver à Dieu qu’il a tort de faire confiance à l’homme (et c’est vrai que l’homme, au plan de sa nature, est tellement inférieur à la nature angélique ; mais Dieu, lui, met l’amour au-dessus de tout) </a:t>
            </a:r>
          </a:p>
          <a:p>
            <a:pPr lvl="5"/>
            <a:r>
              <a:rPr lang="fr-FR" dirty="0"/>
              <a:t>d’où l’importance vitale pour chacun de nous d’avancer dans la recherche de la vérité, et ne pas se contenter d’être sincère</a:t>
            </a:r>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8" name="Titre 1">
            <a:extLst>
              <a:ext uri="{FF2B5EF4-FFF2-40B4-BE49-F238E27FC236}">
                <a16:creationId xmlns:a16="http://schemas.microsoft.com/office/drawing/2014/main" id="{D1082A4C-D459-46FA-813D-549D167428D3}"/>
              </a:ext>
            </a:extLst>
          </p:cNvPr>
          <p:cNvSpPr>
            <a:spLocks noGrp="1"/>
          </p:cNvSpPr>
          <p:nvPr>
            <p:ph type="title"/>
          </p:nvPr>
        </p:nvSpPr>
        <p:spPr>
          <a:xfrm>
            <a:off x="119742" y="49189"/>
            <a:ext cx="11952515" cy="82457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2238027379"/>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28800"/>
            <a:ext cx="12192000" cy="5019217"/>
          </a:xfrm>
        </p:spPr>
        <p:txBody>
          <a:bodyPr>
            <a:normAutofit/>
          </a:bodyPr>
          <a:lstStyle/>
          <a:p>
            <a:pPr lvl="0"/>
            <a:r>
              <a:rPr lang="fr-FR" dirty="0"/>
              <a:t>La vérité est “une” ou elle n’est pas</a:t>
            </a:r>
          </a:p>
          <a:p>
            <a:pPr lvl="0"/>
            <a:endParaRPr lang="fr-FR" sz="1600" dirty="0"/>
          </a:p>
          <a:p>
            <a:pPr lvl="2"/>
            <a:r>
              <a:rPr lang="fr-FR" dirty="0"/>
              <a:t>en revanche aucun être humain ne peut posséder la totalité de la vérité</a:t>
            </a:r>
          </a:p>
          <a:p>
            <a:pPr lvl="2"/>
            <a:endParaRPr lang="fr-FR" sz="1200" dirty="0"/>
          </a:p>
          <a:p>
            <a:pPr lvl="2"/>
            <a:r>
              <a:rPr lang="fr-FR" dirty="0"/>
              <a:t>mais c’est une erreur ou un mensonge</a:t>
            </a:r>
          </a:p>
          <a:p>
            <a:pPr lvl="2"/>
            <a:endParaRPr lang="fr-FR" sz="800" dirty="0"/>
          </a:p>
          <a:p>
            <a:pPr lvl="3"/>
            <a:r>
              <a:rPr lang="fr-FR" dirty="0"/>
              <a:t>d’une part de nier l’existence de la vérité</a:t>
            </a:r>
          </a:p>
          <a:p>
            <a:pPr lvl="3"/>
            <a:r>
              <a:rPr lang="fr-FR" dirty="0"/>
              <a:t>et d’autre part de prétendre que notre intelligence est incapable d’avancer dans la connaissance de la vérité </a:t>
            </a:r>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519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555854554"/>
      </p:ext>
    </p:extLst>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72584"/>
            <a:ext cx="12192000" cy="5675433"/>
          </a:xfrm>
        </p:spPr>
        <p:txBody>
          <a:bodyPr>
            <a:normAutofit/>
          </a:bodyPr>
          <a:lstStyle/>
          <a:p>
            <a:pPr lvl="1"/>
            <a:r>
              <a:rPr lang="fr-FR" dirty="0"/>
              <a:t>Ne vaut-il pas mieux dire “à chacun sa vérité” que de dire il y a “une vérité” ?</a:t>
            </a:r>
          </a:p>
          <a:p>
            <a:pPr lvl="2"/>
            <a:r>
              <a:rPr lang="fr-FR" dirty="0"/>
              <a:t>le "Relativisme" affirme</a:t>
            </a:r>
          </a:p>
          <a:p>
            <a:pPr lvl="3"/>
            <a:r>
              <a:rPr lang="fr-FR" dirty="0"/>
              <a:t>"il n’y a pas de vérité", "à chacun sa vérité" </a:t>
            </a:r>
          </a:p>
          <a:p>
            <a:pPr lvl="2"/>
            <a:r>
              <a:rPr lang="fr-FR" dirty="0"/>
              <a:t>le </a:t>
            </a:r>
            <a:r>
              <a:rPr lang="fr-FR" dirty="0">
                <a:solidFill>
                  <a:schemeClr val="bg1"/>
                </a:solidFill>
                <a:highlight>
                  <a:srgbClr val="009900"/>
                </a:highlight>
              </a:rPr>
              <a:t>"Relativisme"</a:t>
            </a:r>
            <a:r>
              <a:rPr lang="fr-FR" dirty="0"/>
              <a:t> est un "système philosophique"/une idéologie</a:t>
            </a:r>
          </a:p>
          <a:p>
            <a:pPr lvl="3"/>
            <a:r>
              <a:rPr lang="fr-FR" dirty="0"/>
              <a:t>ce “système” philosophique est de nos jours massivement promu, en particulier par les diverses tendances de la </a:t>
            </a:r>
            <a:r>
              <a:rPr lang="fr-FR" dirty="0">
                <a:solidFill>
                  <a:schemeClr val="bg1"/>
                </a:solidFill>
                <a:highlight>
                  <a:srgbClr val="000000"/>
                </a:highlight>
              </a:rPr>
              <a:t>Franc-maçonnerie</a:t>
            </a:r>
          </a:p>
          <a:p>
            <a:pPr lvl="2"/>
            <a:r>
              <a:rPr lang="fr-FR" dirty="0"/>
              <a:t>(Remarque : l’idéologie du “Relativisme” n’a rien à voir avec les théories du Relativisme d’Einstein dans le domaine de la science physique)</a:t>
            </a:r>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4202872376"/>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90918"/>
            <a:ext cx="12192000" cy="5557099"/>
          </a:xfrm>
        </p:spPr>
        <p:txBody>
          <a:bodyPr>
            <a:normAutofit/>
          </a:bodyPr>
          <a:lstStyle/>
          <a:p>
            <a:pPr lvl="2"/>
            <a:r>
              <a:rPr lang="fr-FR" dirty="0"/>
              <a:t>le Relativisme affirme : "il n’y a pas de vérité" </a:t>
            </a:r>
          </a:p>
          <a:p>
            <a:pPr lvl="2"/>
            <a:endParaRPr lang="fr-FR" sz="1600" dirty="0"/>
          </a:p>
          <a:p>
            <a:pPr lvl="3"/>
            <a:r>
              <a:rPr lang="fr-FR" dirty="0"/>
              <a:t>ce qui est assez cocasse c’est que dans le "Relativisme" la seule chose qui ne serait pas "relative" ce serait le "Relativisme" lui-même !</a:t>
            </a:r>
          </a:p>
          <a:p>
            <a:pPr lvl="3"/>
            <a:endParaRPr lang="fr-FR" sz="1200" dirty="0"/>
          </a:p>
          <a:p>
            <a:pPr lvl="4"/>
            <a:r>
              <a:rPr lang="fr-FR" dirty="0"/>
              <a:t>il y aurait donc quand même quelque chose de vrai : le Relativisme</a:t>
            </a:r>
          </a:p>
          <a:p>
            <a:pPr lvl="4"/>
            <a:endParaRPr lang="fr-FR" sz="800" dirty="0"/>
          </a:p>
          <a:p>
            <a:pPr lvl="5"/>
            <a:r>
              <a:rPr lang="fr-FR" dirty="0"/>
              <a:t>donc on ne peut pas dire qu’il n’y a pas de vérité !</a:t>
            </a:r>
          </a:p>
          <a:p>
            <a:pPr lvl="3"/>
            <a:endParaRPr lang="fr-FR" sz="1200" dirty="0"/>
          </a:p>
          <a:p>
            <a:pPr lvl="3"/>
            <a:r>
              <a:rPr lang="fr-FR" dirty="0"/>
              <a:t>c’est ce que l’on appelle : "tourner en rond", ou : "un cercle vicieux"</a:t>
            </a:r>
          </a:p>
          <a:p>
            <a:endParaRPr lang="fr-FR" dirty="0"/>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745456137"/>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04856"/>
            <a:ext cx="12192000" cy="5643161"/>
          </a:xfrm>
        </p:spPr>
        <p:txBody>
          <a:bodyPr>
            <a:normAutofit fontScale="92500" lnSpcReduction="20000"/>
          </a:bodyPr>
          <a:lstStyle/>
          <a:p>
            <a:pPr lvl="3"/>
            <a:r>
              <a:rPr lang="fr-FR" dirty="0"/>
              <a:t>s’il n’y a pas de vérité, comment pouvoir prétendre qu’il est vrai “qu’il n’y a pas de vérité, mais que des vérités”?</a:t>
            </a:r>
          </a:p>
          <a:p>
            <a:pPr lvl="3"/>
            <a:endParaRPr lang="fr-FR" sz="900" dirty="0"/>
          </a:p>
          <a:p>
            <a:pPr lvl="4"/>
            <a:r>
              <a:rPr lang="fr-FR" dirty="0"/>
              <a:t>parce que si l’on prétend qu’il est vrai que “il n’y a pas de vérité mais que des vérités”</a:t>
            </a:r>
          </a:p>
          <a:p>
            <a:pPr lvl="5"/>
            <a:r>
              <a:rPr lang="fr-FR" dirty="0"/>
              <a:t>alors cela veut dire qu’il y a quand même quelque chose de vrai, à savoir : “il n’y a pas de vérité mais que des vérités”</a:t>
            </a:r>
          </a:p>
          <a:p>
            <a:pPr lvl="6"/>
            <a:r>
              <a:rPr lang="fr-FR" dirty="0"/>
              <a:t>et donc l’on ne peut pas alors dire qu’il n’y a pas de vérité! </a:t>
            </a:r>
          </a:p>
          <a:p>
            <a:pPr lvl="4"/>
            <a:endParaRPr lang="fr-FR" sz="900" dirty="0"/>
          </a:p>
          <a:p>
            <a:pPr lvl="4"/>
            <a:r>
              <a:rPr lang="fr-FR" dirty="0"/>
              <a:t>comment pouvoir prétendre que la seule chose vraie c’est que “il n’y a pas de vérité et qu’il n’y a que des vérités” ?</a:t>
            </a:r>
          </a:p>
          <a:p>
            <a:pPr lvl="4"/>
            <a:r>
              <a:rPr lang="fr-FR" dirty="0"/>
              <a:t>on tourne en rond, c’est un cercle vicieux, c’est </a:t>
            </a:r>
            <a:r>
              <a:rPr lang="fr-FR" dirty="0">
                <a:solidFill>
                  <a:schemeClr val="bg1"/>
                </a:solidFill>
                <a:highlight>
                  <a:srgbClr val="D140FE"/>
                </a:highlight>
              </a:rPr>
              <a:t>absurde</a:t>
            </a:r>
          </a:p>
          <a:p>
            <a:pPr lvl="3"/>
            <a:endParaRPr lang="fr-FR" sz="900" dirty="0"/>
          </a:p>
          <a:p>
            <a:pPr lvl="3"/>
            <a:r>
              <a:rPr lang="fr-FR" dirty="0"/>
              <a:t>si l’on prétend que le “Relativisme” est vrai, ou que seul le “Relativisme” est bon, ou que seul le “Relativisme” est…, etc., alors il y a quand même quelque chose de vrai, donc on ne peut pas dire qu’il n’y a pas de vérité !</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220828225"/>
      </p:ext>
    </p:extLst>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00462"/>
            <a:ext cx="12192000" cy="5847556"/>
          </a:xfrm>
        </p:spPr>
        <p:txBody>
          <a:bodyPr>
            <a:normAutofit fontScale="85000" lnSpcReduction="20000"/>
          </a:bodyPr>
          <a:lstStyle/>
          <a:p>
            <a:pPr lvl="2"/>
            <a:r>
              <a:rPr lang="fr-FR" dirty="0"/>
              <a:t>le Relativisme affirme : "à chacun sa vérité" </a:t>
            </a:r>
          </a:p>
          <a:p>
            <a:pPr lvl="2"/>
            <a:endParaRPr lang="fr-FR" sz="900" dirty="0"/>
          </a:p>
          <a:p>
            <a:pPr lvl="3"/>
            <a:r>
              <a:rPr lang="fr-FR" dirty="0"/>
              <a:t>cela revient à dire : "il n’y a pas de vérité« </a:t>
            </a:r>
          </a:p>
          <a:p>
            <a:pPr lvl="3"/>
            <a:endParaRPr lang="fr-FR" sz="400" dirty="0"/>
          </a:p>
          <a:p>
            <a:pPr lvl="4"/>
            <a:r>
              <a:rPr lang="fr-FR" dirty="0"/>
              <a:t>“à chacun sa vérité” n’a pas de sens car la vérité est “une” ou elle n’est pas</a:t>
            </a:r>
          </a:p>
          <a:p>
            <a:pPr lvl="4"/>
            <a:r>
              <a:rPr lang="fr-FR" dirty="0"/>
              <a:t>en revanche ce qui a du sens c’est que chacun a des/ses </a:t>
            </a:r>
            <a:r>
              <a:rPr lang="fr-FR" dirty="0">
                <a:solidFill>
                  <a:schemeClr val="bg1"/>
                </a:solidFill>
                <a:highlight>
                  <a:srgbClr val="D140FE"/>
                </a:highlight>
              </a:rPr>
              <a:t>opinions</a:t>
            </a:r>
            <a:endParaRPr lang="fr-FR" dirty="0"/>
          </a:p>
          <a:p>
            <a:pPr lvl="2"/>
            <a:endParaRPr lang="fr-FR" sz="900" dirty="0"/>
          </a:p>
          <a:p>
            <a:pPr lvl="2"/>
            <a:r>
              <a:rPr lang="fr-FR" dirty="0"/>
              <a:t>idem pour « le “doute” sur l’existence de la vérité » </a:t>
            </a:r>
          </a:p>
          <a:p>
            <a:pPr lvl="3"/>
            <a:endParaRPr lang="fr-FR" sz="1000" dirty="0"/>
          </a:p>
          <a:p>
            <a:pPr lvl="3"/>
            <a:r>
              <a:rPr lang="fr-FR" dirty="0"/>
              <a:t>si quelqu’un qui prétend que : “il est douteux qu’il y ait une vérité”</a:t>
            </a:r>
          </a:p>
          <a:p>
            <a:pPr lvl="3"/>
            <a:endParaRPr lang="fr-FR" sz="400" dirty="0"/>
          </a:p>
          <a:p>
            <a:pPr lvl="4"/>
            <a:r>
              <a:rPr lang="fr-FR" dirty="0"/>
              <a:t>est-ce donc qu’il prétend qu’il est vrai qu’ “il est douteux qu’il y ait une vérité?”</a:t>
            </a:r>
          </a:p>
          <a:p>
            <a:pPr lvl="5"/>
            <a:r>
              <a:rPr lang="fr-FR" dirty="0"/>
              <a:t>parce qu’alors il y a pour lui au moins quelque chose de vrai : c’est qu’ “il est douteux qu’il y ait une vérité”</a:t>
            </a:r>
          </a:p>
          <a:p>
            <a:pPr lvl="6"/>
            <a:r>
              <a:rPr lang="fr-FR" dirty="0"/>
              <a:t>mais d’après son idéologie, si l’on mène le raisonnement jusqu’au bout on ne peut que dire qu’ “il est douteux qu’il soit douteux qu’il y ait une vérité”, et avec tout ça l’on est bien avancé… parce qu’alors cela revient à ne pas pouvoir affirmer le point de départ, à savoir : “il est douteux qu’il y ait une vérité”</a:t>
            </a:r>
          </a:p>
          <a:p>
            <a:pPr lvl="3"/>
            <a:endParaRPr lang="fr-FR" dirty="0"/>
          </a:p>
          <a:p>
            <a:endParaRPr lang="fr-FR" dirty="0"/>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508107708"/>
      </p:ext>
    </p:extLst>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90918"/>
            <a:ext cx="12192000" cy="5557099"/>
          </a:xfrm>
        </p:spPr>
        <p:txBody>
          <a:bodyPr>
            <a:normAutofit fontScale="92500" lnSpcReduction="10000"/>
          </a:bodyPr>
          <a:lstStyle/>
          <a:p>
            <a:pPr lvl="5"/>
            <a:r>
              <a:rPr lang="fr-FR" dirty="0"/>
              <a:t>par ailleurs, comment peut-il prétendre qu’il a raison et que ceux qui ne pensent pas comme lui sont “intolérants” ? </a:t>
            </a:r>
          </a:p>
          <a:p>
            <a:pPr lvl="6"/>
            <a:r>
              <a:rPr lang="fr-FR" dirty="0"/>
              <a:t>parce que là aussi, d’après son idéologie, si l’on mène le raisonnement jusqu’au bout on ne peut que conclure qu’il est douteux qu’ils soient intolérants.</a:t>
            </a:r>
          </a:p>
          <a:p>
            <a:pPr lvl="5"/>
            <a:r>
              <a:rPr lang="fr-FR" dirty="0"/>
              <a:t>etc.</a:t>
            </a:r>
          </a:p>
          <a:p>
            <a:pPr lvl="2"/>
            <a:r>
              <a:rPr lang="fr-FR" dirty="0"/>
              <a:t>tout ce qui est écrit là, ce n’est pas jouer sur les mots, c’est sérieux et très important</a:t>
            </a:r>
          </a:p>
          <a:p>
            <a:pPr lvl="3"/>
            <a:r>
              <a:rPr lang="fr-FR" dirty="0"/>
              <a:t>cela montre combien le Relativisme </a:t>
            </a:r>
          </a:p>
          <a:p>
            <a:pPr lvl="4"/>
            <a:r>
              <a:rPr lang="fr-FR" dirty="0"/>
              <a:t>est "un cercle vicieux" —“on tourne en rond”—</a:t>
            </a:r>
          </a:p>
          <a:p>
            <a:pPr lvl="4"/>
            <a:r>
              <a:rPr lang="fr-FR" dirty="0"/>
              <a:t>même s’il est, au prime abord, très </a:t>
            </a:r>
            <a:r>
              <a:rPr lang="fr-FR" dirty="0">
                <a:solidFill>
                  <a:schemeClr val="bg1"/>
                </a:solidFill>
                <a:highlight>
                  <a:srgbClr val="D140FE"/>
                </a:highlight>
              </a:rPr>
              <a:t>séduisant</a:t>
            </a:r>
          </a:p>
          <a:p>
            <a:pPr lvl="3"/>
            <a:r>
              <a:rPr lang="fr-FR" dirty="0"/>
              <a:t>cela montre combien une telle idéologie est absurde, se contredit elle-même</a:t>
            </a:r>
          </a:p>
          <a:p>
            <a:pPr lvl="2"/>
            <a:endParaRPr lang="fr-FR" dirty="0"/>
          </a:p>
          <a:p>
            <a:pPr lvl="3"/>
            <a:endParaRPr lang="fr-FR" dirty="0"/>
          </a:p>
          <a:p>
            <a:endParaRPr lang="fr-FR" dirty="0"/>
          </a:p>
          <a:p>
            <a:pPr lvl="2"/>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416148363"/>
      </p:ext>
    </p:extLst>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90918"/>
            <a:ext cx="12192000" cy="5557099"/>
          </a:xfrm>
        </p:spPr>
        <p:txBody>
          <a:bodyPr>
            <a:normAutofit/>
          </a:bodyPr>
          <a:lstStyle/>
          <a:p>
            <a:pPr lvl="3"/>
            <a:r>
              <a:rPr lang="fr-FR" dirty="0"/>
              <a:t>cela montre combien un partisan du Relativisme</a:t>
            </a:r>
          </a:p>
          <a:p>
            <a:pPr lvl="5"/>
            <a:endParaRPr lang="fr-FR" sz="900" dirty="0"/>
          </a:p>
          <a:p>
            <a:pPr lvl="5"/>
            <a:r>
              <a:rPr lang="fr-FR" dirty="0"/>
              <a:t>s’il est cohérent avec lui-même</a:t>
            </a:r>
          </a:p>
          <a:p>
            <a:pPr lvl="5"/>
            <a:r>
              <a:rPr lang="fr-FR" dirty="0"/>
              <a:t>s’il est honnête intellectuellement avec lui-même et envers les autres</a:t>
            </a:r>
          </a:p>
          <a:p>
            <a:pPr lvl="4"/>
            <a:endParaRPr lang="fr-FR" sz="1300" dirty="0"/>
          </a:p>
          <a:p>
            <a:pPr lvl="4"/>
            <a:r>
              <a:rPr lang="fr-FR" dirty="0"/>
              <a:t>alors :</a:t>
            </a:r>
          </a:p>
          <a:p>
            <a:pPr lvl="4"/>
            <a:endParaRPr lang="fr-FR" sz="900" dirty="0"/>
          </a:p>
          <a:p>
            <a:pPr lvl="5"/>
            <a:r>
              <a:rPr lang="fr-FR" dirty="0"/>
              <a:t>il ne peut rien affirmer, puisque tout est relatif…</a:t>
            </a:r>
          </a:p>
          <a:p>
            <a:pPr lvl="5"/>
            <a:r>
              <a:rPr lang="fr-FR" dirty="0"/>
              <a:t>il ne peut pas prétendre avoir raison, puisque tout est relatif…</a:t>
            </a:r>
          </a:p>
          <a:p>
            <a:pPr lvl="5"/>
            <a:r>
              <a:rPr lang="fr-FR" dirty="0"/>
              <a:t>il ne pas prétendre que ce qu’il dit est évident, puisque tout est relatif…</a:t>
            </a:r>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525</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848111849"/>
      </p:ext>
    </p:extLst>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828800"/>
            <a:ext cx="12192000" cy="5019217"/>
          </a:xfrm>
        </p:spPr>
        <p:txBody>
          <a:bodyPr>
            <a:normAutofit/>
          </a:bodyPr>
          <a:lstStyle/>
          <a:p>
            <a:pPr lvl="5"/>
            <a:r>
              <a:rPr lang="fr-FR" dirty="0"/>
              <a:t>il ne peut pas prétendre imposer quoi que ce soit aux autres, puisque tout est relatif…</a:t>
            </a:r>
          </a:p>
          <a:p>
            <a:pPr lvl="5"/>
            <a:endParaRPr lang="fr-FR" sz="800" dirty="0"/>
          </a:p>
          <a:p>
            <a:pPr lvl="6"/>
            <a:r>
              <a:rPr lang="fr-FR" dirty="0"/>
              <a:t>ce que font pourtant les soi-disant tolérants, qui imposent de fait l’idéologie “Relativiste”, en particulier à travers les grands médias, nos gouvernants qui nous imposent des lois, dont beaucoup sont particulièrement malsaines, et de toute façon empreintes d’idéologie(s), etc.</a:t>
            </a:r>
          </a:p>
          <a:p>
            <a:pPr lvl="5"/>
            <a:endParaRPr lang="fr-FR" sz="800" dirty="0"/>
          </a:p>
          <a:p>
            <a:pPr lvl="5"/>
            <a:r>
              <a:rPr lang="fr-FR" dirty="0"/>
              <a:t>etc.</a:t>
            </a:r>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526</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2940311398"/>
      </p:ext>
    </p:extLst>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404"/>
          </a:xfrm>
        </p:spPr>
        <p:txBody>
          <a:bodyPr>
            <a:normAutofit/>
          </a:bodyPr>
          <a:lstStyle/>
          <a:p>
            <a:pPr lvl="5"/>
            <a:r>
              <a:rPr lang="fr-FR" dirty="0"/>
              <a:t>il devrait reconnaître que son idéologie aussi est "relative" </a:t>
            </a:r>
          </a:p>
          <a:p>
            <a:pPr lvl="6"/>
            <a:r>
              <a:rPr lang="fr-FR" dirty="0"/>
              <a:t>et éviter d’exclure —ou de faire exclure— des débats et des responsabilités, de la vie publique et sociale, ceux qui ne pensent par comme eux et qui cherchent à avancer dans la connaissance de la vérité</a:t>
            </a:r>
          </a:p>
          <a:p>
            <a:pPr lvl="3"/>
            <a:r>
              <a:rPr lang="fr-FR" dirty="0"/>
              <a:t>actuellement on cherche à nous imposer le totalitarisme / la dictature du Relativisme</a:t>
            </a:r>
          </a:p>
          <a:p>
            <a:pPr lvl="4"/>
            <a:r>
              <a:rPr lang="fr-FR" dirty="0"/>
              <a:t>sous couvert/prétexte de tolérance</a:t>
            </a:r>
          </a:p>
          <a:p>
            <a:pPr lvl="5"/>
            <a:r>
              <a:rPr lang="fr-FR" dirty="0"/>
              <a:t>mais ces “tolérants” se montrent dans les faits on ne peut plus intolérants envers ceux qui ne pensent pas comme eux</a:t>
            </a:r>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527</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583859193"/>
      </p:ext>
    </p:extLst>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404"/>
          </a:xfrm>
        </p:spPr>
        <p:txBody>
          <a:bodyPr>
            <a:normAutofit fontScale="92500" lnSpcReduction="10000"/>
          </a:bodyPr>
          <a:lstStyle/>
          <a:p>
            <a:pPr lvl="3"/>
            <a:r>
              <a:rPr lang="fr-FR" dirty="0"/>
              <a:t>si l’on y regarde bien, l’idéologie “relativiste”</a:t>
            </a:r>
          </a:p>
          <a:p>
            <a:pPr lvl="4"/>
            <a:r>
              <a:rPr lang="fr-FR" dirty="0"/>
              <a:t>est un mépris de notre intelligence humaine</a:t>
            </a:r>
          </a:p>
          <a:p>
            <a:pPr lvl="5"/>
            <a:r>
              <a:rPr lang="fr-FR" dirty="0"/>
              <a:t>le Relativisme prétend, en définitive, que l’intelligence humaine n’est capable que d’opinions, et ne peut rien atteindre de la vérité, de la connaissance du réel tel qu’il est, de la réalité telle qu’elle existe, des réalités telles qu’elles existent</a:t>
            </a:r>
          </a:p>
          <a:p>
            <a:pPr lvl="4"/>
            <a:r>
              <a:rPr lang="fr-FR" dirty="0"/>
              <a:t>un mépris de l’intelligence humaine dû probablement, d’une façon inconsciente ou pas</a:t>
            </a:r>
          </a:p>
          <a:p>
            <a:pPr lvl="5"/>
            <a:r>
              <a:rPr lang="fr-FR" dirty="0"/>
              <a:t>au fait que nous nous rendons esclaves de nos passions</a:t>
            </a:r>
          </a:p>
          <a:p>
            <a:pPr lvl="5"/>
            <a:r>
              <a:rPr lang="fr-FR" dirty="0"/>
              <a:t>et, sans doute plus profondément : aux pièges du Diable et des autres Démons, qui haïssent les hommes et qui sont ravis de nous enfoncer dans la sottise, et aussi, paradoxalement, à notre orgueil : qui ne veut pas reconnaître Dieu et lui obéir</a:t>
            </a:r>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528</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1481857332"/>
      </p:ext>
    </p:extLst>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140310"/>
            <a:ext cx="12192000" cy="5707707"/>
          </a:xfrm>
        </p:spPr>
        <p:txBody>
          <a:bodyPr>
            <a:normAutofit fontScale="92500"/>
          </a:bodyPr>
          <a:lstStyle/>
          <a:p>
            <a:pPr lvl="1"/>
            <a:r>
              <a:rPr lang="fr-FR" dirty="0"/>
              <a:t>Dire qu’il y a “une” vérité, n’est-ce pas faire preuve d’intolérance ?</a:t>
            </a:r>
          </a:p>
          <a:p>
            <a:pPr lvl="2"/>
            <a:r>
              <a:rPr lang="fr-FR" dirty="0"/>
              <a:t>Jésus dit : « </a:t>
            </a:r>
            <a:r>
              <a:rPr lang="fr-FR" baseline="30000" dirty="0"/>
              <a:t>Jn 8, 32</a:t>
            </a:r>
            <a:r>
              <a:rPr lang="fr-FR" dirty="0"/>
              <a:t> […] la vérité vous libèrera »</a:t>
            </a:r>
          </a:p>
          <a:p>
            <a:pPr lvl="2"/>
            <a:r>
              <a:rPr lang="fr-FR" dirty="0"/>
              <a:t>la Vérité est une Personne, la Personne de Jésus</a:t>
            </a:r>
          </a:p>
          <a:p>
            <a:pPr lvl="5"/>
            <a:r>
              <a:rPr lang="fr-FR" dirty="0"/>
              <a:t>« </a:t>
            </a:r>
            <a:r>
              <a:rPr lang="fr-FR" baseline="30000" dirty="0"/>
              <a:t>Jn 14, 6</a:t>
            </a:r>
            <a:r>
              <a:rPr lang="fr-FR" dirty="0"/>
              <a:t> Jésus lui dit : “Moi, je suis le Chemin, et la Vérité, et la Vie ! ». </a:t>
            </a:r>
          </a:p>
          <a:p>
            <a:pPr lvl="2"/>
            <a:r>
              <a:rPr lang="fr-FR" dirty="0"/>
              <a:t>c’est l’ignorance de la vérité —aussi bien au plan naturel qu’au plan surnaturel—, ou le refus de la connaître, qui emprisonne </a:t>
            </a:r>
          </a:p>
          <a:p>
            <a:pPr lvl="2"/>
            <a:r>
              <a:rPr lang="fr-FR" dirty="0"/>
              <a:t>il n’y a pas lieu de </a:t>
            </a:r>
            <a:r>
              <a:rPr lang="fr-FR" dirty="0">
                <a:solidFill>
                  <a:schemeClr val="bg1"/>
                </a:solidFill>
                <a:highlight>
                  <a:srgbClr val="30BE30"/>
                </a:highlight>
              </a:rPr>
              <a:t>tolérer</a:t>
            </a:r>
            <a:r>
              <a:rPr lang="fr-FR" dirty="0"/>
              <a:t> l’erreur, qu’elle soit chez “l’autre” ou en nous</a:t>
            </a:r>
          </a:p>
          <a:p>
            <a:pPr lvl="3"/>
            <a:r>
              <a:rPr lang="fr-FR" dirty="0"/>
              <a:t>car l’erreur empoisonne notre intelligence et est un obstacle à l’amour</a:t>
            </a:r>
          </a:p>
          <a:p>
            <a:pPr lvl="3"/>
            <a:r>
              <a:rPr lang="fr-FR" dirty="0"/>
              <a:t>en revanche tout être humain est à </a:t>
            </a:r>
            <a:r>
              <a:rPr lang="fr-FR" dirty="0">
                <a:solidFill>
                  <a:schemeClr val="bg1"/>
                </a:solidFill>
                <a:highlight>
                  <a:srgbClr val="000000"/>
                </a:highlight>
              </a:rPr>
              <a:t>respecter</a:t>
            </a:r>
            <a:r>
              <a:rPr lang="fr-FR" dirty="0"/>
              <a:t> au plus haut point</a:t>
            </a:r>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529</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2552973356"/>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215614"/>
            <a:ext cx="12192000" cy="5632404"/>
          </a:xfrm>
        </p:spPr>
        <p:txBody>
          <a:bodyPr>
            <a:normAutofit/>
          </a:bodyPr>
          <a:lstStyle/>
          <a:p>
            <a:pPr lvl="4"/>
            <a:r>
              <a:rPr lang="fr-FR" dirty="0"/>
              <a:t>en particulier parce que tout être humain est appelé à être enfant de Dieu</a:t>
            </a:r>
          </a:p>
          <a:p>
            <a:pPr lvl="4"/>
            <a:r>
              <a:rPr lang="fr-FR" dirty="0"/>
              <a:t>et que Jésus a offert sa vie pour que tout être humain qui accepte d’être sauvé soit sauvé</a:t>
            </a:r>
          </a:p>
          <a:p>
            <a:pPr lvl="3"/>
            <a:r>
              <a:rPr lang="fr-FR" dirty="0"/>
              <a:t>ainsi </a:t>
            </a:r>
          </a:p>
          <a:p>
            <a:pPr lvl="5"/>
            <a:r>
              <a:rPr lang="fr-FR" dirty="0"/>
              <a:t>autant l’on doit combattre les erreurs ou/et les actes malfaisants de telle personne</a:t>
            </a:r>
          </a:p>
          <a:p>
            <a:pPr lvl="5"/>
            <a:r>
              <a:rPr lang="fr-FR" dirty="0"/>
              <a:t>autant on doit respecter cette personne dans sa personne </a:t>
            </a:r>
          </a:p>
          <a:p>
            <a:pPr lvl="4"/>
            <a:r>
              <a:rPr lang="fr-FR" dirty="0"/>
              <a:t>beaucoup de personnes ne font pas cette distinction : en particulier chez les non-chrétiens ; mais aussi parmi les chrétiens insuffisamment formés dans ce domaine</a:t>
            </a:r>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530</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801539821"/>
      </p:ext>
    </p:extLst>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516828"/>
            <a:ext cx="12192000" cy="5331190"/>
          </a:xfrm>
        </p:spPr>
        <p:txBody>
          <a:bodyPr>
            <a:normAutofit/>
          </a:bodyPr>
          <a:lstStyle/>
          <a:p>
            <a:pPr lvl="2"/>
            <a:r>
              <a:rPr lang="fr-FR" dirty="0"/>
              <a:t>la vérité sans la charité n’est pas la vérité, et la charité sans la vérité n’est pas la charité</a:t>
            </a:r>
          </a:p>
          <a:p>
            <a:pPr lvl="2"/>
            <a:endParaRPr lang="fr-FR" sz="1200" dirty="0"/>
          </a:p>
          <a:p>
            <a:pPr lvl="2"/>
            <a:r>
              <a:rPr lang="fr-FR" dirty="0"/>
              <a:t>la vérité </a:t>
            </a:r>
          </a:p>
          <a:p>
            <a:pPr lvl="4"/>
            <a:r>
              <a:rPr lang="fr-FR" dirty="0"/>
              <a:t>il ne suffit pas d’avancer dans sa connaissance, dans son assimilation</a:t>
            </a:r>
          </a:p>
          <a:p>
            <a:pPr lvl="4"/>
            <a:r>
              <a:rPr lang="fr-FR" dirty="0"/>
              <a:t>mais il s’agit tout autant de la mettre en pratique </a:t>
            </a:r>
          </a:p>
          <a:p>
            <a:pPr lvl="3"/>
            <a:r>
              <a:rPr lang="fr-FR" dirty="0"/>
              <a:t>“connaître la vérité” (ou du moins avancer toujours plus dans sa connaissance), et “vivre en vérité” (rendre sa vie de plus en plus conforme à la vérité) </a:t>
            </a:r>
          </a:p>
          <a:p>
            <a:pPr lvl="4"/>
            <a:endParaRPr lang="fr-FR" dirty="0"/>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531</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803843179"/>
      </p:ext>
    </p:extLst>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775012"/>
            <a:ext cx="12192000" cy="5073006"/>
          </a:xfrm>
        </p:spPr>
        <p:txBody>
          <a:bodyPr>
            <a:normAutofit/>
          </a:bodyPr>
          <a:lstStyle/>
          <a:p>
            <a:pPr lvl="4"/>
            <a:r>
              <a:rPr lang="fr-FR" dirty="0"/>
              <a:t>et Jésus nous apprend que “vivre en vérité” va jusqu’à : “aimer ses ennemis”</a:t>
            </a:r>
          </a:p>
          <a:p>
            <a:pPr lvl="4"/>
            <a:endParaRPr lang="fr-FR" sz="800" dirty="0"/>
          </a:p>
          <a:p>
            <a:pPr lvl="5"/>
            <a:r>
              <a:rPr lang="fr-FR" dirty="0"/>
              <a:t>“aimer ses ennemis” ne veut pas dire du tout </a:t>
            </a:r>
          </a:p>
          <a:p>
            <a:pPr lvl="6"/>
            <a:r>
              <a:rPr lang="fr-FR" dirty="0"/>
              <a:t>aimer le mal qu’ils nous font</a:t>
            </a:r>
          </a:p>
          <a:p>
            <a:pPr lvl="6"/>
            <a:r>
              <a:rPr lang="fr-FR" dirty="0"/>
              <a:t>ni même : avoir forcément de la sympathie pour eux</a:t>
            </a:r>
          </a:p>
          <a:p>
            <a:pPr lvl="6"/>
            <a:endParaRPr lang="fr-FR" sz="800" dirty="0"/>
          </a:p>
          <a:p>
            <a:pPr lvl="5"/>
            <a:r>
              <a:rPr lang="fr-FR" dirty="0"/>
              <a:t>mais cela veut dire : leur vouloir du bien</a:t>
            </a:r>
          </a:p>
          <a:p>
            <a:pPr lvl="6"/>
            <a:r>
              <a:rPr lang="fr-FR" dirty="0"/>
              <a:t>et le meilleur bien qui soit pour eux : leur salut</a:t>
            </a:r>
          </a:p>
          <a:p>
            <a:pPr lvl="6"/>
            <a:r>
              <a:rPr lang="fr-FR" dirty="0"/>
              <a:t>à nous de prier pour leur conversion et leur salut</a:t>
            </a:r>
          </a:p>
          <a:p>
            <a:pPr lvl="4"/>
            <a:endParaRPr lang="fr-FR" dirty="0"/>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532</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vérité — relativisme — tolérance —  sincérité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3969273953"/>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3493"/>
            <a:ext cx="12192000" cy="5804526"/>
          </a:xfrm>
        </p:spPr>
        <p:txBody>
          <a:bodyPr>
            <a:normAutofit fontScale="85000" lnSpcReduction="10000"/>
          </a:bodyPr>
          <a:lstStyle/>
          <a:p>
            <a:r>
              <a:rPr lang="fr-FR" dirty="0"/>
              <a:t>Dans le langage usuel, le mot volonté a été détourné de son sens initial et plénier</a:t>
            </a:r>
          </a:p>
          <a:p>
            <a:pPr lvl="2"/>
            <a:r>
              <a:rPr lang="fr-FR" dirty="0"/>
              <a:t>son sens initial et plénier </a:t>
            </a:r>
          </a:p>
          <a:p>
            <a:pPr lvl="3"/>
            <a:r>
              <a:rPr lang="fr-FR" dirty="0"/>
              <a:t>c’est : “amour spirituel”</a:t>
            </a:r>
          </a:p>
          <a:p>
            <a:pPr lvl="4"/>
            <a:r>
              <a:rPr lang="fr-FR" dirty="0"/>
              <a:t>notre volonté est en premier lieu une capacité d'amour pour un bien spirituel : je </a:t>
            </a:r>
            <a:r>
              <a:rPr lang="fr-FR" dirty="0">
                <a:solidFill>
                  <a:schemeClr val="bg1"/>
                </a:solidFill>
                <a:highlight>
                  <a:srgbClr val="D140FE"/>
                </a:highlight>
              </a:rPr>
              <a:t>veux/désire</a:t>
            </a:r>
            <a:r>
              <a:rPr lang="fr-FR" dirty="0"/>
              <a:t> ce bien spirituel ( = ce bien que mon intelligence a saisi comme vrai bien)</a:t>
            </a:r>
          </a:p>
          <a:p>
            <a:pPr lvl="3"/>
            <a:r>
              <a:rPr lang="fr-FR" dirty="0"/>
              <a:t>et non le sens qu’on lui donne dans le langage courant depuis le détournement qu’en a fait Descartes : une puissance d'efficacité (« </a:t>
            </a:r>
            <a:r>
              <a:rPr lang="fr-FR" dirty="0">
                <a:solidFill>
                  <a:schemeClr val="bg1"/>
                </a:solidFill>
                <a:highlight>
                  <a:srgbClr val="000000"/>
                </a:highlight>
              </a:rPr>
              <a:t>il faut</a:t>
            </a:r>
            <a:r>
              <a:rPr lang="fr-FR" dirty="0"/>
              <a:t> que j’y arrive ! il faut que j’y arrive ! »</a:t>
            </a:r>
          </a:p>
          <a:p>
            <a:pPr lvl="4"/>
            <a:r>
              <a:rPr lang="fr-FR" dirty="0"/>
              <a:t>et je "tends" tous mes "muscles" pour cela</a:t>
            </a:r>
          </a:p>
          <a:p>
            <a:r>
              <a:rPr lang="fr-FR" dirty="0"/>
              <a:t>C’est l’enseignement philosophique qui nous aide à saisir ce que signifie : “la volonté = l’amour spirituel”</a:t>
            </a:r>
          </a:p>
          <a:p>
            <a:r>
              <a:rPr lang="fr-FR" dirty="0"/>
              <a:t>Au plan de la religion, nous pouvons méditer en particulier sur ce que Jésus nous a enseigné : « </a:t>
            </a:r>
            <a:r>
              <a:rPr lang="fr-FR" baseline="30000" dirty="0"/>
              <a:t>Mt 6, 9</a:t>
            </a:r>
            <a:r>
              <a:rPr lang="fr-FR" dirty="0"/>
              <a:t> Vous donc, priez ainsi : Notre Père […] que </a:t>
            </a:r>
            <a:r>
              <a:rPr lang="fr-FR" dirty="0">
                <a:solidFill>
                  <a:schemeClr val="bg1"/>
                </a:solidFill>
                <a:highlight>
                  <a:srgbClr val="0000CC"/>
                </a:highlight>
              </a:rPr>
              <a:t>ta Volonté soit faite</a:t>
            </a:r>
            <a:r>
              <a:rPr lang="fr-FR" dirty="0"/>
              <a:t> sur la terre comme au ciel »</a:t>
            </a:r>
          </a:p>
          <a:p>
            <a:pPr lvl="6"/>
            <a:endParaRPr lang="fr-FR" dirty="0"/>
          </a:p>
          <a:p>
            <a:pPr lvl="4"/>
            <a:endParaRPr lang="fr-FR" dirty="0"/>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533</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volonté</a:t>
            </a:r>
            <a:endParaRPr lang="fr-FR" sz="2400" dirty="0">
              <a:solidFill>
                <a:schemeClr val="tx1"/>
              </a:solidFill>
            </a:endParaRPr>
          </a:p>
        </p:txBody>
      </p:sp>
    </p:spTree>
    <p:extLst>
      <p:ext uri="{BB962C8B-B14F-4D97-AF65-F5344CB8AC3E}">
        <p14:creationId xmlns:p14="http://schemas.microsoft.com/office/powerpoint/2010/main" val="2343833187"/>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53F1A2F-00F0-4F41-BEA3-8E2859D47BC9}"/>
              </a:ext>
            </a:extLst>
          </p:cNvPr>
          <p:cNvSpPr>
            <a:spLocks noGrp="1"/>
          </p:cNvSpPr>
          <p:nvPr>
            <p:ph idx="1"/>
          </p:nvPr>
        </p:nvSpPr>
        <p:spPr>
          <a:xfrm>
            <a:off x="0" y="1043493"/>
            <a:ext cx="12192000" cy="5804526"/>
          </a:xfrm>
        </p:spPr>
        <p:txBody>
          <a:bodyPr>
            <a:normAutofit fontScale="92500" lnSpcReduction="10000"/>
          </a:bodyPr>
          <a:lstStyle/>
          <a:p>
            <a:r>
              <a:rPr lang="fr-FR" dirty="0"/>
              <a:t>Il n’est pas rare que l’on rencontre en soi-même des choses qui nous empêchent, qui nous freinent, pour atteindre tel bien</a:t>
            </a:r>
          </a:p>
          <a:p>
            <a:pPr lvl="2"/>
            <a:r>
              <a:rPr lang="fr-FR" dirty="0"/>
              <a:t>par exemple, si l’on est alcoolique notre intelligence peut nous dire que notre bien c’est de ne pas être alcoolique ; et l’on désire donc y arriver ; il y a des tas de choses qui peuvent nous en empêcher mais il reste que nous savons que notre bien c’est de ne pas être alcoolique : nous aimons ce bien qui est de ne pas être alcoolique et nous savons que c’est notre objectif, dans le domaine de la boisson, même si on n’y arrive pas encore</a:t>
            </a:r>
          </a:p>
          <a:p>
            <a:pPr lvl="3"/>
            <a:r>
              <a:rPr lang="fr-FR" dirty="0"/>
              <a:t>et l’amour spirituel, la volonté, </a:t>
            </a:r>
          </a:p>
          <a:p>
            <a:pPr lvl="4"/>
            <a:r>
              <a:rPr lang="fr-FR" dirty="0"/>
              <a:t>n’est pas dans la tension ( = "il faut que j’y arrive, il faut que j’y arrive") mais dans le fait d’aimer ce bien, de souhaiter ce bien qui est de boire avec modération</a:t>
            </a:r>
          </a:p>
          <a:p>
            <a:pPr lvl="6"/>
            <a:endParaRPr lang="fr-FR" dirty="0"/>
          </a:p>
          <a:p>
            <a:pPr lvl="4"/>
            <a:endParaRPr lang="fr-FR" dirty="0"/>
          </a:p>
          <a:p>
            <a:pPr lvl="5"/>
            <a:endParaRPr lang="fr-FR" dirty="0"/>
          </a:p>
          <a:p>
            <a:pPr lvl="5"/>
            <a:endParaRPr lang="fr-FR" sz="3600" dirty="0"/>
          </a:p>
        </p:txBody>
      </p:sp>
      <p:sp>
        <p:nvSpPr>
          <p:cNvPr id="4" name="Espace réservé du numéro de diapositive 3">
            <a:extLst>
              <a:ext uri="{FF2B5EF4-FFF2-40B4-BE49-F238E27FC236}">
                <a16:creationId xmlns:a16="http://schemas.microsoft.com/office/drawing/2014/main" id="{D5933CA3-1DDD-4806-A46F-31ABC6A33C72}"/>
              </a:ext>
            </a:extLst>
          </p:cNvPr>
          <p:cNvSpPr>
            <a:spLocks noGrp="1"/>
          </p:cNvSpPr>
          <p:nvPr>
            <p:ph type="sldNum" sz="quarter" idx="12"/>
          </p:nvPr>
        </p:nvSpPr>
        <p:spPr/>
        <p:txBody>
          <a:bodyPr/>
          <a:lstStyle/>
          <a:p>
            <a:fld id="{E57ECC14-826B-42E9-A453-4280D060BAD6}" type="slidenum">
              <a:rPr lang="fr-FR" smtClean="0"/>
              <a:t>534</a:t>
            </a:fld>
            <a:endParaRPr lang="fr-FR" dirty="0"/>
          </a:p>
        </p:txBody>
      </p:sp>
      <p:sp>
        <p:nvSpPr>
          <p:cNvPr id="5" name="Espace réservé de la date 4">
            <a:extLst>
              <a:ext uri="{FF2B5EF4-FFF2-40B4-BE49-F238E27FC236}">
                <a16:creationId xmlns:a16="http://schemas.microsoft.com/office/drawing/2014/main" id="{B842883F-9B43-4360-B46C-7F0C79CECF54}"/>
              </a:ext>
            </a:extLst>
          </p:cNvPr>
          <p:cNvSpPr>
            <a:spLocks noGrp="1"/>
          </p:cNvSpPr>
          <p:nvPr>
            <p:ph type="dt" sz="half" idx="10"/>
          </p:nvPr>
        </p:nvSpPr>
        <p:spPr/>
        <p:txBody>
          <a:bodyPr/>
          <a:lstStyle/>
          <a:p>
            <a:r>
              <a:rPr lang="fr-FR"/>
              <a:t>09/11/2020</a:t>
            </a:r>
            <a:endParaRPr lang="fr-FR" dirty="0"/>
          </a:p>
        </p:txBody>
      </p:sp>
      <p:sp>
        <p:nvSpPr>
          <p:cNvPr id="9" name="Titre 1">
            <a:extLst>
              <a:ext uri="{FF2B5EF4-FFF2-40B4-BE49-F238E27FC236}">
                <a16:creationId xmlns:a16="http://schemas.microsoft.com/office/drawing/2014/main" id="{B53D58AD-B785-4BE9-A1EE-D67E4B6A541E}"/>
              </a:ext>
            </a:extLst>
          </p:cNvPr>
          <p:cNvSpPr>
            <a:spLocks noGrp="1"/>
          </p:cNvSpPr>
          <p:nvPr>
            <p:ph type="title"/>
          </p:nvPr>
        </p:nvSpPr>
        <p:spPr>
          <a:xfrm>
            <a:off x="119063" y="49213"/>
            <a:ext cx="11953875" cy="800641"/>
          </a:xfrm>
        </p:spPr>
        <p:txBody>
          <a:bodyPr>
            <a:normAutofit/>
          </a:bodyPr>
          <a:lstStyle/>
          <a:p>
            <a:r>
              <a:rPr lang="fr-FR" sz="3600" dirty="0"/>
              <a:t>volonté</a:t>
            </a:r>
            <a:r>
              <a:rPr lang="fr-FR" sz="2400" dirty="0"/>
              <a:t> 		</a:t>
            </a:r>
            <a:r>
              <a:rPr lang="fr-FR" sz="2400" dirty="0">
                <a:solidFill>
                  <a:schemeClr val="tx1"/>
                </a:solidFill>
              </a:rPr>
              <a:t>Suite</a:t>
            </a:r>
          </a:p>
        </p:txBody>
      </p:sp>
    </p:spTree>
    <p:extLst>
      <p:ext uri="{BB962C8B-B14F-4D97-AF65-F5344CB8AC3E}">
        <p14:creationId xmlns:p14="http://schemas.microsoft.com/office/powerpoint/2010/main" val="223882167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12502</TotalTime>
  <Words>65930</Words>
  <Application>Microsoft Office PowerPoint</Application>
  <PresentationFormat>Grand écran</PresentationFormat>
  <Paragraphs>6325</Paragraphs>
  <Slides>534</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534</vt:i4>
      </vt:variant>
    </vt:vector>
  </HeadingPairs>
  <TitlesOfParts>
    <vt:vector size="541" baseType="lpstr">
      <vt:lpstr>Arial</vt:lpstr>
      <vt:lpstr>Arial Narrow</vt:lpstr>
      <vt:lpstr>Calibri</vt:lpstr>
      <vt:lpstr>SymbolPS</vt:lpstr>
      <vt:lpstr>Wingdings</vt:lpstr>
      <vt:lpstr>Thème Office</vt:lpstr>
      <vt:lpstr>1_Thème Office</vt:lpstr>
      <vt:lpstr>Présentation PowerPoint</vt:lpstr>
      <vt:lpstr>Préambule</vt:lpstr>
      <vt:lpstr>Préambule  Suite</vt:lpstr>
      <vt:lpstr>Pourquoi s’intéresser à Dieu ?</vt:lpstr>
      <vt:lpstr>Pourquoi s’intéresser à Dieu ?</vt:lpstr>
      <vt:lpstr>Pourquoi s’intéresser à Dieu ?</vt:lpstr>
      <vt:lpstr>Pourquoi s’intéresser à Dieu ?  Suite</vt:lpstr>
      <vt:lpstr>Pourquoi s’intéresser à Dieu ?  Suite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Pourquoi s’intéresser à Dieu ?   Suite  L’existence de Dieu se démontre</vt:lpstr>
      <vt:lpstr>Si Dieu était bon, le mal existerait-il ?  Pourquoi le mal, la souffrance, la mort ?</vt:lpstr>
      <vt:lpstr>Si Dieu était bon, le mal existerait-il ?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Si Dieu était bon, le mal existerait-il ?  Suite  Pourquoi le mal, la souffrance, la mort ?</vt:lpstr>
      <vt:lpstr>Pourquoi parle-t-on de salut ?  A-t-on besoin d’être sauvé ?</vt:lpstr>
      <vt:lpstr>Pourquoi parle-t-on de salut ?  A-t-on besoin d’être sauvé ?  Suite </vt:lpstr>
      <vt:lpstr>Pourquoi parle-t-on de salut ?  A-t-on besoin d’être sauvé ?  Suite </vt:lpstr>
      <vt:lpstr>Pourquoi parle-t-on de salut ?  A-t-on besoin d’être sauvé ?  Suite </vt:lpstr>
      <vt:lpstr>Pourquoi parle-t-on de salut ?  A-t-on besoin d’être sauvé ?  Suite </vt:lpstr>
      <vt:lpstr>Pourquoi parle-t-on de salut ?  A-t-on besoin d’être sauvé ?  Suite </vt:lpstr>
      <vt:lpstr>Pourquoi parle-t-on de salut ?  A-t-on besoin d’être sauvé ?  Suite </vt:lpstr>
      <vt:lpstr>Il y a plusieurs autres religions (l’Islam, l’Hindouisme, etc., le Protestantisme, etc.), pourquoi s’intéresser à la Religion Catholique plutôt qu’à une autre ?</vt:lpstr>
      <vt:lpstr>Il y a plusieurs autres religions (l’Islam, l’Hindouisme, etc., le Protestantisme, etc.),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(l’Islam, l’Hindouisme, etc., le Protestantisme, etc.),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Il y a plusieurs autres religions, pourquoi s’intéresser à la Religion Catholique plutôt qu’à une autre ?   Suite</vt:lpstr>
      <vt:lpstr>Je connais des athées qui se comportent mieux que certains chrétiens</vt:lpstr>
      <vt:lpstr>Je connais des athées qui se comportent mieux que certains chrétiens   Suite</vt:lpstr>
      <vt:lpstr>Pourquoi l’Église ?</vt:lpstr>
      <vt:lpstr>Pourquoi l’Église ?    Suite</vt:lpstr>
      <vt:lpstr>Pourquoi l’Église ?    Suite</vt:lpstr>
      <vt:lpstr>Pourquoi l’Église ?    Suite</vt:lpstr>
      <vt:lpstr>Pourquoi l’Église ?    Suite</vt:lpstr>
      <vt:lpstr>Pourquoi l’Église ?    Suite</vt:lpstr>
      <vt:lpstr>Pourquoi l’Église ?    Suite</vt:lpstr>
      <vt:lpstr>Pourquoi l’Église ?    Suite</vt:lpstr>
      <vt:lpstr>Pourquoi l’Église ?    Suite</vt:lpstr>
      <vt:lpstr>Pourquoi l’Église ?    Suite</vt:lpstr>
      <vt:lpstr>Pourquoi l’Église ?    Suite</vt:lpstr>
      <vt:lpstr>Pourquoi l’Église ?    Suite</vt:lpstr>
      <vt:lpstr>Pourquoi en tant que catholique doit-on écouter le Pape et lui obéir ?</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en tant que catholique doit-on écouter le Pape et lui obéir ?    Suite</vt:lpstr>
      <vt:lpstr>Pourquoi prier ?</vt:lpstr>
      <vt:lpstr>Pourquoi prier ?    Suite</vt:lpstr>
      <vt:lpstr>Pourquoi prier ?    Suite</vt:lpstr>
      <vt:lpstr>Pourquoi prier ?    Suite</vt:lpstr>
      <vt:lpstr>Pourquoi prier ?    Suite</vt:lpstr>
      <vt:lpstr>Pourquoi prier ?    Suite</vt:lpstr>
      <vt:lpstr>Pourquoi prier ?    Suite</vt:lpstr>
      <vt:lpstr>La prière est toujours efficace</vt:lpstr>
      <vt:lpstr>Lorsqu’on prie : Le problème des “distractions” et des nuisances”</vt:lpstr>
      <vt:lpstr>Lorsqu’on prie : Le problème des “distractions” et des nuisances”    Suite</vt:lpstr>
      <vt:lpstr>Lorsqu’on prie : Le problème des “distractions” et des nuisances”    Suite</vt:lpstr>
      <vt:lpstr>Lorsqu’on prie : Le problème des “distractions” et des nuisances”    Suite</vt:lpstr>
      <vt:lpstr>Lorsqu’on prie : Le problème des “distractions” et des nuisances”    Suite</vt:lpstr>
      <vt:lpstr>Les différentes formes de prière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Les différentes formes de prière    Suite</vt:lpstr>
      <vt:lpstr>Pourquoi les sacrements ?</vt:lpstr>
      <vt:lpstr>Pourquoi les sacrements ?    Suite</vt:lpstr>
      <vt:lpstr>Pourquoi les sacrements ?   Suite</vt:lpstr>
      <vt:lpstr>Pourquoi les sacrements ?   Suite</vt:lpstr>
      <vt:lpstr>Pourquoi les sacrements ?    Suite</vt:lpstr>
      <vt:lpstr>Pourquoi les sacrements ?    Suite</vt:lpstr>
      <vt:lpstr>Pourquoi les sacrements ?    Suite</vt:lpstr>
      <vt:lpstr>Pourquoi les sacrements ?    Suite</vt:lpstr>
      <vt:lpstr>Pourquoi les sacrements ?    Suite</vt:lpstr>
      <vt:lpstr>Pourquoi doit-on passer par l’Église pour recevoir les sacrements ?   Suite</vt:lpstr>
      <vt:lpstr>Pourquoi doit-on passer par l’Église pour recevoir les sacrements ?   Suite</vt:lpstr>
      <vt:lpstr>Pourquoi doit-on passer par l’Église pour recevoir les sacrements ?</vt:lpstr>
      <vt:lpstr>Pourquoi doit-on passer par l’Église pour recevoir les sacrements ?   Suite</vt:lpstr>
      <vt:lpstr>11). Quels sont les sacrements ?</vt:lpstr>
      <vt:lpstr>Le sacrement de pénitence</vt:lpstr>
      <vt:lpstr>Le sacrement de pénitence</vt:lpstr>
      <vt:lpstr>Le sacrement de pénitence   Suite</vt:lpstr>
      <vt:lpstr>Le sacrement de pénitence   Suite</vt:lpstr>
      <vt:lpstr>Le sacrement de pénitence   Suite</vt:lpstr>
      <vt:lpstr>Le sacrement de pénitence   Suite</vt:lpstr>
      <vt:lpstr>Le sacrement de pénitence   Suite</vt:lpstr>
      <vt:lpstr>Le sacrement de pénitence   Suite</vt:lpstr>
      <vt:lpstr>Le sacrement de pénitence   Suite</vt:lpstr>
      <vt:lpstr>Le sacrement de pénitence   Suite</vt:lpstr>
      <vt:lpstr>Le sacrement de pénitence   Suite</vt:lpstr>
      <vt:lpstr>Le sacrement de pénitence   Suite</vt:lpstr>
      <vt:lpstr>Le sacrement de l’eucharistie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l’eucharistie   Suite</vt:lpstr>
      <vt:lpstr>Le sacrement de confirmation</vt:lpstr>
      <vt:lpstr>Le sacrement de confirmation   Suite</vt:lpstr>
      <vt:lpstr>Le sacrement de confirmation   Suite</vt:lpstr>
      <vt:lpstr>Le sacrement du mariage</vt:lpstr>
      <vt:lpstr>Le sacrement du mariage   Suite</vt:lpstr>
      <vt:lpstr>Le sacrement du mariage   Suite</vt:lpstr>
      <vt:lpstr>Le sacrement du mariage   Suite</vt:lpstr>
      <vt:lpstr>Le sacrement du mariage   Suite</vt:lpstr>
      <vt:lpstr>Le sacrement du mariage   Suite</vt:lpstr>
      <vt:lpstr>Le sacrement de l’onction des malades</vt:lpstr>
      <vt:lpstr>Le sacrement de l’onction des malades  Suite</vt:lpstr>
      <vt:lpstr>Le sacrement de l’onction des malades  Suite</vt:lpstr>
      <vt:lpstr>Le sacrement de l’ordre</vt:lpstr>
      <vt:lpstr>Le sacrement du baptême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sacrement du baptême   Suite</vt:lpstr>
      <vt:lpstr>Le péché originel</vt:lpstr>
      <vt:lpstr>Le péché originel   Suite</vt:lpstr>
      <vt:lpstr>Le péché originel   Suite</vt:lpstr>
      <vt:lpstr>Le péché originel   Suite</vt:lpstr>
      <vt:lpstr>Le péché originel   Suite</vt:lpstr>
      <vt:lpstr>Le péché originel   Suite</vt:lpstr>
      <vt:lpstr>Le péché originel   Suite</vt:lpstr>
      <vt:lpstr>Le péché originel   Suite</vt:lpstr>
      <vt:lpstr>Le péché originel   Suite</vt:lpstr>
      <vt:lpstr>Le péché originel   Suite</vt:lpstr>
      <vt:lpstr>Le péché originel   Suite</vt:lpstr>
      <vt:lpstr>Le ciel, le purgatoire, et l’enfer</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Le ciel, le purgatoire, et l’enfer    Suite</vt:lpstr>
      <vt:lpstr>Rappel : Ce que nous avons vu à ce jour</vt:lpstr>
      <vt:lpstr>Rappel : Ce que nous avons vu à ce jour    Suite</vt:lpstr>
      <vt:lpstr>Rappel : Ce que nous avons vu à ce jour    Suite</vt:lpstr>
      <vt:lpstr>Pourquoi s’intéresse-t-on autant à la Vierge Marie ? </vt:lpstr>
      <vt:lpstr>Pourquoi s’intéresse-t-on autant à la Vierge Marie ?  Suite</vt:lpstr>
      <vt:lpstr>Pourquoi s’intéresse-t-on autant à la Vierge Marie ?  Suite</vt:lpstr>
      <vt:lpstr>Pourquoi s’intéresse-t-on autant à la Vierge Marie ?  Suite</vt:lpstr>
      <vt:lpstr>Pourquoi s’intéresse-t-on autant à la Vierge Marie ?  Suite</vt:lpstr>
      <vt:lpstr>Parler des anges, des démons, n’est-ce pas dépassé ?</vt:lpstr>
      <vt:lpstr>Parler des anges, des démons, n’est-ce pas dépassé ? Les esprits purs</vt:lpstr>
      <vt:lpstr>Les vertus 3 théologales</vt:lpstr>
      <vt:lpstr>Les vertus 3 théologales    Suite</vt:lpstr>
      <vt:lpstr>Les vertus 3 théologales    Suite</vt:lpstr>
      <vt:lpstr>Les vertus 3 théologales    Suite</vt:lpstr>
      <vt:lpstr>Les vertus 3 théologales    Suite</vt:lpstr>
      <vt:lpstr>Les vertus 3 théologales    Suite</vt:lpstr>
      <vt:lpstr>Les vertus 3 théologales    Suite</vt:lpstr>
      <vt:lpstr>Les vertus 3 théologales    Suite</vt:lpstr>
      <vt:lpstr>Les vertus 3 théologales    Suite</vt:lpstr>
      <vt:lpstr>Les vertus 3 théologales    Suite</vt:lpstr>
      <vt:lpstr>Les vertus 3 théologales    Suite</vt:lpstr>
      <vt:lpstr>vivre avec Dieu, cela ne se fait ni “à la force du poignet”, ni “sans rien faire soi-même”</vt:lpstr>
      <vt:lpstr>vivre avec Dieu, cela ne se fait ni “à la force du poignet”, ni “sans rien faire soi-même”   Suite</vt:lpstr>
      <vt:lpstr>vivre avec Dieu, cela ne se fait ni “à la force du poignet”, ni “sans rien faire soi-même”   Suite</vt:lpstr>
      <vt:lpstr>Comment savoir où l’on en est dans sa vie avec Dieu, dans sa vie spirituelle ?    </vt:lpstr>
      <vt:lpstr>Comment savoir où l’on en est dans sa vie avec Dieu, dans sa vie spirituelle ?    Suite</vt:lpstr>
      <vt:lpstr>Comment savoir où l’on en est dans sa vie avec Dieu, dans sa vie spirituelle ?    Suite</vt:lpstr>
      <vt:lpstr>Les dogmes c’est insupportable ?</vt:lpstr>
      <vt:lpstr>Les dogmes c’est insupportable ?</vt:lpstr>
      <vt:lpstr>Les dogmes c’est insupportable ?    Suite</vt:lpstr>
      <vt:lpstr>Les dogmes c’est insupportable ?    Suite</vt:lpstr>
      <vt:lpstr>Les dogmes c’est insupportable ?    Suite</vt:lpstr>
      <vt:lpstr>Les dogmes c’est insupportable ?    Suite</vt:lpstr>
      <vt:lpstr>La morale c’est insupportable ?</vt:lpstr>
      <vt:lpstr>La morale c’est insupportable ?    Suite</vt:lpstr>
      <vt:lpstr>La morale c’est insupportable ?    Suite</vt:lpstr>
      <vt:lpstr>hérésie / hérétique</vt:lpstr>
      <vt:lpstr>excommunication / excommunier</vt:lpstr>
      <vt:lpstr>L’âme</vt:lpstr>
      <vt:lpstr>L’âme  Suite</vt:lpstr>
      <vt:lpstr>L’âme  Suite</vt:lpstr>
      <vt:lpstr>Des choses et/ou un vocabulaire insupportables ? Dogmes ; Doctrine ; Tradition ; Infaillibilité ; Magistère ; Église enseignante ; etc.</vt:lpstr>
      <vt:lpstr>occultisme / ésotérisme : magie, magnétiseurs, voyances, médiums, etc., yoga, zen, etc.</vt:lpstr>
      <vt:lpstr>occultisme / ésotérisme : magie, magnétiseurs, voyances, médiums, etc., yoga, zen, etc.  Suite</vt:lpstr>
      <vt:lpstr>Présentation PowerPoint</vt:lpstr>
      <vt:lpstr>amour</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amour   Suite</vt:lpstr>
      <vt:lpstr>aridité/sécheresse/je ne sens rien/je ne ressens rien</vt:lpstr>
      <vt:lpstr>aridité/sécheresse/je ne sens rien/je ne ressens rien  Suite</vt:lpstr>
      <vt:lpstr>aridité/sécheresse/je ne sens rien/je ne ressens rien  Suite</vt:lpstr>
      <vt:lpstr>aridité/sécheresse/je ne sens rien/je ne ressens rien  Suite</vt:lpstr>
      <vt:lpstr>aridité/sécheresse/je ne sens rien/je ne ressens rien  Suite</vt:lpstr>
      <vt:lpstr>aridité/sécheresse/je ne sens rien/je ne ressens rien  Suite</vt:lpstr>
      <vt:lpstr>aridité/sécheresse/je ne sens rien/je ne ressens rien  Suite</vt:lpstr>
      <vt:lpstr>aridité/sécheresse/je ne sens rien/je ne ressens rien  Suite</vt:lpstr>
      <vt:lpstr>Autorité - Pouvoir</vt:lpstr>
      <vt:lpstr>Autorité - Pouvoir  Suite</vt:lpstr>
      <vt:lpstr>Autorité – Pouvoir  Suite</vt:lpstr>
      <vt:lpstr>Autorité – Pouvoir  Suite</vt:lpstr>
      <vt:lpstr>Autorité - Pouvoir  Suite</vt:lpstr>
      <vt:lpstr>La Bible</vt:lpstr>
      <vt:lpstr>La Bible    Suite</vt:lpstr>
      <vt:lpstr>La Bible    Suite</vt:lpstr>
      <vt:lpstr>La Bible    Suite</vt:lpstr>
      <vt:lpstr>charismes</vt:lpstr>
      <vt:lpstr>Coeur</vt:lpstr>
      <vt:lpstr>Coeur  Suite</vt:lpstr>
      <vt:lpstr>"Crainte" de Dieu</vt:lpstr>
      <vt:lpstr>"Crainte" de Dieu  Suite</vt:lpstr>
      <vt:lpstr>la Création</vt:lpstr>
      <vt:lpstr>la Création   Suite</vt:lpstr>
      <vt:lpstr>la Création   Suite</vt:lpstr>
      <vt:lpstr>la Création   Suite</vt:lpstr>
      <vt:lpstr>la Création   Suite</vt:lpstr>
      <vt:lpstr>la Création   Suite</vt:lpstr>
      <vt:lpstr>la Création   Suite</vt:lpstr>
      <vt:lpstr>la Création   Suite</vt:lpstr>
      <vt:lpstr>la Création   Suite</vt:lpstr>
      <vt:lpstr>la Création   Suite</vt:lpstr>
      <vt:lpstr>Déchristianisation et Renouveau</vt:lpstr>
      <vt:lpstr>Déchristianisation et Renouveau     Suite</vt:lpstr>
      <vt:lpstr>Déchristianisation et Renouveau     Suite</vt:lpstr>
      <vt:lpstr>Déchristianisation et Renouveau     Suite</vt:lpstr>
      <vt:lpstr>Déchristianisation et Renouveau     Suite</vt:lpstr>
      <vt:lpstr>Déchristianisation et Renouveau     Suite</vt:lpstr>
      <vt:lpstr>Déchristianisation et Renouveau     Suite</vt:lpstr>
      <vt:lpstr>Le "devoir d’état"</vt:lpstr>
      <vt:lpstr>Le "devoir d’état"  Suite</vt:lpstr>
      <vt:lpstr>Dieu le veut — Jésus le veut</vt:lpstr>
      <vt:lpstr>Dieu le veut — Jésus le veut  Suite</vt:lpstr>
      <vt:lpstr>Dieu le veut — Jésus le veut  Suite</vt:lpstr>
      <vt:lpstr>docteurs de l’Église</vt:lpstr>
      <vt:lpstr>Doctrine </vt:lpstr>
      <vt:lpstr>“esprits purs” : les “bons anges” et les démons</vt:lpstr>
      <vt:lpstr>“esprits purs” : les “bons anges” et les démons  suite</vt:lpstr>
      <vt:lpstr>l’évolution — théorie(s) de l’évolution</vt:lpstr>
      <vt:lpstr>l’évolution — théorie(s) de l’évolution  suite</vt:lpstr>
      <vt:lpstr>exégèse — exégète</vt:lpstr>
      <vt:lpstr>la gloire de Dieu</vt:lpstr>
      <vt:lpstr>la gloire de Dieu   Suite</vt:lpstr>
      <vt:lpstr>la gloire de Dieu   Suite</vt:lpstr>
      <vt:lpstr>la grâce / la grâce sanctifiante / être “en état de grâce”</vt:lpstr>
      <vt:lpstr>la grâce / la grâce sanctifiante / être “en état de grâce”   Suite</vt:lpstr>
      <vt:lpstr>la grâce / la grâce sanctifiante / être “en état de grâce”   Suite</vt:lpstr>
      <vt:lpstr>la grâce / la grâce sanctifiante / être “en état de grâce”   Suite</vt:lpstr>
      <vt:lpstr>"Induction" ou bien "démonstration" – Principe(s)</vt:lpstr>
      <vt:lpstr>"Induction" ou bien "démonstration" – Principe(s)   Suite</vt:lpstr>
      <vt:lpstr>"Induction" ou bien "démonstration" – Principe(s)  Suite</vt:lpstr>
      <vt:lpstr>"Induction" ou bien "démonstration" – Principe(s)  Suite</vt:lpstr>
      <vt:lpstr>"Induction" ou bien "démonstration" – Principe(s)  Suite</vt:lpstr>
      <vt:lpstr>Infaillibilité</vt:lpstr>
      <vt:lpstr>L’intelligence humaine et l’intelligence des "esprits purs"</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L’intelligence humaine et l’intelligence des "esprits purs" Suite</vt:lpstr>
      <vt:lpstr>joie</vt:lpstr>
      <vt:lpstr>joie Suite</vt:lpstr>
      <vt:lpstr>joie Suite</vt:lpstr>
      <vt:lpstr>joie Suite</vt:lpstr>
      <vt:lpstr>juste — saint Joseph, le juste</vt:lpstr>
      <vt:lpstr>juste — saint Joseph, le juste   Suite</vt:lpstr>
      <vt:lpstr>Le "Magistère", "L’Église Enseignante"</vt:lpstr>
      <vt:lpstr>Le "Magistère", "L’Église Enseignante"   Suite</vt:lpstr>
      <vt:lpstr>Miracles</vt:lpstr>
      <vt:lpstr>Miracles   Suite</vt:lpstr>
      <vt:lpstr>Miracles   Suite</vt:lpstr>
      <vt:lpstr>La mort</vt:lpstr>
      <vt:lpstr>La mort   Suite</vt:lpstr>
      <vt:lpstr>La mort   Suite</vt:lpstr>
      <vt:lpstr>pardon</vt:lpstr>
      <vt:lpstr>Quelques mystères</vt:lpstr>
      <vt:lpstr>Quelques mystères   Suite</vt:lpstr>
      <vt:lpstr>Quelques mystères   Suite</vt:lpstr>
      <vt:lpstr>Quelques mystères   Suite</vt:lpstr>
      <vt:lpstr>Quelques mystères   Suite</vt:lpstr>
      <vt:lpstr>Quelques mystères   Suite</vt:lpstr>
      <vt:lpstr>Quelques mystères   Suite</vt:lpstr>
      <vt:lpstr>occultisme / ésotérisme : magie, magnétiseurs, voyances, médiums, etc., yoga, zen, etc.</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 / ésotérisme : magie, magnétiseurs, voyances, médiums, etc., yoga, zen, etc.   Suite</vt:lpstr>
      <vt:lpstr>Occultisme/ésotérisme — Sources d’informations recommandables</vt:lpstr>
      <vt:lpstr>Occultisme/ésotérisme Sources d’informations recommandables Suite</vt:lpstr>
      <vt:lpstr>Occultisme/ésotérisme Sources d’informations recommandables Suite</vt:lpstr>
      <vt:lpstr>Occultisme/ésotérisme Sources d’informations recommandables Suite</vt:lpstr>
      <vt:lpstr>Occultisme/ésotérisme Sources d’informations recommandables Suite</vt:lpstr>
      <vt:lpstr>Occultisme/ésotérisme Sources d’informations recommandables Suite</vt:lpstr>
      <vt:lpstr>Les passions</vt:lpstr>
      <vt:lpstr>Les passions    Suite</vt:lpstr>
      <vt:lpstr>Philosophie  ≠  "Systèmes philosophiques/idéologies"</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Philosophie  ≠  "Systèmes philosophiques/idéologies"  Suite</vt:lpstr>
      <vt:lpstr>La “présence d’immensité” de Dieu</vt:lpstr>
      <vt:lpstr>Le prochain</vt:lpstr>
      <vt:lpstr>réalité / réel</vt:lpstr>
      <vt:lpstr>réalité / réel   Suite</vt:lpstr>
      <vt:lpstr>réalité / réel   Suite</vt:lpstr>
      <vt:lpstr>La résurrection</vt:lpstr>
      <vt:lpstr>La résurrection   Suite</vt:lpstr>
      <vt:lpstr>La résurrection   Suite</vt:lpstr>
      <vt:lpstr>La résurrection   Suite</vt:lpstr>
      <vt:lpstr>La résurrection   Suite</vt:lpstr>
      <vt:lpstr>La résurrection   Suite</vt:lpstr>
      <vt:lpstr>La Révélation chrétienne</vt:lpstr>
      <vt:lpstr>saint/sainteté</vt:lpstr>
      <vt:lpstr>saint/sainteté    Suite</vt:lpstr>
      <vt:lpstr>“sciences / raison” et foi</vt:lpstr>
      <vt:lpstr>“sciences / raison” et foi     Suite</vt:lpstr>
      <vt:lpstr>“sciences / raison” et foi     Suite</vt:lpstr>
      <vt:lpstr>“sciences / raison” et foi     Suite</vt:lpstr>
      <vt:lpstr>“sciences / raison” et foi     Suite</vt:lpstr>
      <vt:lpstr>“sciences / raison” et foi     Suite</vt:lpstr>
      <vt:lpstr>“sciences / raison” et foi     Suite</vt:lpstr>
      <vt:lpstr>“sciences / raison” et foi     Suite</vt:lpstr>
      <vt:lpstr>“sciences / raison” et foi     Suite</vt:lpstr>
      <vt:lpstr>surnaturel</vt:lpstr>
      <vt:lpstr>Le temps et l’éternité</vt:lpstr>
      <vt:lpstr>Le temps et l’éternité    Suite</vt:lpstr>
      <vt:lpstr>théorie</vt:lpstr>
      <vt:lpstr>théorie    Suite</vt:lpstr>
      <vt:lpstr>Tradition</vt:lpstr>
      <vt:lpstr>Tradition   Suite</vt:lpstr>
      <vt:lpstr>Tradition   Suite</vt:lpstr>
      <vt:lpstr>Tradition   Suite</vt:lpstr>
      <vt:lpstr>Tradition   Suite</vt:lpstr>
      <vt:lpstr>Tradition   Suite</vt:lpstr>
      <vt:lpstr>Tradition   Suite</vt:lpstr>
      <vt:lpstr>vérité — relativisme — tolérance —  sincérité</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vérité — relativisme — tolérance —  sincérité   Suite</vt:lpstr>
      <vt:lpstr>volonté</vt:lpstr>
      <vt:lpstr>volonté   Suite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CoGl</dc:creator>
  <cp:lastModifiedBy>CoGl</cp:lastModifiedBy>
  <cp:revision>2364</cp:revision>
  <cp:lastPrinted>2019-04-22T14:40:20Z</cp:lastPrinted>
  <dcterms:created xsi:type="dcterms:W3CDTF">2018-09-30T05:56:41Z</dcterms:created>
  <dcterms:modified xsi:type="dcterms:W3CDTF">2020-11-09T10:29:39Z</dcterms:modified>
</cp:coreProperties>
</file>